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88" r:id="rId3"/>
    <p:sldId id="282" r:id="rId4"/>
    <p:sldId id="283" r:id="rId5"/>
    <p:sldId id="290" r:id="rId6"/>
    <p:sldId id="280" r:id="rId7"/>
    <p:sldId id="291" r:id="rId8"/>
    <p:sldId id="277" r:id="rId9"/>
    <p:sldId id="289" r:id="rId10"/>
    <p:sldId id="266" r:id="rId11"/>
    <p:sldId id="286" r:id="rId12"/>
    <p:sldId id="292" r:id="rId13"/>
    <p:sldId id="287" r:id="rId14"/>
    <p:sldId id="293" r:id="rId15"/>
    <p:sldId id="276" r:id="rId16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17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86439" autoAdjust="0"/>
  </p:normalViewPr>
  <p:slideViewPr>
    <p:cSldViewPr>
      <p:cViewPr varScale="1">
        <p:scale>
          <a:sx n="63" d="100"/>
          <a:sy n="63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CC2C5-409D-459A-9785-70CFDB1B12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9CAB95-EC31-4772-9B10-70CC4BF0A6F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/>
            <a:t>Волчихина</a:t>
          </a:r>
          <a:r>
            <a:rPr lang="ru-RU" dirty="0" smtClean="0"/>
            <a:t> И. В., директор школы</a:t>
          </a:r>
          <a:endParaRPr lang="ru-RU" dirty="0"/>
        </a:p>
      </dgm:t>
    </dgm:pt>
    <dgm:pt modelId="{E1F175B2-2A53-43A1-9B44-E910D1A1C935}" type="parTrans" cxnId="{8EA2BCA2-2D17-4543-9383-E100BEB5FB4F}">
      <dgm:prSet/>
      <dgm:spPr/>
      <dgm:t>
        <a:bodyPr/>
        <a:lstStyle/>
        <a:p>
          <a:endParaRPr lang="ru-RU"/>
        </a:p>
      </dgm:t>
    </dgm:pt>
    <dgm:pt modelId="{478CD3D1-3867-4811-A6DE-616A3E08F6E7}" type="sibTrans" cxnId="{8EA2BCA2-2D17-4543-9383-E100BEB5FB4F}">
      <dgm:prSet/>
      <dgm:spPr/>
      <dgm:t>
        <a:bodyPr/>
        <a:lstStyle/>
        <a:p>
          <a:endParaRPr lang="ru-RU"/>
        </a:p>
      </dgm:t>
    </dgm:pt>
    <dgm:pt modelId="{7B451CD9-64DD-49F7-956F-4D069820ED9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Павлова Л. Ю., учитель истории и обществознания,  заместитель директора по методической работе</a:t>
          </a:r>
          <a:endParaRPr lang="ru-RU" dirty="0"/>
        </a:p>
      </dgm:t>
    </dgm:pt>
    <dgm:pt modelId="{DECA0541-E9D0-476F-91BD-5A7318E2535B}" type="parTrans" cxnId="{0C765970-B75E-431C-BDAE-BE82B477DB5C}">
      <dgm:prSet/>
      <dgm:spPr/>
      <dgm:t>
        <a:bodyPr/>
        <a:lstStyle/>
        <a:p>
          <a:endParaRPr lang="ru-RU"/>
        </a:p>
      </dgm:t>
    </dgm:pt>
    <dgm:pt modelId="{EA022C0C-C0A1-40A0-9141-7EED6271EDBA}" type="sibTrans" cxnId="{0C765970-B75E-431C-BDAE-BE82B477DB5C}">
      <dgm:prSet/>
      <dgm:spPr/>
      <dgm:t>
        <a:bodyPr/>
        <a:lstStyle/>
        <a:p>
          <a:endParaRPr lang="ru-RU"/>
        </a:p>
      </dgm:t>
    </dgm:pt>
    <dgm:pt modelId="{C2D5D42B-0FDE-4A09-8EDA-89C1637D279A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Артамонова И. В., учитель информатики, заместитель директора по УВР</a:t>
          </a:r>
          <a:endParaRPr lang="ru-RU" dirty="0"/>
        </a:p>
      </dgm:t>
    </dgm:pt>
    <dgm:pt modelId="{E50B08B1-4634-4230-8E32-B68306208923}" type="parTrans" cxnId="{EEA81308-7C42-4FF5-93E6-CB2957203814}">
      <dgm:prSet/>
      <dgm:spPr/>
      <dgm:t>
        <a:bodyPr/>
        <a:lstStyle/>
        <a:p>
          <a:endParaRPr lang="ru-RU"/>
        </a:p>
      </dgm:t>
    </dgm:pt>
    <dgm:pt modelId="{8EDC33BF-4164-492D-9074-B36248E923B2}" type="sibTrans" cxnId="{EEA81308-7C42-4FF5-93E6-CB2957203814}">
      <dgm:prSet/>
      <dgm:spPr/>
      <dgm:t>
        <a:bodyPr/>
        <a:lstStyle/>
        <a:p>
          <a:endParaRPr lang="ru-RU"/>
        </a:p>
      </dgm:t>
    </dgm:pt>
    <dgm:pt modelId="{148C5D89-8BDD-43FE-872F-639BF5BC490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Егорова В. А., заместитель директора по ВР, учитель информатики</a:t>
          </a:r>
          <a:endParaRPr lang="ru-RU" dirty="0"/>
        </a:p>
      </dgm:t>
    </dgm:pt>
    <dgm:pt modelId="{43F4C356-5F55-4A9A-A546-D86A8EF5A665}" type="parTrans" cxnId="{26DF9FDB-22DC-423E-AD9A-8010A9BDB95A}">
      <dgm:prSet/>
      <dgm:spPr/>
      <dgm:t>
        <a:bodyPr/>
        <a:lstStyle/>
        <a:p>
          <a:endParaRPr lang="ru-RU"/>
        </a:p>
      </dgm:t>
    </dgm:pt>
    <dgm:pt modelId="{369AB235-C175-4CFE-BD2C-E693E5E78EEC}" type="sibTrans" cxnId="{26DF9FDB-22DC-423E-AD9A-8010A9BDB95A}">
      <dgm:prSet/>
      <dgm:spPr/>
      <dgm:t>
        <a:bodyPr/>
        <a:lstStyle/>
        <a:p>
          <a:endParaRPr lang="ru-RU"/>
        </a:p>
      </dgm:t>
    </dgm:pt>
    <dgm:pt modelId="{27AF69B0-20B6-44A9-93EE-6209F50F7FA7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Кудрявцева В. Е., учитель истории и обществознания, руководитель МО</a:t>
          </a:r>
          <a:endParaRPr lang="ru-RU" dirty="0"/>
        </a:p>
      </dgm:t>
    </dgm:pt>
    <dgm:pt modelId="{9D6C4B6C-4869-4754-8145-6913CF811C50}" type="parTrans" cxnId="{8E1BB3A9-9E34-4432-A784-6A09F0F751B4}">
      <dgm:prSet/>
      <dgm:spPr/>
      <dgm:t>
        <a:bodyPr/>
        <a:lstStyle/>
        <a:p>
          <a:endParaRPr lang="ru-RU"/>
        </a:p>
      </dgm:t>
    </dgm:pt>
    <dgm:pt modelId="{9EC13F8C-EB6D-4F0F-A35B-FF6F13713D6B}" type="sibTrans" cxnId="{8E1BB3A9-9E34-4432-A784-6A09F0F751B4}">
      <dgm:prSet/>
      <dgm:spPr/>
      <dgm:t>
        <a:bodyPr/>
        <a:lstStyle/>
        <a:p>
          <a:endParaRPr lang="ru-RU"/>
        </a:p>
      </dgm:t>
    </dgm:pt>
    <dgm:pt modelId="{47A8DE0C-FA8D-4EA7-A073-7FEBA96FAEE9}" type="pres">
      <dgm:prSet presAssocID="{C05CC2C5-409D-459A-9785-70CFDB1B12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D1B59-991E-476D-A5B5-11547B0C87ED}" type="pres">
      <dgm:prSet presAssocID="{619CAB95-EC31-4772-9B10-70CC4BF0A6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B2EF-27C0-4FF5-8506-EFD2844C1AA2}" type="pres">
      <dgm:prSet presAssocID="{478CD3D1-3867-4811-A6DE-616A3E08F6E7}" presName="sibTrans" presStyleCnt="0"/>
      <dgm:spPr/>
    </dgm:pt>
    <dgm:pt modelId="{76D33111-FB14-49F9-9334-EA0C06212988}" type="pres">
      <dgm:prSet presAssocID="{7B451CD9-64DD-49F7-956F-4D069820ED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0F19D-FDB2-4838-BA0B-1492ADAC8AC5}" type="pres">
      <dgm:prSet presAssocID="{EA022C0C-C0A1-40A0-9141-7EED6271EDBA}" presName="sibTrans" presStyleCnt="0"/>
      <dgm:spPr/>
    </dgm:pt>
    <dgm:pt modelId="{1C357BA2-4BB0-4F3D-8D21-05DBFDE13C39}" type="pres">
      <dgm:prSet presAssocID="{C2D5D42B-0FDE-4A09-8EDA-89C1637D27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29C3B-A3D4-4950-BC2D-A0460BB20A05}" type="pres">
      <dgm:prSet presAssocID="{8EDC33BF-4164-492D-9074-B36248E923B2}" presName="sibTrans" presStyleCnt="0"/>
      <dgm:spPr/>
    </dgm:pt>
    <dgm:pt modelId="{5C211898-BA51-4251-8C0D-17BC90AA80C4}" type="pres">
      <dgm:prSet presAssocID="{148C5D89-8BDD-43FE-872F-639BF5BC49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3C0CB-6D5C-4F32-9FB1-74364882FA22}" type="pres">
      <dgm:prSet presAssocID="{369AB235-C175-4CFE-BD2C-E693E5E78EEC}" presName="sibTrans" presStyleCnt="0"/>
      <dgm:spPr/>
    </dgm:pt>
    <dgm:pt modelId="{AEA49A8B-4D8D-4A1D-AC21-50F7870BDF74}" type="pres">
      <dgm:prSet presAssocID="{27AF69B0-20B6-44A9-93EE-6209F50F7F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036C9-84CD-4FB4-8CAF-3FEC258E23A6}" type="presOf" srcId="{148C5D89-8BDD-43FE-872F-639BF5BC490F}" destId="{5C211898-BA51-4251-8C0D-17BC90AA80C4}" srcOrd="0" destOrd="0" presId="urn:microsoft.com/office/officeart/2005/8/layout/default"/>
    <dgm:cxn modelId="{8E1BB3A9-9E34-4432-A784-6A09F0F751B4}" srcId="{C05CC2C5-409D-459A-9785-70CFDB1B122B}" destId="{27AF69B0-20B6-44A9-93EE-6209F50F7FA7}" srcOrd="4" destOrd="0" parTransId="{9D6C4B6C-4869-4754-8145-6913CF811C50}" sibTransId="{9EC13F8C-EB6D-4F0F-A35B-FF6F13713D6B}"/>
    <dgm:cxn modelId="{16B4D6E5-DA58-4794-A044-CBF041470EB5}" type="presOf" srcId="{619CAB95-EC31-4772-9B10-70CC4BF0A6F5}" destId="{F40D1B59-991E-476D-A5B5-11547B0C87ED}" srcOrd="0" destOrd="0" presId="urn:microsoft.com/office/officeart/2005/8/layout/default"/>
    <dgm:cxn modelId="{0C765970-B75E-431C-BDAE-BE82B477DB5C}" srcId="{C05CC2C5-409D-459A-9785-70CFDB1B122B}" destId="{7B451CD9-64DD-49F7-956F-4D069820ED90}" srcOrd="1" destOrd="0" parTransId="{DECA0541-E9D0-476F-91BD-5A7318E2535B}" sibTransId="{EA022C0C-C0A1-40A0-9141-7EED6271EDBA}"/>
    <dgm:cxn modelId="{26DF9FDB-22DC-423E-AD9A-8010A9BDB95A}" srcId="{C05CC2C5-409D-459A-9785-70CFDB1B122B}" destId="{148C5D89-8BDD-43FE-872F-639BF5BC490F}" srcOrd="3" destOrd="0" parTransId="{43F4C356-5F55-4A9A-A546-D86A8EF5A665}" sibTransId="{369AB235-C175-4CFE-BD2C-E693E5E78EEC}"/>
    <dgm:cxn modelId="{DA2E83D2-EDD0-4264-A50E-B4DFCA95DB30}" type="presOf" srcId="{C05CC2C5-409D-459A-9785-70CFDB1B122B}" destId="{47A8DE0C-FA8D-4EA7-A073-7FEBA96FAEE9}" srcOrd="0" destOrd="0" presId="urn:microsoft.com/office/officeart/2005/8/layout/default"/>
    <dgm:cxn modelId="{F1C1FA96-9186-43F1-9515-92A3F8C1EF51}" type="presOf" srcId="{7B451CD9-64DD-49F7-956F-4D069820ED90}" destId="{76D33111-FB14-49F9-9334-EA0C06212988}" srcOrd="0" destOrd="0" presId="urn:microsoft.com/office/officeart/2005/8/layout/default"/>
    <dgm:cxn modelId="{26BB9969-DA07-4A2A-96F4-D76E4A5DA874}" type="presOf" srcId="{C2D5D42B-0FDE-4A09-8EDA-89C1637D279A}" destId="{1C357BA2-4BB0-4F3D-8D21-05DBFDE13C39}" srcOrd="0" destOrd="0" presId="urn:microsoft.com/office/officeart/2005/8/layout/default"/>
    <dgm:cxn modelId="{8EA2BCA2-2D17-4543-9383-E100BEB5FB4F}" srcId="{C05CC2C5-409D-459A-9785-70CFDB1B122B}" destId="{619CAB95-EC31-4772-9B10-70CC4BF0A6F5}" srcOrd="0" destOrd="0" parTransId="{E1F175B2-2A53-43A1-9B44-E910D1A1C935}" sibTransId="{478CD3D1-3867-4811-A6DE-616A3E08F6E7}"/>
    <dgm:cxn modelId="{57A8E7E1-9297-490B-8999-D92F7316E4AB}" type="presOf" srcId="{27AF69B0-20B6-44A9-93EE-6209F50F7FA7}" destId="{AEA49A8B-4D8D-4A1D-AC21-50F7870BDF74}" srcOrd="0" destOrd="0" presId="urn:microsoft.com/office/officeart/2005/8/layout/default"/>
    <dgm:cxn modelId="{EEA81308-7C42-4FF5-93E6-CB2957203814}" srcId="{C05CC2C5-409D-459A-9785-70CFDB1B122B}" destId="{C2D5D42B-0FDE-4A09-8EDA-89C1637D279A}" srcOrd="2" destOrd="0" parTransId="{E50B08B1-4634-4230-8E32-B68306208923}" sibTransId="{8EDC33BF-4164-492D-9074-B36248E923B2}"/>
    <dgm:cxn modelId="{57EB6D8E-A0F7-4C01-B787-17E895CA009F}" type="presParOf" srcId="{47A8DE0C-FA8D-4EA7-A073-7FEBA96FAEE9}" destId="{F40D1B59-991E-476D-A5B5-11547B0C87ED}" srcOrd="0" destOrd="0" presId="urn:microsoft.com/office/officeart/2005/8/layout/default"/>
    <dgm:cxn modelId="{44702291-237C-49DD-8D96-12331D7A6972}" type="presParOf" srcId="{47A8DE0C-FA8D-4EA7-A073-7FEBA96FAEE9}" destId="{3399B2EF-27C0-4FF5-8506-EFD2844C1AA2}" srcOrd="1" destOrd="0" presId="urn:microsoft.com/office/officeart/2005/8/layout/default"/>
    <dgm:cxn modelId="{823A3430-ED3A-4DFE-8302-D11CA16D1B32}" type="presParOf" srcId="{47A8DE0C-FA8D-4EA7-A073-7FEBA96FAEE9}" destId="{76D33111-FB14-49F9-9334-EA0C06212988}" srcOrd="2" destOrd="0" presId="urn:microsoft.com/office/officeart/2005/8/layout/default"/>
    <dgm:cxn modelId="{F3CAC020-91B2-453E-8C17-A2EFDCB06C76}" type="presParOf" srcId="{47A8DE0C-FA8D-4EA7-A073-7FEBA96FAEE9}" destId="{2A90F19D-FDB2-4838-BA0B-1492ADAC8AC5}" srcOrd="3" destOrd="0" presId="urn:microsoft.com/office/officeart/2005/8/layout/default"/>
    <dgm:cxn modelId="{21E1D2B9-9D5D-4F6B-8EDC-6C4813C4CFD4}" type="presParOf" srcId="{47A8DE0C-FA8D-4EA7-A073-7FEBA96FAEE9}" destId="{1C357BA2-4BB0-4F3D-8D21-05DBFDE13C39}" srcOrd="4" destOrd="0" presId="urn:microsoft.com/office/officeart/2005/8/layout/default"/>
    <dgm:cxn modelId="{29C98F2E-0164-4106-A10E-9B5A85AE860F}" type="presParOf" srcId="{47A8DE0C-FA8D-4EA7-A073-7FEBA96FAEE9}" destId="{DC629C3B-A3D4-4950-BC2D-A0460BB20A05}" srcOrd="5" destOrd="0" presId="urn:microsoft.com/office/officeart/2005/8/layout/default"/>
    <dgm:cxn modelId="{81268E4B-886A-4D7B-B76E-3C96E1C64A9C}" type="presParOf" srcId="{47A8DE0C-FA8D-4EA7-A073-7FEBA96FAEE9}" destId="{5C211898-BA51-4251-8C0D-17BC90AA80C4}" srcOrd="6" destOrd="0" presId="urn:microsoft.com/office/officeart/2005/8/layout/default"/>
    <dgm:cxn modelId="{0A06B7D9-E203-4255-80BC-3D5AD60DAC3D}" type="presParOf" srcId="{47A8DE0C-FA8D-4EA7-A073-7FEBA96FAEE9}" destId="{C4C3C0CB-6D5C-4F32-9FB1-74364882FA22}" srcOrd="7" destOrd="0" presId="urn:microsoft.com/office/officeart/2005/8/layout/default"/>
    <dgm:cxn modelId="{9E9DC0BA-A7FA-4722-9DA4-491C155AFCF5}" type="presParOf" srcId="{47A8DE0C-FA8D-4EA7-A073-7FEBA96FAEE9}" destId="{AEA49A8B-4D8D-4A1D-AC21-50F7870BDF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1D263D-5549-4FAA-B8DA-6948E36F74D3}" type="doc">
      <dgm:prSet loTypeId="urn:microsoft.com/office/officeart/2005/8/layout/radial6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A85FDCE-AB91-4EFB-B05A-AED8BAE64BF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воспитательной деятельности ОО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CCD5F-81B7-4598-9D85-4883CAFB3DC1}" type="parTrans" cxnId="{B3BE2F65-017E-482C-91C7-83E249E04056}">
      <dgm:prSet/>
      <dgm:spPr/>
      <dgm:t>
        <a:bodyPr/>
        <a:lstStyle/>
        <a:p>
          <a:endParaRPr lang="ru-RU"/>
        </a:p>
      </dgm:t>
    </dgm:pt>
    <dgm:pt modelId="{D5526EFA-9E23-42D0-A827-1FE13EDAAD84}" type="sibTrans" cxnId="{B3BE2F65-017E-482C-91C7-83E249E04056}">
      <dgm:prSet/>
      <dgm:spPr/>
      <dgm:t>
        <a:bodyPr/>
        <a:lstStyle/>
        <a:p>
          <a:endParaRPr lang="ru-RU"/>
        </a:p>
      </dgm:t>
    </dgm:pt>
    <dgm:pt modelId="{A047EF5D-B569-4D33-BB9A-846F36C94597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мотивации самих обучающихся к участию в общественной жизни школы, региона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5C446-8518-4BA9-86C2-6607A05B854F}" type="parTrans" cxnId="{3F501723-EFF5-4173-A43A-65417F1E9248}">
      <dgm:prSet/>
      <dgm:spPr/>
      <dgm:t>
        <a:bodyPr/>
        <a:lstStyle/>
        <a:p>
          <a:endParaRPr lang="ru-RU"/>
        </a:p>
      </dgm:t>
    </dgm:pt>
    <dgm:pt modelId="{CE66E816-A33F-4C58-9ECE-B29A3FAB70C7}" type="sibTrans" cxnId="{3F501723-EFF5-4173-A43A-65417F1E9248}">
      <dgm:prSet/>
      <dgm:spPr/>
      <dgm:t>
        <a:bodyPr/>
        <a:lstStyle/>
        <a:p>
          <a:endParaRPr lang="ru-RU"/>
        </a:p>
      </dgm:t>
    </dgm:pt>
    <dgm:pt modelId="{967B4DA6-57A0-4F9E-9518-CA7BABAF139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повышения профессиональной компетентности педагогов в области решения задач воспитания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29B08-FC7A-4E04-8167-38509E351CAD}" type="parTrans" cxnId="{3039F033-8266-4BBC-86EB-36F496F24103}">
      <dgm:prSet/>
      <dgm:spPr/>
      <dgm:t>
        <a:bodyPr/>
        <a:lstStyle/>
        <a:p>
          <a:endParaRPr lang="ru-RU"/>
        </a:p>
      </dgm:t>
    </dgm:pt>
    <dgm:pt modelId="{8DABF792-4CB9-41F2-B4D2-2C8423C6312C}" type="sibTrans" cxnId="{3039F033-8266-4BBC-86EB-36F496F24103}">
      <dgm:prSet/>
      <dgm:spPr/>
      <dgm:t>
        <a:bodyPr/>
        <a:lstStyle/>
        <a:p>
          <a:endParaRPr lang="ru-RU"/>
        </a:p>
      </dgm:t>
    </dgm:pt>
    <dgm:pt modelId="{5940AAEB-A05F-4943-99E8-BE9E34089C9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духовно – нравственного развития обучающихся</a:t>
          </a:r>
          <a:endParaRPr lang="ru-RU" sz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90B02-F6F2-473E-B1E5-E423630258D7}" type="parTrans" cxnId="{375F2E2B-416C-4B23-8FBB-721899DA855F}">
      <dgm:prSet/>
      <dgm:spPr/>
      <dgm:t>
        <a:bodyPr/>
        <a:lstStyle/>
        <a:p>
          <a:endParaRPr lang="ru-RU"/>
        </a:p>
      </dgm:t>
    </dgm:pt>
    <dgm:pt modelId="{B47C0CD3-1D12-4BB4-A4BC-1B8B84BBA9A5}" type="sibTrans" cxnId="{375F2E2B-416C-4B23-8FBB-721899DA855F}">
      <dgm:prSet/>
      <dgm:spPr/>
      <dgm:t>
        <a:bodyPr/>
        <a:lstStyle/>
        <a:p>
          <a:endParaRPr lang="ru-RU"/>
        </a:p>
      </dgm:t>
    </dgm:pt>
    <dgm:pt modelId="{AEA8A621-DDAD-4BD6-9759-53AA2A9E9FC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деятельности классных руководителей в области воспитания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362A9-CDCF-4582-AEF2-CEF9BBEBDE74}" type="parTrans" cxnId="{C3A7EB16-FA61-489C-B272-DA2E47C1385D}">
      <dgm:prSet/>
      <dgm:spPr/>
      <dgm:t>
        <a:bodyPr/>
        <a:lstStyle/>
        <a:p>
          <a:endParaRPr lang="ru-RU"/>
        </a:p>
      </dgm:t>
    </dgm:pt>
    <dgm:pt modelId="{80C857A3-1344-4148-9487-6DC7FBD3F973}" type="sibTrans" cxnId="{C3A7EB16-FA61-489C-B272-DA2E47C1385D}">
      <dgm:prSet/>
      <dgm:spPr/>
      <dgm:t>
        <a:bodyPr/>
        <a:lstStyle/>
        <a:p>
          <a:endParaRPr lang="ru-RU"/>
        </a:p>
      </dgm:t>
    </dgm:pt>
    <dgm:pt modelId="{FA54312A-1871-4A38-B9F4-7A38749DC9F5}" type="pres">
      <dgm:prSet presAssocID="{231D263D-5549-4FAA-B8DA-6948E36F74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95D85-DECF-47D7-9082-5D280AA427CB}" type="pres">
      <dgm:prSet presAssocID="{1A85FDCE-AB91-4EFB-B05A-AED8BAE64BF6}" presName="centerShape" presStyleLbl="node0" presStyleIdx="0" presStyleCnt="1"/>
      <dgm:spPr/>
      <dgm:t>
        <a:bodyPr/>
        <a:lstStyle/>
        <a:p>
          <a:endParaRPr lang="ru-RU"/>
        </a:p>
      </dgm:t>
    </dgm:pt>
    <dgm:pt modelId="{A02995AB-775F-47BE-839C-14A572FA406D}" type="pres">
      <dgm:prSet presAssocID="{A047EF5D-B569-4D33-BB9A-846F36C945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51E39-AE17-40B8-975F-C293E8FB69AA}" type="pres">
      <dgm:prSet presAssocID="{A047EF5D-B569-4D33-BB9A-846F36C94597}" presName="dummy" presStyleCnt="0"/>
      <dgm:spPr/>
    </dgm:pt>
    <dgm:pt modelId="{A9BDD1BE-2038-48B8-A04B-052D770BC97D}" type="pres">
      <dgm:prSet presAssocID="{CE66E816-A33F-4C58-9ECE-B29A3FAB70C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0D3E79D-330D-4738-A8C5-320BBA863CAD}" type="pres">
      <dgm:prSet presAssocID="{967B4DA6-57A0-4F9E-9518-CA7BABAF1391}" presName="node" presStyleLbl="node1" presStyleIdx="1" presStyleCnt="4" custScaleX="119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749F7-CD63-4BED-A256-4D3ED47856B0}" type="pres">
      <dgm:prSet presAssocID="{967B4DA6-57A0-4F9E-9518-CA7BABAF1391}" presName="dummy" presStyleCnt="0"/>
      <dgm:spPr/>
    </dgm:pt>
    <dgm:pt modelId="{4225848E-A544-4BD6-9B2D-CB24C8A2A276}" type="pres">
      <dgm:prSet presAssocID="{8DABF792-4CB9-41F2-B4D2-2C8423C6312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285F2DC-C0B2-42FE-A1FF-9ADB942B1D99}" type="pres">
      <dgm:prSet presAssocID="{5940AAEB-A05F-4943-99E8-BE9E34089C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80DE7-8977-46FD-8B9F-B08CDB2FBE31}" type="pres">
      <dgm:prSet presAssocID="{5940AAEB-A05F-4943-99E8-BE9E34089C9C}" presName="dummy" presStyleCnt="0"/>
      <dgm:spPr/>
    </dgm:pt>
    <dgm:pt modelId="{F525E468-368F-4302-85AE-A13952366448}" type="pres">
      <dgm:prSet presAssocID="{B47C0CD3-1D12-4BB4-A4BC-1B8B84BBA9A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CDC0E7E-1535-4E9D-B076-6B59B9E63554}" type="pres">
      <dgm:prSet presAssocID="{AEA8A621-DDAD-4BD6-9759-53AA2A9E9FCB}" presName="node" presStyleLbl="node1" presStyleIdx="3" presStyleCnt="4" custScaleX="131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C3A18-DFE2-4D77-9803-27AE4ED71CB4}" type="pres">
      <dgm:prSet presAssocID="{AEA8A621-DDAD-4BD6-9759-53AA2A9E9FCB}" presName="dummy" presStyleCnt="0"/>
      <dgm:spPr/>
    </dgm:pt>
    <dgm:pt modelId="{8846FA14-DDE2-4DB2-BE5D-300158F0642B}" type="pres">
      <dgm:prSet presAssocID="{80C857A3-1344-4148-9487-6DC7FBD3F97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039F033-8266-4BBC-86EB-36F496F24103}" srcId="{1A85FDCE-AB91-4EFB-B05A-AED8BAE64BF6}" destId="{967B4DA6-57A0-4F9E-9518-CA7BABAF1391}" srcOrd="1" destOrd="0" parTransId="{EAD29B08-FC7A-4E04-8167-38509E351CAD}" sibTransId="{8DABF792-4CB9-41F2-B4D2-2C8423C6312C}"/>
    <dgm:cxn modelId="{DAF58246-A5D6-4817-BEC9-1D1D6ADBC872}" type="presOf" srcId="{AEA8A621-DDAD-4BD6-9759-53AA2A9E9FCB}" destId="{1CDC0E7E-1535-4E9D-B076-6B59B9E63554}" srcOrd="0" destOrd="0" presId="urn:microsoft.com/office/officeart/2005/8/layout/radial6"/>
    <dgm:cxn modelId="{B3BE2F65-017E-482C-91C7-83E249E04056}" srcId="{231D263D-5549-4FAA-B8DA-6948E36F74D3}" destId="{1A85FDCE-AB91-4EFB-B05A-AED8BAE64BF6}" srcOrd="0" destOrd="0" parTransId="{5F6CCD5F-81B7-4598-9D85-4883CAFB3DC1}" sibTransId="{D5526EFA-9E23-42D0-A827-1FE13EDAAD84}"/>
    <dgm:cxn modelId="{3327FB97-615C-4CD3-9AC0-5A43855EED5A}" type="presOf" srcId="{967B4DA6-57A0-4F9E-9518-CA7BABAF1391}" destId="{50D3E79D-330D-4738-A8C5-320BBA863CAD}" srcOrd="0" destOrd="0" presId="urn:microsoft.com/office/officeart/2005/8/layout/radial6"/>
    <dgm:cxn modelId="{C2EF34B2-19BA-4251-8FFE-D8C2D00902BA}" type="presOf" srcId="{CE66E816-A33F-4C58-9ECE-B29A3FAB70C7}" destId="{A9BDD1BE-2038-48B8-A04B-052D770BC97D}" srcOrd="0" destOrd="0" presId="urn:microsoft.com/office/officeart/2005/8/layout/radial6"/>
    <dgm:cxn modelId="{EC14AD10-3595-4BC2-BBCB-40A0CB7A7E03}" type="presOf" srcId="{231D263D-5549-4FAA-B8DA-6948E36F74D3}" destId="{FA54312A-1871-4A38-B9F4-7A38749DC9F5}" srcOrd="0" destOrd="0" presId="urn:microsoft.com/office/officeart/2005/8/layout/radial6"/>
    <dgm:cxn modelId="{AD568B70-CB3E-4E36-A3AF-C2CE52D299CC}" type="presOf" srcId="{A047EF5D-B569-4D33-BB9A-846F36C94597}" destId="{A02995AB-775F-47BE-839C-14A572FA406D}" srcOrd="0" destOrd="0" presId="urn:microsoft.com/office/officeart/2005/8/layout/radial6"/>
    <dgm:cxn modelId="{EC76FF18-F3DE-4B49-998F-CBD79B081E85}" type="presOf" srcId="{8DABF792-4CB9-41F2-B4D2-2C8423C6312C}" destId="{4225848E-A544-4BD6-9B2D-CB24C8A2A276}" srcOrd="0" destOrd="0" presId="urn:microsoft.com/office/officeart/2005/8/layout/radial6"/>
    <dgm:cxn modelId="{3F501723-EFF5-4173-A43A-65417F1E9248}" srcId="{1A85FDCE-AB91-4EFB-B05A-AED8BAE64BF6}" destId="{A047EF5D-B569-4D33-BB9A-846F36C94597}" srcOrd="0" destOrd="0" parTransId="{6C05C446-8518-4BA9-86C2-6607A05B854F}" sibTransId="{CE66E816-A33F-4C58-9ECE-B29A3FAB70C7}"/>
    <dgm:cxn modelId="{0931071E-A860-4529-A1CB-2A6584CF2407}" type="presOf" srcId="{80C857A3-1344-4148-9487-6DC7FBD3F973}" destId="{8846FA14-DDE2-4DB2-BE5D-300158F0642B}" srcOrd="0" destOrd="0" presId="urn:microsoft.com/office/officeart/2005/8/layout/radial6"/>
    <dgm:cxn modelId="{6B9DAB4A-FF79-4931-8DCB-05C59E0006EA}" type="presOf" srcId="{5940AAEB-A05F-4943-99E8-BE9E34089C9C}" destId="{6285F2DC-C0B2-42FE-A1FF-9ADB942B1D99}" srcOrd="0" destOrd="0" presId="urn:microsoft.com/office/officeart/2005/8/layout/radial6"/>
    <dgm:cxn modelId="{C3A7EB16-FA61-489C-B272-DA2E47C1385D}" srcId="{1A85FDCE-AB91-4EFB-B05A-AED8BAE64BF6}" destId="{AEA8A621-DDAD-4BD6-9759-53AA2A9E9FCB}" srcOrd="3" destOrd="0" parTransId="{A80362A9-CDCF-4582-AEF2-CEF9BBEBDE74}" sibTransId="{80C857A3-1344-4148-9487-6DC7FBD3F973}"/>
    <dgm:cxn modelId="{375F2E2B-416C-4B23-8FBB-721899DA855F}" srcId="{1A85FDCE-AB91-4EFB-B05A-AED8BAE64BF6}" destId="{5940AAEB-A05F-4943-99E8-BE9E34089C9C}" srcOrd="2" destOrd="0" parTransId="{FD990B02-F6F2-473E-B1E5-E423630258D7}" sibTransId="{B47C0CD3-1D12-4BB4-A4BC-1B8B84BBA9A5}"/>
    <dgm:cxn modelId="{FD25D6C4-F7F8-435B-91F4-CC43F3E213E9}" type="presOf" srcId="{B47C0CD3-1D12-4BB4-A4BC-1B8B84BBA9A5}" destId="{F525E468-368F-4302-85AE-A13952366448}" srcOrd="0" destOrd="0" presId="urn:microsoft.com/office/officeart/2005/8/layout/radial6"/>
    <dgm:cxn modelId="{C95BCF27-DB59-4DF8-AFF9-1E0EB3E20159}" type="presOf" srcId="{1A85FDCE-AB91-4EFB-B05A-AED8BAE64BF6}" destId="{86395D85-DECF-47D7-9082-5D280AA427CB}" srcOrd="0" destOrd="0" presId="urn:microsoft.com/office/officeart/2005/8/layout/radial6"/>
    <dgm:cxn modelId="{760882B3-F498-49AC-81EC-3A61F154B17A}" type="presParOf" srcId="{FA54312A-1871-4A38-B9F4-7A38749DC9F5}" destId="{86395D85-DECF-47D7-9082-5D280AA427CB}" srcOrd="0" destOrd="0" presId="urn:microsoft.com/office/officeart/2005/8/layout/radial6"/>
    <dgm:cxn modelId="{54F148C4-6FAE-4A89-9223-616854A0F212}" type="presParOf" srcId="{FA54312A-1871-4A38-B9F4-7A38749DC9F5}" destId="{A02995AB-775F-47BE-839C-14A572FA406D}" srcOrd="1" destOrd="0" presId="urn:microsoft.com/office/officeart/2005/8/layout/radial6"/>
    <dgm:cxn modelId="{C551FDD3-1BF0-42FB-8694-70BE48846B89}" type="presParOf" srcId="{FA54312A-1871-4A38-B9F4-7A38749DC9F5}" destId="{8F051E39-AE17-40B8-975F-C293E8FB69AA}" srcOrd="2" destOrd="0" presId="urn:microsoft.com/office/officeart/2005/8/layout/radial6"/>
    <dgm:cxn modelId="{5173C5AE-A1EE-4323-A64B-B85D1948B88D}" type="presParOf" srcId="{FA54312A-1871-4A38-B9F4-7A38749DC9F5}" destId="{A9BDD1BE-2038-48B8-A04B-052D770BC97D}" srcOrd="3" destOrd="0" presId="urn:microsoft.com/office/officeart/2005/8/layout/radial6"/>
    <dgm:cxn modelId="{2FA7BE50-7CB2-427D-8579-489CB09681EB}" type="presParOf" srcId="{FA54312A-1871-4A38-B9F4-7A38749DC9F5}" destId="{50D3E79D-330D-4738-A8C5-320BBA863CAD}" srcOrd="4" destOrd="0" presId="urn:microsoft.com/office/officeart/2005/8/layout/radial6"/>
    <dgm:cxn modelId="{06FA5E8D-B2C6-46CA-BC53-EF7244EB7602}" type="presParOf" srcId="{FA54312A-1871-4A38-B9F4-7A38749DC9F5}" destId="{5AF749F7-CD63-4BED-A256-4D3ED47856B0}" srcOrd="5" destOrd="0" presId="urn:microsoft.com/office/officeart/2005/8/layout/radial6"/>
    <dgm:cxn modelId="{584424FB-4A98-4E90-9AAD-7763F0F824FF}" type="presParOf" srcId="{FA54312A-1871-4A38-B9F4-7A38749DC9F5}" destId="{4225848E-A544-4BD6-9B2D-CB24C8A2A276}" srcOrd="6" destOrd="0" presId="urn:microsoft.com/office/officeart/2005/8/layout/radial6"/>
    <dgm:cxn modelId="{806CA8B2-75BA-4CD8-9F58-A7769AAC9318}" type="presParOf" srcId="{FA54312A-1871-4A38-B9F4-7A38749DC9F5}" destId="{6285F2DC-C0B2-42FE-A1FF-9ADB942B1D99}" srcOrd="7" destOrd="0" presId="urn:microsoft.com/office/officeart/2005/8/layout/radial6"/>
    <dgm:cxn modelId="{4588CC12-FA94-4C95-80C2-B11560AFBF11}" type="presParOf" srcId="{FA54312A-1871-4A38-B9F4-7A38749DC9F5}" destId="{AB080DE7-8977-46FD-8B9F-B08CDB2FBE31}" srcOrd="8" destOrd="0" presId="urn:microsoft.com/office/officeart/2005/8/layout/radial6"/>
    <dgm:cxn modelId="{32493233-5F94-46CD-865F-0FB763238904}" type="presParOf" srcId="{FA54312A-1871-4A38-B9F4-7A38749DC9F5}" destId="{F525E468-368F-4302-85AE-A13952366448}" srcOrd="9" destOrd="0" presId="urn:microsoft.com/office/officeart/2005/8/layout/radial6"/>
    <dgm:cxn modelId="{A56EBC45-87A1-4299-951C-3F4B78F8C4C4}" type="presParOf" srcId="{FA54312A-1871-4A38-B9F4-7A38749DC9F5}" destId="{1CDC0E7E-1535-4E9D-B076-6B59B9E63554}" srcOrd="10" destOrd="0" presId="urn:microsoft.com/office/officeart/2005/8/layout/radial6"/>
    <dgm:cxn modelId="{E070A490-511F-44CB-94AC-696DBD13CB68}" type="presParOf" srcId="{FA54312A-1871-4A38-B9F4-7A38749DC9F5}" destId="{04DC3A18-DFE2-4D77-9803-27AE4ED71CB4}" srcOrd="11" destOrd="0" presId="urn:microsoft.com/office/officeart/2005/8/layout/radial6"/>
    <dgm:cxn modelId="{0AEF8B63-D649-4D93-B8FC-15BA6D769C56}" type="presParOf" srcId="{FA54312A-1871-4A38-B9F4-7A38749DC9F5}" destId="{8846FA14-DDE2-4DB2-BE5D-300158F0642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D1B59-991E-476D-A5B5-11547B0C87ED}">
      <dsp:nvSpPr>
        <dsp:cNvPr id="0" name=""/>
        <dsp:cNvSpPr/>
      </dsp:nvSpPr>
      <dsp:spPr>
        <a:xfrm>
          <a:off x="0" y="638968"/>
          <a:ext cx="2381250" cy="142875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Волчихина</a:t>
          </a:r>
          <a:r>
            <a:rPr lang="ru-RU" sz="1600" kern="1200" dirty="0" smtClean="0"/>
            <a:t> И. В., директор школы</a:t>
          </a:r>
          <a:endParaRPr lang="ru-RU" sz="1600" kern="1200" dirty="0"/>
        </a:p>
      </dsp:txBody>
      <dsp:txXfrm>
        <a:off x="0" y="638968"/>
        <a:ext cx="2381250" cy="1428750"/>
      </dsp:txXfrm>
    </dsp:sp>
    <dsp:sp modelId="{76D33111-FB14-49F9-9334-EA0C06212988}">
      <dsp:nvSpPr>
        <dsp:cNvPr id="0" name=""/>
        <dsp:cNvSpPr/>
      </dsp:nvSpPr>
      <dsp:spPr>
        <a:xfrm>
          <a:off x="2619374" y="638968"/>
          <a:ext cx="2381250" cy="142875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Павлова Л. Ю., учитель истории и обществознания,  заместитель директора по методической работе</a:t>
          </a:r>
          <a:endParaRPr lang="ru-RU" sz="1600" kern="1200" dirty="0"/>
        </a:p>
      </dsp:txBody>
      <dsp:txXfrm>
        <a:off x="2619374" y="638968"/>
        <a:ext cx="2381250" cy="1428750"/>
      </dsp:txXfrm>
    </dsp:sp>
    <dsp:sp modelId="{1C357BA2-4BB0-4F3D-8D21-05DBFDE13C39}">
      <dsp:nvSpPr>
        <dsp:cNvPr id="0" name=""/>
        <dsp:cNvSpPr/>
      </dsp:nvSpPr>
      <dsp:spPr>
        <a:xfrm>
          <a:off x="5238749" y="638968"/>
          <a:ext cx="2381250" cy="142875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Артамонова И. В., учитель информатики, заместитель директора по УВР</a:t>
          </a:r>
          <a:endParaRPr lang="ru-RU" sz="1600" kern="1200" dirty="0"/>
        </a:p>
      </dsp:txBody>
      <dsp:txXfrm>
        <a:off x="5238749" y="638968"/>
        <a:ext cx="2381250" cy="1428750"/>
      </dsp:txXfrm>
    </dsp:sp>
    <dsp:sp modelId="{5C211898-BA51-4251-8C0D-17BC90AA80C4}">
      <dsp:nvSpPr>
        <dsp:cNvPr id="0" name=""/>
        <dsp:cNvSpPr/>
      </dsp:nvSpPr>
      <dsp:spPr>
        <a:xfrm>
          <a:off x="1309687" y="2305844"/>
          <a:ext cx="2381250" cy="142875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Егорова В. А., заместитель директора по ВР, учитель информатики</a:t>
          </a:r>
          <a:endParaRPr lang="ru-RU" sz="1600" kern="1200" dirty="0"/>
        </a:p>
      </dsp:txBody>
      <dsp:txXfrm>
        <a:off x="1309687" y="2305844"/>
        <a:ext cx="2381250" cy="1428750"/>
      </dsp:txXfrm>
    </dsp:sp>
    <dsp:sp modelId="{AEA49A8B-4D8D-4A1D-AC21-50F7870BDF74}">
      <dsp:nvSpPr>
        <dsp:cNvPr id="0" name=""/>
        <dsp:cNvSpPr/>
      </dsp:nvSpPr>
      <dsp:spPr>
        <a:xfrm>
          <a:off x="3929062" y="2305844"/>
          <a:ext cx="2381250" cy="142875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Кудрявцева В. Е., учитель истории и обществознания, руководитель МО</a:t>
          </a:r>
          <a:endParaRPr lang="ru-RU" sz="1600" kern="1200" dirty="0"/>
        </a:p>
      </dsp:txBody>
      <dsp:txXfrm>
        <a:off x="3929062" y="2305844"/>
        <a:ext cx="2381250" cy="1428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6FA14-DDE2-4DB2-BE5D-300158F0642B}">
      <dsp:nvSpPr>
        <dsp:cNvPr id="0" name=""/>
        <dsp:cNvSpPr/>
      </dsp:nvSpPr>
      <dsp:spPr>
        <a:xfrm>
          <a:off x="1927579" y="656366"/>
          <a:ext cx="4376123" cy="437612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25E468-368F-4302-85AE-A13952366448}">
      <dsp:nvSpPr>
        <dsp:cNvPr id="0" name=""/>
        <dsp:cNvSpPr/>
      </dsp:nvSpPr>
      <dsp:spPr>
        <a:xfrm>
          <a:off x="1927579" y="656366"/>
          <a:ext cx="4376123" cy="437612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25848E-A544-4BD6-9B2D-CB24C8A2A276}">
      <dsp:nvSpPr>
        <dsp:cNvPr id="0" name=""/>
        <dsp:cNvSpPr/>
      </dsp:nvSpPr>
      <dsp:spPr>
        <a:xfrm>
          <a:off x="1927579" y="656366"/>
          <a:ext cx="4376123" cy="437612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BDD1BE-2038-48B8-A04B-052D770BC97D}">
      <dsp:nvSpPr>
        <dsp:cNvPr id="0" name=""/>
        <dsp:cNvSpPr/>
      </dsp:nvSpPr>
      <dsp:spPr>
        <a:xfrm>
          <a:off x="1927579" y="656366"/>
          <a:ext cx="4376123" cy="437612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395D85-DECF-47D7-9082-5D280AA427CB}">
      <dsp:nvSpPr>
        <dsp:cNvPr id="0" name=""/>
        <dsp:cNvSpPr/>
      </dsp:nvSpPr>
      <dsp:spPr>
        <a:xfrm>
          <a:off x="3108175" y="1836961"/>
          <a:ext cx="2014932" cy="2014932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воспитательной деятельности ОО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3255" y="2132041"/>
        <a:ext cx="1424772" cy="1424772"/>
      </dsp:txXfrm>
    </dsp:sp>
    <dsp:sp modelId="{A02995AB-775F-47BE-839C-14A572FA406D}">
      <dsp:nvSpPr>
        <dsp:cNvPr id="0" name=""/>
        <dsp:cNvSpPr/>
      </dsp:nvSpPr>
      <dsp:spPr>
        <a:xfrm>
          <a:off x="3410415" y="1916"/>
          <a:ext cx="1410452" cy="141045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мотивации самих обучающихся к участию в общественной жизни школы, региона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971" y="208472"/>
        <a:ext cx="997340" cy="997340"/>
      </dsp:txXfrm>
    </dsp:sp>
    <dsp:sp modelId="{50D3E79D-330D-4738-A8C5-320BBA863CAD}">
      <dsp:nvSpPr>
        <dsp:cNvPr id="0" name=""/>
        <dsp:cNvSpPr/>
      </dsp:nvSpPr>
      <dsp:spPr>
        <a:xfrm>
          <a:off x="5407050" y="2139201"/>
          <a:ext cx="1691753" cy="141045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повышения профессиональной компетентности педагогов в области решения задач воспитания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4801" y="2345757"/>
        <a:ext cx="1196251" cy="997340"/>
      </dsp:txXfrm>
    </dsp:sp>
    <dsp:sp modelId="{6285F2DC-C0B2-42FE-A1FF-9ADB942B1D99}">
      <dsp:nvSpPr>
        <dsp:cNvPr id="0" name=""/>
        <dsp:cNvSpPr/>
      </dsp:nvSpPr>
      <dsp:spPr>
        <a:xfrm>
          <a:off x="3410415" y="4276487"/>
          <a:ext cx="1410452" cy="141045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духовно – нравственного развития обучающихся</a:t>
          </a:r>
          <a:endParaRPr lang="ru-RU" sz="1200" kern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971" y="4483043"/>
        <a:ext cx="997340" cy="997340"/>
      </dsp:txXfrm>
    </dsp:sp>
    <dsp:sp modelId="{1CDC0E7E-1535-4E9D-B076-6B59B9E63554}">
      <dsp:nvSpPr>
        <dsp:cNvPr id="0" name=""/>
        <dsp:cNvSpPr/>
      </dsp:nvSpPr>
      <dsp:spPr>
        <a:xfrm>
          <a:off x="1048444" y="2139201"/>
          <a:ext cx="1859822" cy="141045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деятельности классных руководителей в области воспитания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0809" y="2345757"/>
        <a:ext cx="1315092" cy="997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979D9-1565-43CB-84DC-EC92BE5341E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C99C-13B5-427E-A58E-B99FDA6C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12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7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3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0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6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0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3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9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08912" cy="26642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</a:t>
            </a:r>
            <a:r>
              <a:rPr lang="ru-RU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проекта (ПРОГРАММЫ):  Диагностический инструментарий достижения планируемых результатов Реализации Рабочей программы воспитания  как условие организации образовательного пространства школы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08912" cy="187220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0" dirty="0"/>
              <a:t>Организация – заявитель проекта</a:t>
            </a:r>
            <a:r>
              <a:rPr lang="ru-RU" b="0" dirty="0" smtClean="0"/>
              <a:t>: </a:t>
            </a:r>
          </a:p>
          <a:p>
            <a:pPr algn="r"/>
            <a:r>
              <a:rPr lang="ru-RU" b="0" dirty="0" smtClean="0"/>
              <a:t>муниципальное общеобразовательное </a:t>
            </a:r>
          </a:p>
          <a:p>
            <a:pPr algn="r"/>
            <a:r>
              <a:rPr lang="ru-RU" b="0" dirty="0" smtClean="0"/>
              <a:t>учреждение «Средняя школа № 27»</a:t>
            </a:r>
            <a:endParaRPr lang="ru-RU" b="0" dirty="0"/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2910598" cy="194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75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361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внедрению и распространению результатов инновационного проекта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7931224" cy="4176464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в практику образовательных организаций методических материалов, обеспечивающих внедрение диагностического инструментария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/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реализации Рабочей программы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инноваций -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мастер – классов для региональной системы образования.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образовательной практики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научно – практических конференциях, подготовка статей для печати в сборниках материалов конференций.</a:t>
            </a:r>
          </a:p>
          <a:p>
            <a:pPr marL="457200" indent="-457200">
              <a:buAutoNum type="arabicPeriod"/>
            </a:pPr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0932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22" y="4607735"/>
            <a:ext cx="2709034" cy="2107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73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61198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Возможные риски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32548"/>
            <a:ext cx="3943298" cy="28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1412776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Незаинтересованность педагогов в применении инновационной практики.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диагностического инструментария в связи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уклада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7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мониторинг реализации инновационного проекта 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рограммы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620000" cy="4085531"/>
          </a:xfrm>
        </p:spPr>
        <p:txBody>
          <a:bodyPr>
            <a:normAutofit/>
          </a:bodyPr>
          <a:lstStyle/>
          <a:p>
            <a:endParaRPr lang="ru-RU" b="0" dirty="0"/>
          </a:p>
          <a:p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65304"/>
            <a:ext cx="15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Критерий </a:t>
            </a:r>
            <a:r>
              <a:rPr lang="ru-RU" dirty="0" smtClean="0"/>
              <a:t>10.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80898"/>
              </p:ext>
            </p:extLst>
          </p:nvPr>
        </p:nvGraphicFramePr>
        <p:xfrm>
          <a:off x="467545" y="908720"/>
          <a:ext cx="8220990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Методы изучения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Форма фиксации отчетности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Эффективность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воспитательной деятельности ОО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подготовленность педагогического коллектива, удовлетворенность участников образовательной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деятельности,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общешкольного коллектива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опрос, тестирование, анкетирование, наблюдение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 в год (декабрь 2023 г., декабрь 2024 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Эффективность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воспитательной деятельности классного руководителя (учителя)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 организации классного коллектива, уровень воспитанности классного коллектива, позитивное отношение родителей, психологический комфорт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Опрос, тестирование, анкетирование, наблюдение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аналитическая справка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полугодие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(июнь 2023 г., декабрь 2023 г., июнь 2024 г., декабрь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57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мониторинг реализации инновационного проекта 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рограммы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620000" cy="4085531"/>
          </a:xfrm>
        </p:spPr>
        <p:txBody>
          <a:bodyPr>
            <a:normAutofit/>
          </a:bodyPr>
          <a:lstStyle/>
          <a:p>
            <a:endParaRPr lang="ru-RU" b="0" dirty="0"/>
          </a:p>
          <a:p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65304"/>
            <a:ext cx="15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Критерий </a:t>
            </a:r>
            <a:r>
              <a:rPr lang="ru-RU" dirty="0" smtClean="0"/>
              <a:t>10.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7360"/>
              </p:ext>
            </p:extLst>
          </p:nvPr>
        </p:nvGraphicFramePr>
        <p:xfrm>
          <a:off x="467545" y="908720"/>
          <a:ext cx="8220990" cy="5870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Методы изучения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Форма фиксации отчетности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результативность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Соответствие диагностического инструментария проверяемым планируемым результатам, удовлетворенность эффективностью применяемого диагностического инструментария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опрос, тестирование, анкетирование,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 в год (декабрь 2023 г., декабрь 2024 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 кадрового обеспечения (личностный рост педагогов), распространение педагогического опыта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опыта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педагогов, принявших участие в мероприятиях проекта, количество семинаров и мастер – классов, проведенных в ходе реализации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Опрос, тестирование, анкетирование,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публикаций по итогам проведения мероприятий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аналитическая справка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полугодие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(июнь 2023 г., декабрь 2023 г., июнь 2024 г., декабрь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79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мониторинг реализации инновационного проекта 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рограммы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620000" cy="4085531"/>
          </a:xfrm>
        </p:spPr>
        <p:txBody>
          <a:bodyPr>
            <a:normAutofit/>
          </a:bodyPr>
          <a:lstStyle/>
          <a:p>
            <a:endParaRPr lang="ru-RU" b="0" dirty="0"/>
          </a:p>
          <a:p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65304"/>
            <a:ext cx="15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Критерий </a:t>
            </a:r>
            <a:r>
              <a:rPr lang="ru-RU" dirty="0" smtClean="0"/>
              <a:t>10.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69073"/>
              </p:ext>
            </p:extLst>
          </p:nvPr>
        </p:nvGraphicFramePr>
        <p:xfrm>
          <a:off x="323528" y="908720"/>
          <a:ext cx="8424936" cy="5625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Методы изучения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Форма фиксации отчетности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8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Результативность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принятия управленческих решений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локальных актов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качество необходимого нормативно – правового обеспечения,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опрос, тестирование, анкетирование, наблюдение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 в год (декабрь 2023 г., декабрь 2024 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комплексного диагностического инструментария для отслеживания достижения планируемых результатов реализации Рабочей программы воспитания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образовательных организаций, использующих диагностический инструментарий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Опрос,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аналитическая справка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(декабрь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 г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., декабрь 2024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86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7715200" cy="11413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94019"/>
            <a:ext cx="6696744" cy="1846949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53136"/>
            <a:ext cx="2910598" cy="194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(ПРОГРАММЫ):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5400000">
            <a:off x="1139370" y="4971493"/>
            <a:ext cx="1293928" cy="2153067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Фигура, имеющая форму буквы L 6"/>
          <p:cNvSpPr/>
          <p:nvPr/>
        </p:nvSpPr>
        <p:spPr>
          <a:xfrm rot="5400000">
            <a:off x="3631831" y="3863526"/>
            <a:ext cx="1293928" cy="2153067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Фигура, имеющая форму буквы L 8"/>
          <p:cNvSpPr/>
          <p:nvPr/>
        </p:nvSpPr>
        <p:spPr>
          <a:xfrm rot="5400000">
            <a:off x="6086821" y="2736804"/>
            <a:ext cx="1293928" cy="2153067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Рисунок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363" y="2590534"/>
            <a:ext cx="2784898" cy="27848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229" y="1275169"/>
            <a:ext cx="1833563" cy="326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685" y="254763"/>
            <a:ext cx="28702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88199" y="5602307"/>
            <a:ext cx="2359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высоконравственной личности, разделяющей российские традиционные ценности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8318" y="4543123"/>
            <a:ext cx="2186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воспитательной деятельности в системе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9632" y="3347551"/>
            <a:ext cx="27117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8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3272" cy="93610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ПОТЕНЦИАЛ ПРОЕКТА (ПРОГРАММЫ):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702578"/>
            <a:ext cx="5050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Инновационность проекта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определяет создание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эффективного механизма диагностики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/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недостижения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планируемых результатов реализации Рабочей программы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воспитания, что на данный момент является не разработанным вопросом в образовательной системе не только Ярославского региона, но и на уровне федеральной системы образования.  Инновационный потенциал проекта заключается не только в формировании образовательного пространства школы, но и Ярославского региона. В создаваемый механизм будут включены не только уже существующие методики оценки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тех или иных компонентов духовно – нравственной деятельности, но и новые, разработанные и апробированные в результате реализации проекта, анкеты и опросы.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3247971" cy="306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595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856984" cy="22681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формирование диагностического инструментария для оценки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/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реализации Рабочей программы воспитания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19256" cy="334523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400" cap="all" spc="-6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</a:t>
            </a:r>
            <a:r>
              <a:rPr lang="ru-RU" sz="2400" cap="all" spc="-6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проекта: </a:t>
            </a:r>
          </a:p>
          <a:p>
            <a:pPr algn="just"/>
            <a:r>
              <a:rPr lang="ru-RU" sz="2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Проанализировать </a:t>
            </a:r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проекта и ресурсы организации, изучить опыт реализации Рабочей программы воспитания на территории Ярославской области.</a:t>
            </a:r>
          </a:p>
          <a:p>
            <a:pPr algn="just"/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организационные, методические, нормативно-правовые условия для реализации проекта.</a:t>
            </a:r>
          </a:p>
          <a:p>
            <a:pPr algn="just"/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Разработать локальные акты, регламентирующие внедрение инструментария диагностики планируемых результатов реализации Рабочей программы воспитания.</a:t>
            </a:r>
          </a:p>
          <a:p>
            <a:pPr algn="just"/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Провести диагностики </a:t>
            </a:r>
            <a:r>
              <a:rPr lang="ru-RU" sz="2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/ </a:t>
            </a:r>
            <a:r>
              <a:rPr lang="ru-RU" sz="29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2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реализации Рабочей программы воспитания.</a:t>
            </a:r>
          </a:p>
          <a:p>
            <a:pPr algn="just"/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Обобщить опыт реализации инновационного проекта для представления на уровне региональной системы образования.</a:t>
            </a:r>
          </a:p>
          <a:p>
            <a:pPr algn="just"/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Провести тиражирование полученной практики.</a:t>
            </a:r>
          </a:p>
          <a:p>
            <a:endParaRPr lang="ru-RU" sz="2400" cap="all" spc="-6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8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6119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Реализуемость проекта: команда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631316"/>
              </p:ext>
            </p:extLst>
          </p:nvPr>
        </p:nvGraphicFramePr>
        <p:xfrm>
          <a:off x="468313" y="90805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56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6119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Реализуемость проекта: дорожная карта реализации проекта ( 1 год)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854723"/>
              </p:ext>
            </p:extLst>
          </p:nvPr>
        </p:nvGraphicFramePr>
        <p:xfrm>
          <a:off x="251520" y="800626"/>
          <a:ext cx="8424936" cy="5942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496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мероприятия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реализации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результаты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678"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условий реализации проекта и ресурсов организации (проведение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SWOT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анализа и входной диагностики)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Январь 2023 г.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Получен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SWOT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анализ условий реализации проекта и ресурсов организации.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Проведена работа выявлению ресурсов и возможностей организации.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5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Выявление дефицитов организации и проектирование способов их устранения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Январь 2023 г.</a:t>
                      </a:r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 план устранения дефицитов ресурсов.</a:t>
                      </a: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74"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проектной идеи, создание проектной группы.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2023 г.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1.Издан приказ о создании проектной группы.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Оформлена дорожная карта проектной идеи.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112"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Отбор и определение критериев диагностики планируемых результатов реализации Рабочей программы воспитания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Март – июнь 2023 г.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Выделены критерии диагностики планируемых результатов реализации Рабочей программы воспитания.</a:t>
                      </a:r>
                    </a:p>
                    <a:p>
                      <a:pPr algn="just"/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112"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Отбор диагностического инструментария для определения достижения / 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недостижения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планируемых результатов реализации Рабочей программы воспитания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Июль – декабрь 2023 г.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Отобран диагностический инструментарий для определения достижения / 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недостижения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планируемых результатов реализации Рабочей программы воспитания.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374"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Презентация инструментария на уровне инновационной площадки.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Декабрь 2023 г.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1.Проведена презентация инструментария на уровне инновационной площадки.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Подготовлены рабочие методические материалы, содержащие инструментарий для определения достижения / 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недостижения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планируемых результатов реализации Рабочей программы воспитания.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1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6119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Реализуемость проекта: дорожная карта реализации проекта (2 год)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67017"/>
              </p:ext>
            </p:extLst>
          </p:nvPr>
        </p:nvGraphicFramePr>
        <p:xfrm>
          <a:off x="251520" y="800626"/>
          <a:ext cx="8424936" cy="547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496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мероприятия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реализации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результаты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758"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утверждение локальных актов.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Январь 2024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Разработаны и утверждены локальные акты, регламентирующие внедрение инструментария диагностики планируемых результатов реализации Рабочей программы воспитания.</a:t>
                      </a:r>
                    </a:p>
                    <a:p>
                      <a:pPr algn="just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422"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 анализ диагностик по выделенным критериям и группам результатов.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май 2024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и проанализированы диагностики достижения /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недостижения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планируемых результатов реализации Рабочей программы воспитания.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74"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первых результатов на уровне региональной системы образования.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май 2024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1.Подготовлены методические материалы, содержащие анализ данных, полученных в результате диагностик.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Представлены первые результаты реализации инновационного проекта на уровне региональной системы образования.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112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Тиражирование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полученной практики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декабрь 2024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1.Проведены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вебинары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мастер – классы для региональной системы образования.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2..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Подготовлены статьи для участия в конференциях и печати в сборниках материалов конференций.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Проведены консультации для управленческих команд региональной системы образования.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Проведен анализ результатов реализации инновационного проекта, внесены необходимые коррективы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64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47248" cy="687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(программы)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99711"/>
              </p:ext>
            </p:extLst>
          </p:nvPr>
        </p:nvGraphicFramePr>
        <p:xfrm>
          <a:off x="323528" y="980504"/>
          <a:ext cx="8147248" cy="568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58052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55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47248" cy="687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(программы)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403976" cy="4536504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методических материалов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16" y="2060848"/>
            <a:ext cx="4488160" cy="445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2403188"/>
            <a:ext cx="3335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диагностический инструментарий оценки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/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реализации Рабочей программы воспитания;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внедрению диагностического инструментария оценки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/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реализации Рабочей программы воспитания;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материалами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мастер – классов, проводившихся в процессе реализации инновационного проекта, статьи для размещения в сборниках материалов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22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2729</TotalTime>
  <Words>1242</Words>
  <Application>Microsoft Office PowerPoint</Application>
  <PresentationFormat>Экран (4:3)</PresentationFormat>
  <Paragraphs>163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Главная</vt:lpstr>
      <vt:lpstr>Тема проекта (ПРОГРАММЫ):  Диагностический инструментарий достижения планируемых результатов Реализации Рабочей программы воспитания  как условие организации образовательного пространства школы </vt:lpstr>
      <vt:lpstr>Актуальность проекта (ПРОГРАММЫ): </vt:lpstr>
      <vt:lpstr>ИННОВАЦИОННЫЙ ПОТЕНЦИАЛ ПРОЕКТА (ПРОГРАММЫ):</vt:lpstr>
      <vt:lpstr>Цель проекта:  Отбор и формирование диагностического инструментария для оценки достижения / недостижения планируемых результатов реализации Рабочей программы воспитания</vt:lpstr>
      <vt:lpstr>Реализуемость проекта: команда проекта</vt:lpstr>
      <vt:lpstr>Реализуемость проекта: дорожная карта реализации проекта ( 1 год)</vt:lpstr>
      <vt:lpstr>Реализуемость проекта: дорожная карта реализации проекта (2 год)</vt:lpstr>
      <vt:lpstr>Ожидаемые Результаты реализации проекта (программы)</vt:lpstr>
      <vt:lpstr>Ожидаемые Результаты реализации проекта (программы)</vt:lpstr>
      <vt:lpstr>Предложения по внедрению и распространению результатов инновационного проекта</vt:lpstr>
      <vt:lpstr>Возможные риски</vt:lpstr>
      <vt:lpstr>мониторинг реализации инновационного проекта (Программы)</vt:lpstr>
      <vt:lpstr>мониторинг реализации инновационного проекта (Программы)</vt:lpstr>
      <vt:lpstr>мониторинг реализации инновационного проекта (Программы)</vt:lpstr>
      <vt:lpstr>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региональной  инновационной  площадки</dc:title>
  <dc:creator>Ольга Николаевна Наумова</dc:creator>
  <cp:lastModifiedBy>Asiou</cp:lastModifiedBy>
  <cp:revision>206</cp:revision>
  <cp:lastPrinted>2018-03-30T11:39:22Z</cp:lastPrinted>
  <dcterms:created xsi:type="dcterms:W3CDTF">2014-05-05T05:11:34Z</dcterms:created>
  <dcterms:modified xsi:type="dcterms:W3CDTF">2022-11-29T06:44:46Z</dcterms:modified>
</cp:coreProperties>
</file>