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3" r:id="rId2"/>
    <p:sldId id="263" r:id="rId3"/>
    <p:sldId id="270" r:id="rId4"/>
    <p:sldId id="271" r:id="rId5"/>
    <p:sldId id="276" r:id="rId6"/>
    <p:sldId id="285" r:id="rId7"/>
    <p:sldId id="286" r:id="rId8"/>
    <p:sldId id="287" r:id="rId9"/>
    <p:sldId id="288" r:id="rId10"/>
    <p:sldId id="289" r:id="rId11"/>
    <p:sldId id="290" r:id="rId12"/>
    <p:sldId id="282" r:id="rId13"/>
    <p:sldId id="291" r:id="rId14"/>
    <p:sldId id="292" r:id="rId15"/>
    <p:sldId id="293" r:id="rId16"/>
    <p:sldId id="294" r:id="rId17"/>
    <p:sldId id="295" r:id="rId18"/>
    <p:sldId id="296" r:id="rId19"/>
    <p:sldId id="284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48" autoAdjust="0"/>
  </p:normalViewPr>
  <p:slideViewPr>
    <p:cSldViewPr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2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830B3-751B-4036-A17A-1E9186163836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4C2BE-9399-485F-B0BD-EC68974F4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73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FA5B7-E54D-4637-8816-79D86AF8A03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E785A-5491-4C86-A115-22C3581E7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73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E785A-5491-4C86-A115-22C3581E70F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72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E785A-5491-4C86-A115-22C3581E70F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67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E785A-5491-4C86-A115-22C3581E70F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66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3" descr="C:\Users\nnn\Documents\Data\_Сайт ИРО\____на сайт 2020\Юбилей\презентации-шаблоны\фон-шаблон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0"/>
          <a:stretch/>
        </p:blipFill>
        <p:spPr bwMode="auto">
          <a:xfrm>
            <a:off x="-8263" y="195486"/>
            <a:ext cx="9141043" cy="49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nn\Documents\Data\_Сайт ИРО\____на сайт 2020\Юбилей\лого\iro-80-белый-круг-500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" y="2479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1475656" y="100030"/>
            <a:ext cx="7645413" cy="959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Межрегиональная научно-практическая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конференция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«Региональная система дополнительного профессионального педагогического образования: ресурс развития кадрового потенциала» 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0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1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54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3" descr="C:\Users\nnn\Documents\Data\_Сайт ИРО\____на сайт 2020\Юбилей\презентации-шаблоны\фон-шаблон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0"/>
          <a:stretch/>
        </p:blipFill>
        <p:spPr bwMode="auto">
          <a:xfrm rot="16200000" flipV="1">
            <a:off x="-1514161" y="1505613"/>
            <a:ext cx="5143503" cy="213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475656" y="96798"/>
            <a:ext cx="7772400" cy="31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smtClean="0">
                <a:solidFill>
                  <a:schemeClr val="bg1">
                    <a:lumMod val="50000"/>
                  </a:schemeClr>
                </a:solidFill>
              </a:rPr>
              <a:t>Межрегиональная научно-практическая конференция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 descr="C:\Users\nnn\Documents\Data\_Сайт ИРО\____на сайт 2020\Юбилей\лого\iro-80-белый-круг-500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" y="2479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1502619" y="987574"/>
            <a:ext cx="764138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 userDrawn="1"/>
        </p:nvSpPr>
        <p:spPr>
          <a:xfrm>
            <a:off x="1473377" y="341243"/>
            <a:ext cx="7670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«Региональная система дополнительного профессионального педагогического образования: ресурс развития кадрового потенциала» 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9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30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5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02618" y="1275606"/>
            <a:ext cx="717383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Picture 3" descr="C:\Users\nnn\Documents\Data\_Сайт ИРО\____на сайт 2020\Юбилей\презентации-шаблоны\фон-шаблон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0"/>
          <a:stretch/>
        </p:blipFill>
        <p:spPr bwMode="auto">
          <a:xfrm rot="16200000" flipV="1">
            <a:off x="-1506684" y="1498136"/>
            <a:ext cx="5128550" cy="213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nnn\Documents\Data\_Сайт ИРО\____на сайт 2020\Юбилей\лого\iro-80-белый-круг-500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" y="2479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1502619" y="987574"/>
            <a:ext cx="764138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502618" y="130324"/>
            <a:ext cx="7491937" cy="85725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08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2618" y="130324"/>
            <a:ext cx="7491937" cy="85725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3" descr="C:\Users\nnn\Documents\Data\_Сайт ИРО\____на сайт 2020\Юбилей\презентации-шаблоны\фон-шаблон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0"/>
          <a:stretch/>
        </p:blipFill>
        <p:spPr bwMode="auto">
          <a:xfrm rot="16200000" flipV="1">
            <a:off x="-1506684" y="1498136"/>
            <a:ext cx="5128550" cy="213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1115616" y="4628260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</a:rPr>
              <a:t>Межрегиональная научно-практическая конференция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</a:rPr>
              <a:t>«Региональная система дополнительного профессионального педагогического образования: </a:t>
            </a:r>
            <a:br>
              <a:rPr lang="ru-RU" sz="13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</a:rPr>
              <a:t>ресурс развития кадрового потенциала» 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" descr="C:\Users\nnn\Documents\Data\_Сайт ИРО\____на сайт 2020\Юбилей\лого\iro-80-белый-круг-500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" y="2479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1502619" y="987574"/>
            <a:ext cx="764138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072582" y="4682273"/>
            <a:ext cx="206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kern="12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27-28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100" b="1" kern="12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октября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100" b="1" kern="12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2020</a:t>
            </a:r>
          </a:p>
          <a:p>
            <a:pPr algn="ctr"/>
            <a:r>
              <a:rPr lang="ru-RU" sz="1100" b="1" kern="12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Ярославль</a:t>
            </a:r>
          </a:p>
        </p:txBody>
      </p:sp>
    </p:spTree>
    <p:extLst>
      <p:ext uri="{BB962C8B-B14F-4D97-AF65-F5344CB8AC3E}">
        <p14:creationId xmlns:p14="http://schemas.microsoft.com/office/powerpoint/2010/main" val="387231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Picture 3" descr="C:\Users\nnn\Documents\Data\_Сайт ИРО\____на сайт 2020\Юбилей\презентации-шаблоны\фон-шаблон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26"/>
          <a:stretch/>
        </p:blipFill>
        <p:spPr bwMode="auto">
          <a:xfrm>
            <a:off x="0" y="987574"/>
            <a:ext cx="9150357" cy="415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nnn\Documents\Data\_Сайт ИРО\____на сайт 2020\Юбилей\лого\iro-80-белый-круг-500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" y="2479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1475656" y="100030"/>
            <a:ext cx="7645413" cy="959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Межрегиональная научно-практическая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конференция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«Региональная система дополнительного профессионального педагогического образования: ресурс развития кадрового потенциала» 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502619" y="987574"/>
            <a:ext cx="764138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98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64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03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88E8-0F94-4F2D-85B2-F179D77D049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3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tyar.ru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cdV0GS_pdthor9zy3Rs2gT_ax10gRXChhvt9EVla2Gl7lIsQ/viewform?usp=sf_link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502618" y="1275606"/>
            <a:ext cx="7173838" cy="345638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000" dirty="0" smtClean="0">
                <a:cs typeface="Times New Roman" panose="02020603050405020304" pitchFamily="18" charset="0"/>
              </a:rPr>
              <a:t>Анализ работы с работодателями по определению социально значимых и дефицитных компонентов профессиональной культуры выпускников. </a:t>
            </a:r>
            <a:br>
              <a:rPr lang="ru-RU" sz="2000" dirty="0" smtClean="0">
                <a:cs typeface="Times New Roman" panose="02020603050405020304" pitchFamily="18" charset="0"/>
              </a:rPr>
            </a:br>
            <a:endParaRPr lang="ru-RU" sz="2000" dirty="0" smtClean="0"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000" dirty="0" smtClean="0">
                <a:cs typeface="Times New Roman" panose="02020603050405020304" pitchFamily="18" charset="0"/>
              </a:rPr>
              <a:t>Определение основных направлений учебной и </a:t>
            </a:r>
            <a:r>
              <a:rPr lang="ru-RU" sz="2000" dirty="0" err="1" smtClean="0">
                <a:cs typeface="Times New Roman" panose="02020603050405020304" pitchFamily="18" charset="0"/>
              </a:rPr>
              <a:t>внеучебной</a:t>
            </a:r>
            <a:r>
              <a:rPr lang="ru-RU" sz="2000" dirty="0" smtClean="0">
                <a:cs typeface="Times New Roman" panose="02020603050405020304" pitchFamily="18" charset="0"/>
              </a:rPr>
              <a:t> деятельности для формирования профессиональной культуры.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ru-RU" sz="2000" dirty="0">
              <a:cs typeface="Times New Roman" panose="02020603050405020304" pitchFamily="18" charset="0"/>
            </a:endParaRPr>
          </a:p>
          <a:p>
            <a:pPr marL="0" indent="0" algn="r">
              <a:lnSpc>
                <a:spcPct val="90000"/>
              </a:lnSpc>
              <a:buNone/>
              <a:defRPr/>
            </a:pPr>
            <a:endParaRPr lang="ru-RU" sz="1600" dirty="0" smtClean="0">
              <a:cs typeface="Times New Roman" panose="02020603050405020304" pitchFamily="18" charset="0"/>
            </a:endParaRPr>
          </a:p>
          <a:p>
            <a:pPr marL="0" indent="0" algn="r">
              <a:lnSpc>
                <a:spcPct val="90000"/>
              </a:lnSpc>
              <a:buNone/>
              <a:defRPr/>
            </a:pPr>
            <a:endParaRPr lang="ru-RU" sz="1600" dirty="0">
              <a:cs typeface="Times New Roman" panose="02020603050405020304" pitchFamily="18" charset="0"/>
            </a:endParaRPr>
          </a:p>
          <a:p>
            <a:pPr marL="0" indent="0" algn="r">
              <a:lnSpc>
                <a:spcPct val="90000"/>
              </a:lnSpc>
              <a:buNone/>
              <a:defRPr/>
            </a:pPr>
            <a:endParaRPr lang="ru-RU" sz="1600" dirty="0" smtClean="0">
              <a:cs typeface="Times New Roman" panose="02020603050405020304" pitchFamily="18" charset="0"/>
            </a:endParaRPr>
          </a:p>
          <a:p>
            <a:pPr marL="0" indent="0" algn="r">
              <a:lnSpc>
                <a:spcPct val="90000"/>
              </a:lnSpc>
              <a:buNone/>
              <a:defRPr/>
            </a:pPr>
            <a:r>
              <a:rPr lang="ru-RU" sz="1600" dirty="0" err="1" smtClean="0">
                <a:cs typeface="Times New Roman" panose="02020603050405020304" pitchFamily="18" charset="0"/>
              </a:rPr>
              <a:t>Е.В.Габараева</a:t>
            </a:r>
            <a:r>
              <a:rPr lang="ru-RU" sz="1600" dirty="0" smtClean="0">
                <a:cs typeface="Times New Roman" panose="02020603050405020304" pitchFamily="18" charset="0"/>
              </a:rPr>
              <a:t>, заместитель директора по УР </a:t>
            </a:r>
            <a:br>
              <a:rPr lang="ru-RU" sz="1600" dirty="0" smtClean="0">
                <a:cs typeface="Times New Roman" panose="02020603050405020304" pitchFamily="18" charset="0"/>
              </a:rPr>
            </a:br>
            <a:r>
              <a:rPr lang="ru-RU" sz="1600" dirty="0" smtClean="0">
                <a:cs typeface="Times New Roman" panose="02020603050405020304" pitchFamily="18" charset="0"/>
              </a:rPr>
              <a:t>ГПОУ ЯО Великосельский аграрный колледж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ru-RU" sz="1400" dirty="0" smtClean="0"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1400" dirty="0" smtClean="0">
                <a:cs typeface="Times New Roman" panose="02020603050405020304" pitchFamily="18" charset="0"/>
              </a:rPr>
              <a:t>26 ноября </a:t>
            </a:r>
            <a:br>
              <a:rPr lang="ru-RU" sz="1400" dirty="0" smtClean="0">
                <a:cs typeface="Times New Roman" panose="02020603050405020304" pitchFamily="18" charset="0"/>
              </a:rPr>
            </a:br>
            <a:r>
              <a:rPr lang="ru-RU" sz="1400" dirty="0" smtClean="0">
                <a:cs typeface="Times New Roman" panose="02020603050405020304" pitchFamily="18" charset="0"/>
              </a:rPr>
              <a:t>2020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502618" y="130324"/>
            <a:ext cx="7491937" cy="857250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Региональный проект «Сопровождение ПОО по формированию профессиональной культуры обучающихся»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1655018" y="1428006"/>
            <a:ext cx="7173838" cy="296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1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Анализ данных анкетирования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14" y="1131590"/>
            <a:ext cx="6696744" cy="3671664"/>
          </a:xfrm>
        </p:spPr>
      </p:pic>
    </p:spTree>
    <p:extLst>
      <p:ext uri="{BB962C8B-B14F-4D97-AF65-F5344CB8AC3E}">
        <p14:creationId xmlns:p14="http://schemas.microsoft.com/office/powerpoint/2010/main" val="4166080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Анализ данных анкетирования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ru-RU" dirty="0" smtClean="0">
                <a:cs typeface="Times New Roman" panose="02020603050405020304" pitchFamily="18" charset="0"/>
              </a:rPr>
              <a:t>В качестве важнейших работодатель обозначил: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ru-RU" i="1" dirty="0" smtClean="0">
                <a:cs typeface="Times New Roman" panose="02020603050405020304" pitchFamily="18" charset="0"/>
              </a:rPr>
              <a:t>Социально-коммуникативная</a:t>
            </a:r>
            <a:r>
              <a:rPr lang="ru-RU" dirty="0" smtClean="0"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cs typeface="Times New Roman" panose="02020603050405020304" pitchFamily="18" charset="0"/>
              </a:rPr>
              <a:t>напрофессиональную</a:t>
            </a:r>
            <a:r>
              <a:rPr lang="ru-RU" dirty="0" smtClean="0">
                <a:cs typeface="Times New Roman" panose="02020603050405020304" pitchFamily="18" charset="0"/>
              </a:rPr>
              <a:t> компетенцию  - способность </a:t>
            </a:r>
            <a:r>
              <a:rPr lang="ru-RU" dirty="0">
                <a:cs typeface="Times New Roman" panose="02020603050405020304" pitchFamily="18" charset="0"/>
              </a:rPr>
              <a:t>к коллективным действиям, навыки межличностного общения, стремление к социальному взаимопониманию, способность работать в команде, приверженность к этическим ценностям;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ru-RU" i="1" dirty="0" smtClean="0">
                <a:cs typeface="Times New Roman" panose="02020603050405020304" pitchFamily="18" charset="0"/>
              </a:rPr>
              <a:t>Индивидуально-личностную компетенцию </a:t>
            </a:r>
            <a:r>
              <a:rPr lang="ru-RU" dirty="0">
                <a:cs typeface="Times New Roman" panose="02020603050405020304" pitchFamily="18" charset="0"/>
              </a:rPr>
              <a:t>– способность к саморазвитию и </a:t>
            </a:r>
            <a:r>
              <a:rPr lang="ru-RU" dirty="0" smtClean="0">
                <a:cs typeface="Times New Roman" panose="02020603050405020304" pitchFamily="18" charset="0"/>
              </a:rPr>
              <a:t>самообразованию, постоянное повышение квалификации, стремление </a:t>
            </a:r>
            <a:r>
              <a:rPr lang="ru-RU" dirty="0">
                <a:cs typeface="Times New Roman" panose="02020603050405020304" pitchFamily="18" charset="0"/>
              </a:rPr>
              <a:t>к здоровому образу </a:t>
            </a:r>
            <a:r>
              <a:rPr lang="ru-RU" dirty="0" smtClean="0">
                <a:cs typeface="Times New Roman" panose="02020603050405020304" pitchFamily="18" charset="0"/>
              </a:rPr>
              <a:t>жизни.</a:t>
            </a:r>
            <a:endParaRPr lang="ru-RU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461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438295" y="1491630"/>
            <a:ext cx="7173838" cy="2963466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программы воспитания и социализации обучающихся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 реализации социально-значимых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проектов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 рамках урочной и внеурочной деятельности с участием работодателей и социальных партнеров, сопряжение программ обучения со стандартами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Освоение общих компетенций в рамках реализации основных профессиональных образовательных программ на основе ФГОС СПО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и внедрение дополнительного предмета в вариативную часть ОПОП «Профессиональная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культура молодого специалиста»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на 2 курсе, обновление содержания дисциплины «Эффективное поведение на рынке труда» (4 курс).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89055" y="195486"/>
            <a:ext cx="7491937" cy="71323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механизмы формирования профессиональной культуры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1661667" y="1491630"/>
            <a:ext cx="7173838" cy="296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5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Участие в социальных проектах по </a:t>
            </a:r>
            <a:r>
              <a:rPr lang="ru-RU" sz="2000" dirty="0" err="1" smtClean="0">
                <a:cs typeface="Times New Roman" panose="02020603050405020304" pitchFamily="18" charset="0"/>
              </a:rPr>
              <a:t>зооволонтерству</a:t>
            </a:r>
            <a:r>
              <a:rPr lang="ru-RU" sz="2000" dirty="0" smtClean="0">
                <a:cs typeface="Times New Roman" panose="02020603050405020304" pitchFamily="18" charset="0"/>
              </a:rPr>
              <a:t>, акциях-раздачах бездомных животных «Жизнь дана на добрые дела</a:t>
            </a:r>
            <a:r>
              <a:rPr lang="ru-RU" sz="2000" dirty="0" smtClean="0">
                <a:cs typeface="Times New Roman" panose="02020603050405020304" pitchFamily="18" charset="0"/>
              </a:rPr>
              <a:t>» с 2015 года.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89055" y="195486"/>
            <a:ext cx="7491937" cy="71323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механизмы формирования профессиональной культуры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1502618" y="1563638"/>
            <a:ext cx="7173838" cy="296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618" y="2538264"/>
            <a:ext cx="3069382" cy="20676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584" y="2549458"/>
            <a:ext cx="3024335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cs typeface="Times New Roman" panose="02020603050405020304" pitchFamily="18" charset="0"/>
              </a:rPr>
              <a:t>Возобновление взаимодействия с региональным представительством Российского союза сельской молодежи на постоянной основе.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89055" y="195486"/>
            <a:ext cx="7491937" cy="71323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механизмы формирования профессиональной культуры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1502618" y="1563638"/>
            <a:ext cx="7173838" cy="296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34" y="2459410"/>
            <a:ext cx="3404028" cy="23557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614" y="2459409"/>
            <a:ext cx="3851920" cy="235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Систематическое привлечение работодателей к организации урочной и внеурочной деятельности</a:t>
            </a:r>
            <a:r>
              <a:rPr lang="ru-RU" sz="2000" dirty="0"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cs typeface="Times New Roman" panose="02020603050405020304" pitchFamily="18" charset="0"/>
              </a:rPr>
              <a:t>интервью, </a:t>
            </a:r>
            <a:r>
              <a:rPr lang="ru-RU" sz="2000" dirty="0" err="1" smtClean="0">
                <a:cs typeface="Times New Roman" panose="02020603050405020304" pitchFamily="18" charset="0"/>
              </a:rPr>
              <a:t>проф.пробы</a:t>
            </a:r>
            <a:r>
              <a:rPr lang="ru-RU" sz="2000" dirty="0" smtClean="0">
                <a:cs typeface="Times New Roman" panose="02020603050405020304" pitchFamily="18" charset="0"/>
              </a:rPr>
              <a:t>, мастер-классы.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89055" y="195486"/>
            <a:ext cx="7491937" cy="71323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механизмы формирования профессиональной культуры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1502618" y="1563638"/>
            <a:ext cx="7173838" cy="296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59285"/>
            <a:ext cx="4379930" cy="23403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559284"/>
            <a:ext cx="2304256" cy="23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cs typeface="Times New Roman" panose="02020603050405020304" pitchFamily="18" charset="0"/>
              </a:rPr>
              <a:t>Формирование положительного имиджа профессионала через презентацию практического опыта, в том числе в социальных сетях:</a:t>
            </a:r>
          </a:p>
          <a:p>
            <a:pPr marL="0" indent="0">
              <a:buNone/>
            </a:pPr>
            <a:r>
              <a:rPr lang="ru-RU" sz="1600" dirty="0" smtClean="0">
                <a:cs typeface="Times New Roman" panose="02020603050405020304" pitchFamily="18" charset="0"/>
              </a:rPr>
              <a:t>Онлайн-марафон «Я на практике», фотоконкурс «Я студент ВАК», онлайн-марафон «История успеха».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89055" y="195486"/>
            <a:ext cx="7491937" cy="71323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механизмы формирования профессиональной культуры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1502618" y="1563638"/>
            <a:ext cx="7173838" cy="296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99742"/>
            <a:ext cx="2000821" cy="24997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95" y="2463738"/>
            <a:ext cx="2151365" cy="2571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45" y="2427734"/>
            <a:ext cx="2192508" cy="251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8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cs typeface="Times New Roman" panose="02020603050405020304" pitchFamily="18" charset="0"/>
              </a:rPr>
              <a:t>Выстраивание собственного маршрута по повышению квалификации и самообразованию в рамках вариативного курса.</a:t>
            </a:r>
            <a:br>
              <a:rPr lang="ru-RU" sz="1600" dirty="0" smtClean="0">
                <a:cs typeface="Times New Roman" panose="02020603050405020304" pitchFamily="18" charset="0"/>
              </a:rPr>
            </a:br>
            <a:endParaRPr lang="ru-RU" sz="16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Times New Roman" panose="02020603050405020304" pitchFamily="18" charset="0"/>
              </a:rPr>
              <a:t>Ежемесячные бесплатные обучающие семинары на базе ветеринарной клиники «Миллион друзей</a:t>
            </a:r>
            <a:r>
              <a:rPr lang="ru-RU" sz="1600" dirty="0" smtClean="0">
                <a:cs typeface="Times New Roman" panose="02020603050405020304" pitchFamily="18" charset="0"/>
              </a:rPr>
              <a:t>».</a:t>
            </a:r>
            <a:endParaRPr lang="ru-RU" sz="16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89055" y="195486"/>
            <a:ext cx="7491937" cy="71323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механизмы формирования профессиональной культуры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1502618" y="1563638"/>
            <a:ext cx="7173838" cy="296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77801"/>
            <a:ext cx="3456384" cy="23861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77802"/>
            <a:ext cx="4104456" cy="238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203848" y="1275606"/>
            <a:ext cx="5472608" cy="3600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 smtClean="0">
                <a:cs typeface="Times New Roman" panose="02020603050405020304" pitchFamily="18" charset="0"/>
              </a:rPr>
              <a:t>Развитие социально-коммуникативной компетенции:</a:t>
            </a:r>
          </a:p>
          <a:p>
            <a:pPr marL="0" indent="0">
              <a:buNone/>
            </a:pPr>
            <a:r>
              <a:rPr lang="ru-RU" sz="1600" dirty="0" smtClean="0"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cs typeface="Times New Roman" panose="02020603050405020304" pitchFamily="18" charset="0"/>
              </a:rPr>
            </a:br>
            <a:r>
              <a:rPr lang="ru-RU" sz="1600" dirty="0" smtClean="0">
                <a:cs typeface="Times New Roman" panose="02020603050405020304" pitchFamily="18" charset="0"/>
              </a:rPr>
              <a:t>-через активные методы и формы взаимодействия участников образовательного процесса в рамках ВСЕХ дисциплин и профессиональных модулей, а также в рамках внеурочной деятельности</a:t>
            </a:r>
          </a:p>
          <a:p>
            <a:pPr marL="0" indent="0">
              <a:buNone/>
            </a:pPr>
            <a:r>
              <a:rPr lang="ru-RU" sz="1600" dirty="0" smtClean="0">
                <a:cs typeface="Times New Roman" panose="02020603050405020304" pitchFamily="18" charset="0"/>
              </a:rPr>
              <a:t>-через привлечение специалистов городской социально-психологической службы, психологов МУ «Молодежный центр» для проведения тренингов личностного роста и коммуникативных тренингов</a:t>
            </a:r>
          </a:p>
          <a:p>
            <a:pPr marL="0" indent="0">
              <a:buNone/>
            </a:pPr>
            <a:r>
              <a:rPr lang="ru-RU" sz="1600" dirty="0" smtClean="0">
                <a:cs typeface="Times New Roman" panose="02020603050405020304" pitchFamily="18" charset="0"/>
              </a:rPr>
              <a:t>-через физкультурно-оздоровительную работу, в том числе на основе успешного опыта коллег в направлении тимбилдинга - </a:t>
            </a:r>
            <a:r>
              <a:rPr lang="ru-RU" sz="1600" dirty="0" smtClean="0"/>
              <a:t>комплекса </a:t>
            </a:r>
            <a:r>
              <a:rPr lang="ru-RU" sz="1600" dirty="0"/>
              <a:t>мероприятий, предназначенных для создания командного </a:t>
            </a:r>
            <a:r>
              <a:rPr lang="ru-RU" sz="1600" dirty="0" smtClean="0"/>
              <a:t>духа, </a:t>
            </a:r>
            <a:r>
              <a:rPr lang="ru-RU" sz="1600" dirty="0"/>
              <a:t>сплочения </a:t>
            </a:r>
            <a:r>
              <a:rPr lang="ru-RU" sz="1600" dirty="0" smtClean="0"/>
              <a:t>коллектива.</a:t>
            </a:r>
            <a:endParaRPr lang="ru-RU" sz="16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89055" y="195486"/>
            <a:ext cx="7491937" cy="71323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механизмы формирования профессиональной культуры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1502618" y="1563638"/>
            <a:ext cx="7173838" cy="296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6" y="3010798"/>
            <a:ext cx="2376264" cy="19090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75606"/>
            <a:ext cx="2376264" cy="162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7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Спасибо</a:t>
            </a:r>
            <a:r>
              <a:rPr lang="ru-RU" dirty="0"/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 внимание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79513" y="1708150"/>
            <a:ext cx="8964488" cy="2303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Контактная информация: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/>
              <a:t>ГПОУ ЯО Великосельский аграрный колледж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/>
              <a:t>Россия г. Ярославская область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/>
              <a:t>Гаврилов-</a:t>
            </a:r>
            <a:r>
              <a:rPr lang="ru-RU" sz="2400" dirty="0" err="1" smtClean="0"/>
              <a:t>Ямский</a:t>
            </a:r>
            <a:r>
              <a:rPr lang="ru-RU" sz="2400" dirty="0" smtClean="0"/>
              <a:t>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err="1" smtClean="0"/>
              <a:t>С.Великое</a:t>
            </a:r>
            <a:r>
              <a:rPr lang="ru-RU" sz="2400" dirty="0" smtClean="0"/>
              <a:t>, </a:t>
            </a:r>
            <a:r>
              <a:rPr lang="ru-RU" sz="2400" dirty="0" err="1" smtClean="0"/>
              <a:t>ул.Розы</a:t>
            </a:r>
            <a:r>
              <a:rPr lang="ru-RU" sz="2400" dirty="0" smtClean="0"/>
              <a:t> Люксембург</a:t>
            </a:r>
            <a:r>
              <a:rPr lang="en-US" sz="2400" dirty="0" smtClean="0"/>
              <a:t>, </a:t>
            </a:r>
            <a:r>
              <a:rPr lang="ru-RU" sz="2400" dirty="0" smtClean="0"/>
              <a:t>12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/>
              <a:t>n</a:t>
            </a:r>
            <a:r>
              <a:rPr lang="ru-RU" sz="2400" dirty="0" smtClean="0"/>
              <a:t>ел.: +7 (48534) 38-1-47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/>
              <a:t>Сайт: </a:t>
            </a:r>
            <a:r>
              <a:rPr lang="en-US" sz="2400" dirty="0" smtClean="0">
                <a:hlinkClick r:id="rId2"/>
              </a:rPr>
              <a:t>www.vatyar</a:t>
            </a:r>
            <a:r>
              <a:rPr lang="ru-RU" sz="2400" dirty="0" smtClean="0">
                <a:hlinkClick r:id="rId2"/>
              </a:rPr>
              <a:t>.</a:t>
            </a:r>
            <a:r>
              <a:rPr lang="ru-RU" sz="2400" dirty="0" err="1" smtClean="0">
                <a:hlinkClick r:id="rId2"/>
              </a:rPr>
              <a:t>ru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/>
              <a:t>E-</a:t>
            </a:r>
            <a:r>
              <a:rPr lang="ru-RU" sz="2400" dirty="0" err="1" smtClean="0"/>
              <a:t>mail</a:t>
            </a:r>
            <a:r>
              <a:rPr lang="ru-RU" sz="2400" dirty="0" smtClean="0"/>
              <a:t>: </a:t>
            </a:r>
            <a:r>
              <a:rPr lang="en-US" sz="2400" dirty="0" smtClean="0"/>
              <a:t>vat_2003@list.ru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154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502618" y="1275606"/>
            <a:ext cx="7173838" cy="367240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7200" dirty="0" smtClean="0"/>
              <a:t>Недостаточная мотивация выпускников </a:t>
            </a:r>
          </a:p>
          <a:p>
            <a:pPr marL="0" indent="0" algn="just">
              <a:buNone/>
            </a:pPr>
            <a:r>
              <a:rPr lang="ru-RU" sz="7200" dirty="0" smtClean="0"/>
              <a:t>Недостаточная нацеленность </a:t>
            </a:r>
            <a:r>
              <a:rPr lang="ru-RU" sz="7200" dirty="0"/>
              <a:t>на профессиональное развитие, </a:t>
            </a:r>
            <a:r>
              <a:rPr lang="ru-RU" sz="7200" dirty="0" smtClean="0"/>
              <a:t>неготовность </a:t>
            </a:r>
            <a:r>
              <a:rPr lang="ru-RU" sz="7200" dirty="0"/>
              <a:t>к продуктивной профессиональной коммуникации, четкому выражению и аргументации своих взглядов, налаживанию конструктивных отношений с партнерами по </a:t>
            </a:r>
            <a:r>
              <a:rPr lang="ru-RU" sz="7200" dirty="0" smtClean="0"/>
              <a:t>общению</a:t>
            </a:r>
          </a:p>
          <a:p>
            <a:pPr marL="0" indent="0" algn="just">
              <a:buNone/>
            </a:pPr>
            <a:r>
              <a:rPr lang="ru-RU" sz="7200" dirty="0" smtClean="0"/>
              <a:t>неумение </a:t>
            </a:r>
            <a:r>
              <a:rPr lang="ru-RU" sz="7200" dirty="0"/>
              <a:t>преподнести себя и результаты своего труда в профессиональной среде, </a:t>
            </a:r>
            <a:endParaRPr lang="ru-RU" sz="7200" dirty="0" smtClean="0"/>
          </a:p>
          <a:p>
            <a:pPr marL="0" indent="0" algn="just">
              <a:buNone/>
            </a:pPr>
            <a:r>
              <a:rPr lang="ru-RU" sz="7200" dirty="0" smtClean="0"/>
              <a:t>узкий </a:t>
            </a:r>
            <a:r>
              <a:rPr lang="ru-RU" sz="7200" dirty="0"/>
              <a:t>профессиональный кругозор молодых </a:t>
            </a:r>
            <a:r>
              <a:rPr lang="ru-RU" sz="7200" dirty="0" smtClean="0"/>
              <a:t>специалистов</a:t>
            </a:r>
          </a:p>
          <a:p>
            <a:pPr marL="0" indent="0" algn="just">
              <a:buNone/>
            </a:pPr>
            <a:r>
              <a:rPr lang="ru-RU" sz="7200" dirty="0"/>
              <a:t>н</a:t>
            </a:r>
            <a:r>
              <a:rPr lang="ru-RU" sz="7200" dirty="0" smtClean="0"/>
              <a:t>евысокий уровень общей культуры </a:t>
            </a:r>
          </a:p>
          <a:p>
            <a:pPr marL="0" indent="0" algn="just">
              <a:buNone/>
            </a:pPr>
            <a:r>
              <a:rPr lang="ru-RU" sz="7200" dirty="0" smtClean="0"/>
              <a:t>неспособность </a:t>
            </a:r>
            <a:r>
              <a:rPr lang="ru-RU" sz="7200" dirty="0"/>
              <a:t>ориентироваться в больших объемах информации.</a:t>
            </a:r>
          </a:p>
          <a:p>
            <a:pPr marL="0" indent="0" algn="ctr" fontAlgn="auto">
              <a:spcAft>
                <a:spcPts val="0"/>
              </a:spcAft>
              <a:buNone/>
            </a:pPr>
            <a:endParaRPr lang="ru-RU" sz="4200" dirty="0" smtClean="0">
              <a:solidFill>
                <a:srgbClr val="002060"/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ru-RU" sz="6200" dirty="0" smtClean="0">
                <a:solidFill>
                  <a:srgbClr val="002060"/>
                </a:solidFill>
              </a:rPr>
              <a:t>Проблема профессиональных образовательных организаций: </a:t>
            </a:r>
            <a:r>
              <a:rPr lang="ru-RU" altLang="ru-RU" sz="6200" dirty="0" smtClean="0">
                <a:solidFill>
                  <a:srgbClr val="002060"/>
                </a:solidFill>
              </a:rPr>
              <a:t>отсутствие целостного </a:t>
            </a:r>
            <a:r>
              <a:rPr lang="ru-RU" altLang="ru-RU" sz="6200" dirty="0">
                <a:solidFill>
                  <a:srgbClr val="002060"/>
                </a:solidFill>
              </a:rPr>
              <a:t>механизма формирования общей культуры конкурентоспособного специалиста, принимающим нормы и ценности профессиональной деятельности и владеющим образцами поведения </a:t>
            </a:r>
            <a:r>
              <a:rPr lang="ru-RU" altLang="ru-RU" sz="6200" dirty="0" smtClean="0">
                <a:solidFill>
                  <a:srgbClr val="002060"/>
                </a:solidFill>
              </a:rPr>
              <a:t>профессионала.</a:t>
            </a:r>
            <a:endParaRPr lang="ru-RU" altLang="ru-RU" sz="6200" dirty="0">
              <a:solidFill>
                <a:srgbClr val="002060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502618" y="130324"/>
            <a:ext cx="7491937" cy="85725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Актуальность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проблемы формирования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профессиональной культуры обучающихся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1655018" y="1428006"/>
            <a:ext cx="7173838" cy="296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56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502618" y="1203598"/>
            <a:ext cx="7173838" cy="36004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ru-RU" dirty="0"/>
              <a:t>Профессиональная культура — это универсальная система, включающая профессиональные знания и ценности, которые в виде образцов и норм, принятых в конкретной профессиональной области, регулируют профессиональную деятельность.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ru-RU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dirty="0"/>
              <a:t>Профессиональная культура должна включать: навыки делового общения, умение организовывать оптимальное взаимодействие, знания и навыки по разрешению психологических ситуаций, ораторское искусство; умение оптимально организовывать рабочее место и рабочее время, формирование своего профессионального </a:t>
            </a:r>
            <a:r>
              <a:rPr lang="ru-RU" dirty="0" smtClean="0"/>
              <a:t>имиджа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ru-RU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dirty="0">
                <a:cs typeface="Times New Roman" panose="02020603050405020304" pitchFamily="18" charset="0"/>
              </a:rPr>
              <a:t>Основа развития компонентов профессиональной культуры  - общие, профессиональные и </a:t>
            </a:r>
            <a:r>
              <a:rPr lang="ru-RU" b="1" dirty="0" err="1" smtClean="0">
                <a:cs typeface="Times New Roman" panose="02020603050405020304" pitchFamily="18" charset="0"/>
              </a:rPr>
              <a:t>надпрофессиональные</a:t>
            </a:r>
            <a:r>
              <a:rPr lang="ru-RU" b="1" dirty="0" smtClean="0">
                <a:cs typeface="Times New Roman" panose="02020603050405020304" pitchFamily="18" charset="0"/>
              </a:rPr>
              <a:t> </a:t>
            </a:r>
            <a:r>
              <a:rPr lang="ru-RU" b="1" dirty="0">
                <a:cs typeface="Times New Roman" panose="02020603050405020304" pitchFamily="18" charset="0"/>
              </a:rPr>
              <a:t>компетенции </a:t>
            </a:r>
            <a:r>
              <a:rPr lang="ru-RU" dirty="0">
                <a:cs typeface="Times New Roman" panose="02020603050405020304" pitchFamily="18" charset="0"/>
              </a:rPr>
              <a:t>по согласованию с </a:t>
            </a:r>
            <a:r>
              <a:rPr lang="ru-RU" dirty="0" smtClean="0">
                <a:cs typeface="Times New Roman" panose="02020603050405020304" pitchFamily="18" charset="0"/>
              </a:rPr>
              <a:t>работодателем.</a:t>
            </a:r>
            <a:endParaRPr lang="ru-RU" dirty="0"/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502618" y="130324"/>
            <a:ext cx="7491937" cy="8572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1655018" y="1428006"/>
            <a:ext cx="7173838" cy="296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9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187623" y="1275606"/>
            <a:ext cx="7647881" cy="2702436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ru-RU" sz="2600" i="1" dirty="0" smtClean="0">
                <a:cs typeface="Times New Roman" panose="02020603050405020304" pitchFamily="18" charset="0"/>
              </a:rPr>
              <a:t>Политическая </a:t>
            </a:r>
            <a:r>
              <a:rPr lang="ru-RU" sz="2600" i="1" dirty="0">
                <a:cs typeface="Times New Roman" panose="02020603050405020304" pitchFamily="18" charset="0"/>
              </a:rPr>
              <a:t>и социально-экономическая </a:t>
            </a:r>
            <a:r>
              <a:rPr lang="ru-RU" sz="2600" dirty="0">
                <a:cs typeface="Times New Roman" panose="02020603050405020304" pitchFamily="18" charset="0"/>
              </a:rPr>
              <a:t>-   ориентация в политической обстановке, наличие собственного взгляда на данное состояние политики и экономики</a:t>
            </a:r>
            <a:r>
              <a:rPr lang="ru-RU" sz="2600" dirty="0" smtClean="0">
                <a:cs typeface="Times New Roman" panose="02020603050405020304" pitchFamily="18" charset="0"/>
              </a:rPr>
              <a:t>;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ru-RU" sz="2600" i="1" dirty="0" smtClean="0">
                <a:cs typeface="Times New Roman" panose="02020603050405020304" pitchFamily="18" charset="0"/>
              </a:rPr>
              <a:t>Социально-коммуникативная</a:t>
            </a:r>
            <a:r>
              <a:rPr lang="ru-RU" sz="2600" dirty="0" smtClean="0">
                <a:cs typeface="Times New Roman" panose="02020603050405020304" pitchFamily="18" charset="0"/>
              </a:rPr>
              <a:t> </a:t>
            </a:r>
            <a:r>
              <a:rPr lang="ru-RU" sz="2600" dirty="0">
                <a:cs typeface="Times New Roman" panose="02020603050405020304" pitchFamily="18" charset="0"/>
              </a:rPr>
              <a:t>– способность к коллективным действиям, навыки межличностного общения, стремление к социальному взаимопониманию, способность работать в команде, приверженность к этическим ценностям;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ru-RU" sz="2600" i="1" dirty="0" smtClean="0">
                <a:cs typeface="Times New Roman" panose="02020603050405020304" pitchFamily="18" charset="0"/>
              </a:rPr>
              <a:t>Поликультурная</a:t>
            </a:r>
            <a:r>
              <a:rPr lang="ru-RU" sz="2600" dirty="0" smtClean="0">
                <a:cs typeface="Times New Roman" panose="02020603050405020304" pitchFamily="18" charset="0"/>
              </a:rPr>
              <a:t> </a:t>
            </a:r>
            <a:r>
              <a:rPr lang="ru-RU" sz="2600" dirty="0">
                <a:cs typeface="Times New Roman" panose="02020603050405020304" pitchFamily="18" charset="0"/>
              </a:rPr>
              <a:t>– способность воспринимать разнообразие и межкультурные различия, уважение иных культур, особенности обычаев, традиций , интереса к чужой культуре, способность видеть в ней область обогащения личного </a:t>
            </a:r>
            <a:r>
              <a:rPr lang="ru-RU" sz="2600" dirty="0" smtClean="0">
                <a:cs typeface="Times New Roman" panose="02020603050405020304" pitchFamily="18" charset="0"/>
              </a:rPr>
              <a:t>опыта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ru-RU" sz="2600" i="1" dirty="0" smtClean="0">
                <a:cs typeface="Times New Roman" panose="02020603050405020304" pitchFamily="18" charset="0"/>
              </a:rPr>
              <a:t>Индивидуально-личностная </a:t>
            </a:r>
            <a:r>
              <a:rPr lang="ru-RU" sz="2600" i="1" dirty="0">
                <a:cs typeface="Times New Roman" panose="02020603050405020304" pitchFamily="18" charset="0"/>
              </a:rPr>
              <a:t>компетенция </a:t>
            </a:r>
            <a:r>
              <a:rPr lang="ru-RU" sz="2600" dirty="0">
                <a:cs typeface="Times New Roman" panose="02020603050405020304" pitchFamily="18" charset="0"/>
              </a:rPr>
              <a:t>– способность к саморазвитию и самообразованию, адаптация к новым ситуациям, стремление к здоровому образу жизни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ru-RU" sz="2600" i="1" dirty="0" smtClean="0">
                <a:cs typeface="Times New Roman" panose="02020603050405020304" pitchFamily="18" charset="0"/>
              </a:rPr>
              <a:t>Информационно-инструментальная </a:t>
            </a:r>
            <a:r>
              <a:rPr lang="ru-RU" sz="2600" i="1" dirty="0">
                <a:cs typeface="Times New Roman" panose="02020603050405020304" pitchFamily="18" charset="0"/>
              </a:rPr>
              <a:t>компетенция</a:t>
            </a:r>
            <a:r>
              <a:rPr lang="ru-RU" sz="2600" dirty="0">
                <a:cs typeface="Times New Roman" panose="02020603050405020304" pitchFamily="18" charset="0"/>
              </a:rPr>
              <a:t>: владение современными информационными технологиями, способность к эффективному, оперативному сбору и анализу информации</a:t>
            </a:r>
          </a:p>
          <a:p>
            <a:pPr marL="0" indent="0">
              <a:buNone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89055" y="195486"/>
            <a:ext cx="7491937" cy="713234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Надпрофессиональные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компетенции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1661667" y="1491630"/>
            <a:ext cx="7173838" cy="296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89055" y="3978042"/>
            <a:ext cx="70433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SKILLS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неспециализированных, важных для карьеры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надпрофессиональных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навыков, которые отвечают за успешное участие в рабочем процессе, высокую производительность и являются сквозными, то есть не связаны с конкретной предметной областью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599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971600" y="1275606"/>
            <a:ext cx="7704856" cy="3672408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smtClean="0">
                <a:cs typeface="Times New Roman" panose="02020603050405020304" pitchFamily="18" charset="0"/>
              </a:rPr>
              <a:t>определение основных понятий, направлений работы и оценка </a:t>
            </a:r>
            <a:r>
              <a:rPr lang="ru-RU" sz="2900" dirty="0">
                <a:cs typeface="Times New Roman" panose="02020603050405020304" pitchFamily="18" charset="0"/>
              </a:rPr>
              <a:t>рисков в формировании профессиональной культуры </a:t>
            </a:r>
            <a:r>
              <a:rPr lang="ru-RU" sz="2900" dirty="0" smtClean="0">
                <a:cs typeface="Times New Roman" panose="02020603050405020304" pitchFamily="18" charset="0"/>
              </a:rPr>
              <a:t>обучающихся</a:t>
            </a:r>
            <a:endParaRPr lang="ru-RU" sz="2900" dirty="0">
              <a:cs typeface="Times New Roman" panose="02020603050405020304" pitchFamily="18" charset="0"/>
            </a:endParaRPr>
          </a:p>
          <a:p>
            <a:r>
              <a:rPr lang="ru-RU" sz="2900" dirty="0" smtClean="0">
                <a:cs typeface="Times New Roman" panose="02020603050405020304" pitchFamily="18" charset="0"/>
              </a:rPr>
              <a:t>организация </a:t>
            </a:r>
            <a:r>
              <a:rPr lang="ru-RU" sz="2900" dirty="0">
                <a:cs typeface="Times New Roman" panose="02020603050405020304" pitchFamily="18" charset="0"/>
              </a:rPr>
              <a:t>социального партнёрства колледжа с представителями общественности (образовательного и профессионально-производственного территориального окружения</a:t>
            </a:r>
            <a:r>
              <a:rPr lang="ru-RU" sz="2900" b="1" dirty="0">
                <a:cs typeface="Times New Roman" panose="02020603050405020304" pitchFamily="18" charset="0"/>
              </a:rPr>
              <a:t>) с целью понимания запросов, конструирования идеальной модели выпускника и обеспечения преемственности профессионального образования и предприятия на постоянной </a:t>
            </a:r>
            <a:r>
              <a:rPr lang="ru-RU" sz="2900" b="1" dirty="0" smtClean="0">
                <a:cs typeface="Times New Roman" panose="02020603050405020304" pitchFamily="18" charset="0"/>
              </a:rPr>
              <a:t>основе</a:t>
            </a:r>
          </a:p>
          <a:p>
            <a:r>
              <a:rPr lang="ru-RU" sz="2900" dirty="0">
                <a:cs typeface="Times New Roman" panose="02020603050405020304" pitchFamily="18" charset="0"/>
              </a:rPr>
              <a:t>определение пробелов </a:t>
            </a:r>
            <a:r>
              <a:rPr lang="ru-RU" sz="2900" dirty="0" smtClean="0">
                <a:cs typeface="Times New Roman" panose="02020603050405020304" pitchFamily="18" charset="0"/>
              </a:rPr>
              <a:t>в </a:t>
            </a:r>
            <a:r>
              <a:rPr lang="ru-RU" sz="2900" dirty="0">
                <a:cs typeface="Times New Roman" panose="02020603050405020304" pitchFamily="18" charset="0"/>
              </a:rPr>
              <a:t>формировании профессиональной культуры </a:t>
            </a:r>
            <a:r>
              <a:rPr lang="ru-RU" sz="2900" dirty="0" smtClean="0">
                <a:cs typeface="Times New Roman" panose="02020603050405020304" pitchFamily="18" charset="0"/>
              </a:rPr>
              <a:t>обучающихся в экспериментальных группах</a:t>
            </a:r>
            <a:endParaRPr lang="ru-RU" sz="2900" b="1" dirty="0">
              <a:cs typeface="Times New Roman" panose="02020603050405020304" pitchFamily="18" charset="0"/>
            </a:endParaRPr>
          </a:p>
          <a:p>
            <a:r>
              <a:rPr lang="ru-RU" sz="2900" dirty="0" smtClean="0">
                <a:cs typeface="Times New Roman" panose="02020603050405020304" pitchFamily="18" charset="0"/>
              </a:rPr>
              <a:t>внедрение </a:t>
            </a:r>
            <a:r>
              <a:rPr lang="ru-RU" sz="2900" dirty="0">
                <a:cs typeface="Times New Roman" panose="02020603050405020304" pitchFamily="18" charset="0"/>
              </a:rPr>
              <a:t>механизмов формирования профессиональной культуры, конструирование вариантов оказания педагогической поддержки для профессионального самоопределения; обогащение практического и социально-профессионального опыта студентов в рамках программы </a:t>
            </a:r>
            <a:r>
              <a:rPr lang="ru-RU" sz="2900" dirty="0" smtClean="0">
                <a:cs typeface="Times New Roman" panose="02020603050405020304" pitchFamily="18" charset="0"/>
              </a:rPr>
              <a:t>воспитания</a:t>
            </a:r>
            <a:endParaRPr lang="ru-RU" sz="2900" dirty="0">
              <a:cs typeface="Times New Roman" panose="02020603050405020304" pitchFamily="18" charset="0"/>
            </a:endParaRPr>
          </a:p>
          <a:p>
            <a:r>
              <a:rPr lang="ru-RU" sz="2900" dirty="0" smtClean="0">
                <a:cs typeface="Times New Roman" panose="02020603050405020304" pitchFamily="18" charset="0"/>
              </a:rPr>
              <a:t>проверка </a:t>
            </a:r>
            <a:r>
              <a:rPr lang="ru-RU" sz="2900" dirty="0">
                <a:cs typeface="Times New Roman" panose="02020603050405020304" pitchFamily="18" charset="0"/>
              </a:rPr>
              <a:t>эффективности использования действующих и вновь созданных учебно-методических комплектов, вариантов организации реализации средств профессиональной ориентации.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колледжа как базовой площадки по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профессиональной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3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1.Создание </a:t>
            </a:r>
            <a:r>
              <a:rPr lang="ru-RU" dirty="0"/>
              <a:t>опроса с помощью </a:t>
            </a:r>
            <a:r>
              <a:rPr lang="en-US" dirty="0" err="1"/>
              <a:t>Googl</a:t>
            </a:r>
            <a:r>
              <a:rPr lang="ru-RU" dirty="0"/>
              <a:t>форм с целью оперативного распространения, сбора и анализа полученных </a:t>
            </a:r>
            <a:r>
              <a:rPr lang="ru-RU" dirty="0" smtClean="0"/>
              <a:t>данных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docs.google.com/forms/d/e/1FAIpQLScdV0GS_pdthor9zy3Rs2gT_ax10gRXChhvt9EVla2Gl7lIsQ/viewform?usp=sf_link</a:t>
            </a:r>
            <a:r>
              <a:rPr lang="ru-RU" dirty="0" smtClean="0"/>
              <a:t>  </a:t>
            </a:r>
            <a:br>
              <a:rPr lang="ru-RU" dirty="0" smtClean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Опрос направлен на выявление отношения работодателей к уровню значимости ОК, </a:t>
            </a:r>
            <a:r>
              <a:rPr lang="ru-RU" dirty="0" err="1" smtClean="0"/>
              <a:t>надпрофессиональных</a:t>
            </a:r>
            <a:r>
              <a:rPr lang="ru-RU" dirty="0" smtClean="0"/>
              <a:t> компетенций, выявление новых запросов и требований, предъявляемых к уровню подготовки выпускника.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Анализ данных анкетирования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9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Участники опроса: </a:t>
            </a:r>
            <a:br>
              <a:rPr lang="ru-RU" sz="2000" dirty="0" smtClean="0"/>
            </a:br>
            <a:r>
              <a:rPr lang="ru-RU" sz="2000" dirty="0" smtClean="0"/>
              <a:t>ветеринарные врачи, специалисты отделов кадров, заместитель главного директора по управлению персоналом.</a:t>
            </a:r>
          </a:p>
          <a:p>
            <a:pPr marL="0" indent="0">
              <a:buNone/>
            </a:pPr>
            <a:r>
              <a:rPr lang="ru-RU" sz="1400" dirty="0"/>
              <a:t>ООО «Агрофирма </a:t>
            </a:r>
            <a:r>
              <a:rPr lang="ru-RU" sz="1400" dirty="0" err="1"/>
              <a:t>Княжево</a:t>
            </a:r>
            <a:r>
              <a:rPr lang="ru-RU" sz="1400" dirty="0"/>
              <a:t>», ООО «Агрофирма Земледелец», ООО «Заречье», ООО «Агрофирма Авангард», ООО «Агрофирма «Луч», ООО «ФПАК», АО «Мир», ООО «Красный октябрь».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Анализ данных анкетирования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253" y="2859782"/>
            <a:ext cx="511256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8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899592" y="1128443"/>
            <a:ext cx="8094963" cy="40119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dirty="0" smtClean="0"/>
              <a:t>Какую степень значимости присвоили работодатели ОК из ФГОС СПО?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 algn="ctr">
              <a:buNone/>
            </a:pPr>
            <a:r>
              <a:rPr lang="ru-RU" sz="1400" dirty="0" smtClean="0">
                <a:solidFill>
                  <a:srgbClr val="990000"/>
                </a:solidFill>
              </a:rPr>
              <a:t>10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990000"/>
                </a:solidFill>
              </a:rPr>
              <a:t>ОК.6 </a:t>
            </a:r>
            <a:r>
              <a:rPr lang="ru-RU" sz="1400" dirty="0">
                <a:solidFill>
                  <a:srgbClr val="990000"/>
                </a:solidFill>
              </a:rPr>
              <a:t>Работать в коллективе и команде, эффективно общаться с коллегами, руководством, потребителями</a:t>
            </a:r>
            <a:r>
              <a:rPr lang="ru-RU" sz="1400" dirty="0" smtClean="0">
                <a:solidFill>
                  <a:srgbClr val="9900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rgbClr val="00B050"/>
                </a:solidFill>
              </a:rPr>
              <a:t>7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B050"/>
                </a:solidFill>
              </a:rPr>
              <a:t>ОК1</a:t>
            </a:r>
            <a:r>
              <a:rPr lang="ru-RU" sz="1400" dirty="0">
                <a:solidFill>
                  <a:srgbClr val="00B050"/>
                </a:solidFill>
              </a:rPr>
              <a:t>. Понимать сущность и социальную значимость своей будущей профессии, проявлять к ней устойчивый </a:t>
            </a:r>
            <a:r>
              <a:rPr lang="ru-RU" sz="1400" dirty="0" smtClean="0">
                <a:solidFill>
                  <a:srgbClr val="00B050"/>
                </a:solidFill>
              </a:rPr>
              <a:t>интерес.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B050"/>
                </a:solidFill>
              </a:rPr>
              <a:t>ОК.8 Самостоятельно определять задачи профессионального и личностного развития, заниматься самообразованием, осознанно планировать повышение квалификации.</a:t>
            </a:r>
            <a:endParaRPr lang="ru-RU" sz="1400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1400" dirty="0" smtClean="0"/>
              <a:t>5</a:t>
            </a:r>
          </a:p>
          <a:p>
            <a:pPr marL="0" indent="0">
              <a:buNone/>
            </a:pPr>
            <a:r>
              <a:rPr lang="ru-RU" sz="1400" dirty="0" smtClean="0"/>
              <a:t>ОК.2 </a:t>
            </a:r>
            <a:r>
              <a:rPr lang="ru-RU" sz="1400" dirty="0"/>
              <a:t>Организовывать собственную деятельность, выбирать типовые методы и способы выполнения профессиональных задач, оценивать их эффективность и качество </a:t>
            </a:r>
            <a:br>
              <a:rPr lang="ru-RU" sz="1400" dirty="0"/>
            </a:br>
            <a:r>
              <a:rPr lang="ru-RU" sz="1400" dirty="0"/>
              <a:t>ОК.3 Принимать решения в стандартных и нестандартных ситуациях и нести за них </a:t>
            </a:r>
            <a:r>
              <a:rPr lang="ru-RU" sz="1400" dirty="0" smtClean="0"/>
              <a:t>ответственность</a:t>
            </a:r>
          </a:p>
          <a:p>
            <a:pPr marL="0" indent="0">
              <a:buNone/>
            </a:pPr>
            <a:r>
              <a:rPr lang="ru-RU" sz="1400" dirty="0"/>
              <a:t>ОК.4 Осуществлять поиск и использование информации, необходимой для эффективного </a:t>
            </a:r>
            <a:r>
              <a:rPr lang="ru-RU" sz="1400" dirty="0" smtClean="0"/>
              <a:t>выполнения </a:t>
            </a:r>
            <a:r>
              <a:rPr lang="ru-RU" sz="1400" dirty="0"/>
              <a:t>профессиональных задач, профессионального и личностного развития.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/>
              <a:t>ОК.5 Использовать информационно-коммуникационные технологии в профессиональной </a:t>
            </a:r>
            <a:r>
              <a:rPr lang="ru-RU" sz="1400" dirty="0" smtClean="0"/>
              <a:t>деятельности</a:t>
            </a:r>
          </a:p>
          <a:p>
            <a:pPr marL="0" indent="0">
              <a:buNone/>
            </a:pPr>
            <a:r>
              <a:rPr lang="ru-RU" sz="1400" dirty="0"/>
              <a:t>ОК.7 Брать на себя ответственность за работу членов команды (подчиненных), за результат выполнения заданий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r>
              <a:rPr lang="ru-RU" sz="1400" dirty="0"/>
              <a:t>ОК 9. Ориентироваться в условиях частой смены технологий в профессиональной деятельности.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Анализ данных анкетирования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7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8712"/>
            <a:ext cx="7128791" cy="401478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Анализ данных анкетирования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61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99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797</Words>
  <Application>Microsoft Office PowerPoint</Application>
  <PresentationFormat>Экран (16:9)</PresentationFormat>
  <Paragraphs>99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Региональный проект «Сопровождение ПОО по формированию профессиональной культуры обучающихся» </vt:lpstr>
      <vt:lpstr>Актуальность проблемы формирования профессиональной культуры обучающихся</vt:lpstr>
      <vt:lpstr>Основные понятия </vt:lpstr>
      <vt:lpstr>Надпрофессиональные компетенции</vt:lpstr>
      <vt:lpstr>Основные направления работы колледжа как базовой площадки по формированию профессиональной культуры</vt:lpstr>
      <vt:lpstr>Анализ данных анкетирования</vt:lpstr>
      <vt:lpstr>Анализ данных анкетирования</vt:lpstr>
      <vt:lpstr>Анализ данных анкетирования</vt:lpstr>
      <vt:lpstr>Анализ данных анкетирования</vt:lpstr>
      <vt:lpstr>Анализ данных анкетирования</vt:lpstr>
      <vt:lpstr>Анализ данных анкетирования</vt:lpstr>
      <vt:lpstr>Основные механизмы формирования профессиональной культуры</vt:lpstr>
      <vt:lpstr>Основные механизмы формирования профессиональной культуры</vt:lpstr>
      <vt:lpstr>Основные механизмы формирования профессиональной культуры</vt:lpstr>
      <vt:lpstr>Основные механизмы формирования профессиональной культуры</vt:lpstr>
      <vt:lpstr>Основные механизмы формирования профессиональной культуры</vt:lpstr>
      <vt:lpstr>Основные механизмы формирования профессиональной культуры</vt:lpstr>
      <vt:lpstr>Основные механизмы формирования профессиональной культуры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Николаевна Новикова</dc:creator>
  <cp:lastModifiedBy>Бенсен</cp:lastModifiedBy>
  <cp:revision>89</cp:revision>
  <dcterms:created xsi:type="dcterms:W3CDTF">2020-09-28T13:15:09Z</dcterms:created>
  <dcterms:modified xsi:type="dcterms:W3CDTF">2020-11-26T04:09:49Z</dcterms:modified>
</cp:coreProperties>
</file>