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4" r:id="rId1"/>
    <p:sldMasterId id="2147484411" r:id="rId2"/>
  </p:sldMasterIdLst>
  <p:notesMasterIdLst>
    <p:notesMasterId r:id="rId19"/>
  </p:notesMasterIdLst>
  <p:sldIdLst>
    <p:sldId id="256" r:id="rId3"/>
    <p:sldId id="332" r:id="rId4"/>
    <p:sldId id="334" r:id="rId5"/>
    <p:sldId id="295" r:id="rId6"/>
    <p:sldId id="309" r:id="rId7"/>
    <p:sldId id="337" r:id="rId8"/>
    <p:sldId id="335" r:id="rId9"/>
    <p:sldId id="338" r:id="rId10"/>
    <p:sldId id="339" r:id="rId11"/>
    <p:sldId id="336" r:id="rId12"/>
    <p:sldId id="340" r:id="rId13"/>
    <p:sldId id="341" r:id="rId14"/>
    <p:sldId id="342" r:id="rId15"/>
    <p:sldId id="343" r:id="rId16"/>
    <p:sldId id="344" r:id="rId17"/>
    <p:sldId id="28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2" autoAdjust="0"/>
  </p:normalViewPr>
  <p:slideViewPr>
    <p:cSldViewPr>
      <p:cViewPr>
        <p:scale>
          <a:sx n="117" d="100"/>
          <a:sy n="117" d="100"/>
        </p:scale>
        <p:origin x="-14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A1FE89-6234-4EF5-BE35-03BF4F7A7CD7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30F96-CA39-4C4B-8D4E-FEFA4ACAC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860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3617E-142A-4231-96A0-0BD8154A9489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31B2-C8E7-4FBB-B1A3-334A2C4D3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775C1-4731-4D6D-B6E0-C4AF8DA61FAF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37A9-120C-45B9-97F4-797BBE1760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C7B18-B0AD-4AF9-933E-593CBA6D91B9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14CC-463B-40CA-B53B-A328D8161D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9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6C267-452B-4264-AE5A-8947607354A3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4799-5A74-4591-8BEC-8C1A8F243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11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3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C0E25-011B-4937-927B-4445E5CB7657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F470-59B5-4C8B-8EA1-3E4FAAC42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8377E-B01D-4B3F-92DB-FFB48716DA54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CEEA7-0E92-4D44-85D8-E811906F0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48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65D00F-252A-479A-9476-1A6CCAD2D8D3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CD86D3-65A1-4A89-AF40-2B6393C5B926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89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E5F35B-1225-4063-BB9A-A84686D16650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A30C4A-A798-49C2-9E88-6BA6070374F3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715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CC75A6-55B3-40C1-A4F3-FE7924C531A2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D7230B-846D-49E5-A46B-1DD53D8FF99A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56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54745-B504-4176-B539-BEF17D5B26EE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A35-A7BF-4399-BEFB-07A10C7F24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3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D489A1-FDF1-43F5-A5F9-A2290D00E7C4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210B20-DD2A-4D34-8E6A-06EF3CA1BEC4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426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097C96-7060-4EB6-AF22-3107653A1C41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D392B1-EE17-4B92-A7E1-7271AC87769E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079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C30987-525A-42E5-9B28-98E61FA617CA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1D81B3-8DD0-47F8-B883-2266E7C39FE7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741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CB4771-D05C-4411-8F3F-C8618AA687C4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2E02EE-ADCE-472B-BA65-0BE83F493ACB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744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838222-D55D-4C36-A0C5-DD9A8D80FB6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53FE1A-5CD4-41EE-9DEE-283CE6F77800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3731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E3F16-ACBD-488D-870A-84FE559F627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5EC08C-E2CF-4D01-97CA-34291C6A07C7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799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F6D7AA-1B76-4F77-92E7-26CD2B18E089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BB98C-F75D-446D-A1E9-BB6FF6D280FB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994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E209B-3AAF-45A1-91AF-6663A92BDE92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636377-B1ED-4C62-8CC3-A33927C533EA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581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EF0833-644B-4E72-870D-436FA5B4ABD7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4D42A-1E2D-4176-BC41-5B0365D96559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0577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8000" b="0" i="0" u="none" strike="noStrike" kern="1200" cap="none" spc="0" normalizeH="0" baseline="0" noProof="0" smtClean="0">
                <a:ln>
                  <a:noFill/>
                </a:ln>
                <a:solidFill>
                  <a:srgbClr val="C0E4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C1A44E-57D2-4C03-A4E7-739F6DF3E54B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14D906-5B35-4469-A5D9-CC003500910C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55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BBC4C-9451-4BBB-8CF5-0D4A8C930530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14A5-A222-48B0-A00B-9EA3530B3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04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1798EB-6AB0-4EA3-8FC6-F362D02EDE60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BC5CE2-3EC4-4757-B1ED-7FA7E0CB00F0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230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94E5FB-5A6B-41B6-B34D-789C78EFAFCE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1BDE4E-4F2C-4A5E-A2DE-A9B029905C6C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797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18A46-234C-4D08-B448-A1AB289BB0B7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2EAD4E-82AA-4382-AB2E-65E6EC74C24E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2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4205FF-B557-450A-A711-252F65F21D88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3819-3EAF-47A7-9B53-0C3A2AC319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6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69A14-9ECB-441D-A39C-1F94171D8E6D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4F07A-914B-436E-AD52-3E20878E10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228C0-EB7D-44E5-A47B-45B4CC63C930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CFB0-1E93-4DB0-8EEB-E52948118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50EBB-6558-4FD2-92CC-79660D582A36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96A1-B706-4E07-B728-E11857C044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6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E4285-5D8E-41A5-98D7-9C02C9AD94D2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A96F-CD07-4E79-9F99-7DD576ABF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1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A3E79-3C09-499C-9303-EB3666F487AC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285-2D78-4E54-BF4C-2BB358689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0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93818-766C-4A86-9C6D-6586510D4070}" type="datetimeFigureOut">
              <a:rPr lang="ru-RU" smtClean="0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2BFD3F-AF0B-4A6F-8CAD-29B926E63B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  <p:sldLayoutId id="2147484407" r:id="rId13"/>
    <p:sldLayoutId id="2147484408" r:id="rId14"/>
    <p:sldLayoutId id="2147484409" r:id="rId15"/>
    <p:sldLayoutId id="21474844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C4A023-9197-43A4-9C8B-F87BB3BE3FC6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06.03.2020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7ADD66-5532-4FA5-BB93-CEF58BA259C8}" type="slidenum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67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  <p:sldLayoutId id="2147484425" r:id="rId14"/>
    <p:sldLayoutId id="2147484426" r:id="rId15"/>
    <p:sldLayoutId id="214748442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tarina@iro.yar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179388" y="2547938"/>
            <a:ext cx="6480175" cy="1671637"/>
          </a:xfrm>
        </p:spPr>
        <p:txBody>
          <a:bodyPr anchor="t"/>
          <a:lstStyle/>
          <a:p>
            <a:pPr algn="ctr">
              <a:lnSpc>
                <a:spcPct val="107000"/>
              </a:lnSpc>
            </a:pPr>
            <a:r>
              <a:rPr lang="ru-RU" sz="1600" dirty="0" smtClean="0">
                <a:solidFill>
                  <a:srgbClr val="0070C0"/>
                </a:solidFill>
              </a:rPr>
              <a:t>Областной </a:t>
            </a:r>
            <a:r>
              <a:rPr lang="ru-RU" sz="1600" dirty="0">
                <a:solidFill>
                  <a:srgbClr val="0070C0"/>
                </a:solidFill>
              </a:rPr>
              <a:t>конкурс на лучшую модель организации воспитательной деятельности в профессиональной образовательной организации в профессиональной образовательной организации Ярославской области, функционально подчиненных департаменту образования Ярославской области</a:t>
            </a:r>
            <a:endParaRPr lang="ru-RU" altLang="ru-RU" sz="1600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797425"/>
            <a:ext cx="4681537" cy="792163"/>
          </a:xfrm>
        </p:spPr>
        <p:txBody>
          <a:bodyPr/>
          <a:lstStyle/>
          <a:p>
            <a:pPr algn="l" eaLnBrk="1" hangingPunct="1"/>
            <a:r>
              <a:rPr lang="ru-RU" altLang="ru-RU" sz="1400" smtClean="0"/>
              <a:t>Выборнов В.Ю., руководитель центра развития профессионального образования ГАУ ДПО ЯО ИРО, к.п.н.</a:t>
            </a:r>
            <a:endParaRPr lang="ru-RU" altLang="ru-RU" sz="1400" b="1" smtClean="0"/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1908175" y="5740400"/>
            <a:ext cx="56372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2"/>
                </a:solidFill>
              </a:rPr>
              <a:t>05 марта 2020 </a:t>
            </a:r>
            <a:r>
              <a:rPr lang="ru-RU" altLang="ru-RU" sz="1600" dirty="0">
                <a:solidFill>
                  <a:schemeClr val="tx2"/>
                </a:solidFill>
              </a:rPr>
              <a:t>г.</a:t>
            </a:r>
            <a:endParaRPr lang="ru-RU" altLang="ru-RU" sz="1600" b="1" dirty="0">
              <a:solidFill>
                <a:schemeClr val="tx2"/>
              </a:solidFill>
            </a:endParaRP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88913"/>
            <a:ext cx="36734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2544241"/>
            <a:ext cx="2483767" cy="1674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3" y="645989"/>
            <a:ext cx="5617170" cy="72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/>
              <a:t>Подведение итогов Конкурса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611188" y="1366045"/>
            <a:ext cx="7705228" cy="35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>
              <a:buNone/>
            </a:pPr>
            <a:r>
              <a:rPr lang="ru-RU" sz="1600" dirty="0" smtClean="0"/>
              <a:t>Организационный комитет:</a:t>
            </a:r>
          </a:p>
          <a:p>
            <a:pPr lvl="0"/>
            <a:r>
              <a:rPr lang="ru-RU" sz="1600" dirty="0" smtClean="0"/>
              <a:t>осуществляет </a:t>
            </a:r>
            <a:r>
              <a:rPr lang="ru-RU" sz="1600" dirty="0"/>
              <a:t>экспертизу Моделей на основании таблицы экспертной оценки, утвержденной организационным комитетом Конкурса; максимальная оценка </a:t>
            </a:r>
            <a:r>
              <a:rPr lang="ru-RU" sz="1600" dirty="0" smtClean="0"/>
              <a:t>Модели (максимальная оценка </a:t>
            </a:r>
            <a:r>
              <a:rPr lang="ru-RU" sz="1600" dirty="0"/>
              <a:t>-  30 </a:t>
            </a:r>
            <a:r>
              <a:rPr lang="ru-RU" sz="1600" dirty="0" smtClean="0"/>
              <a:t>баллов);</a:t>
            </a:r>
            <a:endParaRPr lang="ru-RU" sz="1600" dirty="0"/>
          </a:p>
          <a:p>
            <a:pPr lvl="0"/>
            <a:r>
              <a:rPr lang="x-none" sz="1600" dirty="0" smtClean="0"/>
              <a:t>рассматривает </a:t>
            </a:r>
            <a:r>
              <a:rPr lang="x-none" sz="1600" dirty="0"/>
              <a:t>представленны</a:t>
            </a:r>
            <a:r>
              <a:rPr lang="ru-RU" sz="1600" dirty="0"/>
              <a:t>й участниками Конкурса отчет по показателям организации воспитательной деятельности, осуществляет его </a:t>
            </a:r>
            <a:r>
              <a:rPr lang="x-none" sz="1600" dirty="0"/>
              <a:t>оценку в соответствии с утвержденными </a:t>
            </a:r>
            <a:r>
              <a:rPr lang="ru-RU" sz="1600" dirty="0"/>
              <a:t>критериями (максимальная оценка  - 100 баллов)</a:t>
            </a:r>
            <a:r>
              <a:rPr lang="x-none" sz="1600" dirty="0"/>
              <a:t> и формирует рейтинг</a:t>
            </a:r>
            <a:r>
              <a:rPr lang="ru-RU" sz="1600" dirty="0"/>
              <a:t> участников Конкурса</a:t>
            </a:r>
            <a:r>
              <a:rPr lang="x-none" sz="1600" dirty="0"/>
              <a:t>;</a:t>
            </a:r>
            <a:endParaRPr lang="ru-RU" sz="1600" dirty="0"/>
          </a:p>
          <a:p>
            <a:pPr lvl="0"/>
            <a:r>
              <a:rPr lang="x-none" sz="1600" dirty="0"/>
              <a:t>победитель и призёры определяются из числа участников Конкурса, набравших наибольшее </a:t>
            </a:r>
            <a:r>
              <a:rPr lang="ru-RU" sz="1600" dirty="0"/>
              <a:t>суммарное </a:t>
            </a:r>
            <a:r>
              <a:rPr lang="x-none" sz="1600" dirty="0"/>
              <a:t>количество баллов</a:t>
            </a:r>
            <a:r>
              <a:rPr lang="ru-RU" sz="1600" dirty="0"/>
              <a:t> по итогам оценки Модели и показателям организации воспитательной деятельности</a:t>
            </a:r>
            <a:r>
              <a:rPr lang="x-none" sz="1600" dirty="0"/>
              <a:t>;</a:t>
            </a:r>
            <a:endParaRPr lang="ru-RU" sz="1600" dirty="0"/>
          </a:p>
          <a:p>
            <a:pPr lvl="0"/>
            <a:r>
              <a:rPr lang="x-none" sz="1600" dirty="0"/>
              <a:t>в случае равенства баллов у двух и более участников Конкурса победитель </a:t>
            </a:r>
            <a:r>
              <a:rPr lang="ru-RU" sz="1600" dirty="0"/>
              <a:t>и </a:t>
            </a:r>
            <a:r>
              <a:rPr lang="x-none" sz="1600" dirty="0"/>
              <a:t>призеры,</a:t>
            </a:r>
            <a:r>
              <a:rPr lang="ru-RU" sz="1600" dirty="0"/>
              <a:t> определяются по двум основаниям:</a:t>
            </a:r>
          </a:p>
          <a:p>
            <a:pPr lvl="1">
              <a:buNone/>
            </a:pPr>
            <a:r>
              <a:rPr lang="ru-RU" sz="1400" dirty="0" smtClean="0"/>
              <a:t>приоритет </a:t>
            </a:r>
            <a:r>
              <a:rPr lang="ru-RU" sz="1400" dirty="0"/>
              <a:t>отдаётся образовательной организации, чья Модель получила более высокую оценку; </a:t>
            </a:r>
          </a:p>
          <a:p>
            <a:pPr lvl="1">
              <a:buNone/>
            </a:pPr>
            <a:r>
              <a:rPr lang="ru-RU" sz="1400" dirty="0"/>
              <a:t>в случае повторного равенства баллов победитель и призёры </a:t>
            </a:r>
            <a:r>
              <a:rPr lang="x-none" sz="1400" dirty="0"/>
              <a:t>определяются голосованием членов конкурсной комиссии на основе простого большинства голосов.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313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3" y="645989"/>
            <a:ext cx="5617170" cy="72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/>
              <a:t>Награждение победителей и участников конкурса</a:t>
            </a: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611188" y="1366045"/>
            <a:ext cx="7705228" cy="35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600" dirty="0"/>
              <a:t>Победитель и призеры Конкурса </a:t>
            </a:r>
            <a:r>
              <a:rPr lang="ru-RU" sz="1600"/>
              <a:t>награждаются </a:t>
            </a:r>
            <a:r>
              <a:rPr lang="ru-RU" sz="1600" smtClean="0"/>
              <a:t>благодарственными письмами </a:t>
            </a:r>
            <a:r>
              <a:rPr lang="ru-RU" sz="1600" dirty="0"/>
              <a:t>ГАУ ДПО ЯО «Институт развития образования»</a:t>
            </a:r>
            <a:r>
              <a:rPr lang="ru-RU" sz="1600" dirty="0" smtClean="0"/>
              <a:t> </a:t>
            </a:r>
            <a:r>
              <a:rPr lang="ru-RU" sz="1600" dirty="0"/>
              <a:t>и ценными подарками.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Участникам </a:t>
            </a:r>
            <a:r>
              <a:rPr lang="ru-RU" sz="1600" dirty="0"/>
              <a:t>Конкурса вручаются благодарственные письма ГАУ ДПО ЯО «Институт развития образования».</a:t>
            </a:r>
          </a:p>
          <a:p>
            <a:pPr marL="0" indent="0">
              <a:buNone/>
            </a:pPr>
            <a:r>
              <a:rPr lang="ru-RU" sz="1600" dirty="0" smtClean="0"/>
              <a:t>Награждение </a:t>
            </a:r>
            <a:r>
              <a:rPr lang="ru-RU" sz="1600" dirty="0"/>
              <a:t>победителя и призеров Конкурса производится на одном из совещаний руководителей профессиональных образовательных организаций Ярославской области. </a:t>
            </a:r>
          </a:p>
          <a:p>
            <a:pPr marL="0" indent="0">
              <a:buNone/>
            </a:pPr>
            <a:r>
              <a:rPr lang="ru-RU" sz="1600" dirty="0" smtClean="0"/>
              <a:t>Вручение </a:t>
            </a:r>
            <a:r>
              <a:rPr lang="ru-RU" sz="1600" dirty="0"/>
              <a:t>свидетельств участников Конкурса, а также презентация Моделей, набравших наиболее количество баллов, производится на одном из заседаний областных методических объединений руководящих работников профессиональных образовательных организаций, в функционал которых входит организация воспитательной работы и социальной поддержки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6399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2" y="645989"/>
            <a:ext cx="6121523" cy="69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Таблица экспертной оценки </a:t>
            </a:r>
            <a:endParaRPr lang="ru-RU" dirty="0"/>
          </a:p>
          <a:p>
            <a:pPr algn="ctr"/>
            <a:r>
              <a:rPr lang="ru-RU" b="1" dirty="0"/>
              <a:t>модели организации воспитательной 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719386" y="1628800"/>
            <a:ext cx="7705228" cy="43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– теоретически сформированный образ некоторого процесса (явления), с помощью которого возможно в идеальной мыслимой форме представить основные связи между его субъектами и определить порядок их взаимодействия.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компоненты модели организации воспитательной деятельности (далее – Модель), подлежащие раскрытию (описанию):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Назначение Модели  (реализация миссии ПОО, достижение стратегической цели, социального эффекта).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Субъекты взаимодействия в рамках реализуемой Модели (обучающиеся, педагоги, социальные партнеры).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Механизмы взаимодействия субъектов для достижения стратегической цели.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Ресурсный потенциал, обеспечивающий реализацию Модели.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Управление Моделью.</a:t>
            </a:r>
          </a:p>
          <a:p>
            <a:pPr indent="45021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Мониторинг (оценка) эффективности Модели (достижения стратегической цели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/>
              <a:t>Модель может быть представлена в символической, графической или описательной (текстовой) форме (или в их сочетании).</a:t>
            </a:r>
          </a:p>
          <a:p>
            <a:pPr marL="0" indent="0">
              <a:buNone/>
            </a:pPr>
            <a:r>
              <a:rPr lang="ru-RU" sz="1400" dirty="0"/>
              <a:t>Модель оценивается по показателям содержания и формы.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2" y="645989"/>
            <a:ext cx="6121523" cy="69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Таблица экспертной оценки </a:t>
            </a:r>
            <a:endParaRPr lang="ru-RU" dirty="0"/>
          </a:p>
          <a:p>
            <a:pPr algn="ctr"/>
            <a:r>
              <a:rPr lang="ru-RU" b="1" dirty="0"/>
              <a:t>модели организации воспитательной 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719386" y="1628800"/>
            <a:ext cx="7705228" cy="43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Критерии оценки содержания Модели: </a:t>
            </a:r>
          </a:p>
          <a:p>
            <a:pPr lvl="0"/>
            <a:r>
              <a:rPr lang="x-none" sz="1400" dirty="0"/>
              <a:t>Актуальность </a:t>
            </a:r>
            <a:r>
              <a:rPr lang="x-none" sz="1400" dirty="0" smtClean="0"/>
              <a:t>(</a:t>
            </a:r>
            <a:r>
              <a:rPr lang="x-none" sz="1400" dirty="0"/>
              <a:t>значимость для реализации современных тенденций развития общества).</a:t>
            </a:r>
            <a:endParaRPr lang="ru-RU" sz="1400" dirty="0"/>
          </a:p>
          <a:p>
            <a:pPr lvl="0"/>
            <a:r>
              <a:rPr lang="x-none" sz="1400" dirty="0"/>
              <a:t>Концептуальность (опора на научные концепции, нормативные или методические документы) </a:t>
            </a:r>
            <a:endParaRPr lang="ru-RU" sz="1400" dirty="0"/>
          </a:p>
          <a:p>
            <a:pPr lvl="0"/>
            <a:r>
              <a:rPr lang="x-none" sz="1400" dirty="0"/>
              <a:t> Системность Модели (функциональная включенность всех компонентов в достижение стратегической цели).</a:t>
            </a:r>
            <a:endParaRPr lang="ru-RU" sz="1400" dirty="0"/>
          </a:p>
          <a:p>
            <a:pPr lvl="0"/>
            <a:r>
              <a:rPr lang="x-none" sz="1400" dirty="0"/>
              <a:t> Реали</a:t>
            </a:r>
            <a:r>
              <a:rPr lang="ru-RU" sz="1400" dirty="0" err="1"/>
              <a:t>зуемость</a:t>
            </a:r>
            <a:r>
              <a:rPr lang="x-none" sz="1400" dirty="0"/>
              <a:t> Модели (возможность реализовать Модель на практике).</a:t>
            </a:r>
            <a:endParaRPr lang="ru-RU" sz="1400" dirty="0"/>
          </a:p>
          <a:p>
            <a:pPr lvl="0"/>
            <a:r>
              <a:rPr lang="x-none" sz="1400" dirty="0"/>
              <a:t>Масштабность (степень вовлеченности в организацию воспитательной деятельности как участников образовательных отношений внутри образовательной организации, так и привлечение внешних сил).</a:t>
            </a:r>
            <a:endParaRPr lang="ru-RU" sz="1400" dirty="0"/>
          </a:p>
          <a:p>
            <a:pPr lvl="0"/>
            <a:r>
              <a:rPr lang="x-none" sz="1400" dirty="0"/>
              <a:t>Управление Моделью (возможность распределения прав, обязанностей и ответственности в процессе достижения стратегической цели).</a:t>
            </a:r>
            <a:endParaRPr lang="ru-RU" sz="1400" dirty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2" y="645989"/>
            <a:ext cx="6121523" cy="69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Таблица экспертной оценки </a:t>
            </a:r>
            <a:endParaRPr lang="ru-RU" dirty="0"/>
          </a:p>
          <a:p>
            <a:pPr algn="ctr"/>
            <a:r>
              <a:rPr lang="ru-RU" b="1" dirty="0"/>
              <a:t>модели организации воспитательной 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719386" y="1628800"/>
            <a:ext cx="7705228" cy="43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Критерии оценки формы Модели:</a:t>
            </a:r>
          </a:p>
          <a:p>
            <a:pPr lvl="0"/>
            <a:r>
              <a:rPr lang="x-none" sz="1600" dirty="0"/>
              <a:t>Полнота и согласованность структурных частей Модели (отсутствие излишних элементов, затрудняющих достижение стратегической цели)</a:t>
            </a:r>
            <a:endParaRPr lang="ru-RU" sz="1600" dirty="0"/>
          </a:p>
          <a:p>
            <a:pPr lvl="0"/>
            <a:r>
              <a:rPr lang="x-none" sz="1600" dirty="0"/>
              <a:t>Простота Модели («сверка» для текущей деятельности, эталон для решения спорных вопросов).</a:t>
            </a:r>
            <a:endParaRPr lang="ru-RU" sz="1600" dirty="0"/>
          </a:p>
          <a:p>
            <a:pPr lvl="0"/>
            <a:r>
              <a:rPr lang="x-none" sz="1600" dirty="0"/>
              <a:t>Выразительность Модели (возможность наглядно представить способ организации воспитательной деятельности)</a:t>
            </a:r>
            <a:r>
              <a:rPr lang="ru-RU" sz="1600" dirty="0"/>
              <a:t>.</a:t>
            </a:r>
          </a:p>
          <a:p>
            <a:r>
              <a:rPr lang="ru-RU" sz="1600" dirty="0"/>
              <a:t>Гибкость (возможность корректировки Модели в процессе её реализации).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834852" y="645989"/>
            <a:ext cx="6121523" cy="69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Таблица экспертной оценки </a:t>
            </a:r>
            <a:endParaRPr lang="ru-RU" dirty="0"/>
          </a:p>
          <a:p>
            <a:pPr algn="ctr"/>
            <a:r>
              <a:rPr lang="ru-RU" b="1" dirty="0"/>
              <a:t>модели организации воспитательной 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22533" name="Объект 4"/>
          <p:cNvSpPr txBox="1">
            <a:spLocks/>
          </p:cNvSpPr>
          <p:nvPr/>
        </p:nvSpPr>
        <p:spPr bwMode="auto">
          <a:xfrm>
            <a:off x="719386" y="1628800"/>
            <a:ext cx="7705228" cy="43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Критерии оценки формы Модели:</a:t>
            </a:r>
          </a:p>
          <a:p>
            <a:pPr lvl="0"/>
            <a:r>
              <a:rPr lang="x-none" sz="1600" dirty="0"/>
              <a:t>Полнота и согласованность структурных частей Модели (отсутствие излишних элементов, затрудняющих достижение стратегической цели)</a:t>
            </a:r>
            <a:endParaRPr lang="ru-RU" sz="1600" dirty="0"/>
          </a:p>
          <a:p>
            <a:pPr lvl="0"/>
            <a:r>
              <a:rPr lang="x-none" sz="1600" dirty="0"/>
              <a:t>Простота Модели («сверка» для текущей деятельности, эталон для решения спорных вопросов).</a:t>
            </a:r>
            <a:endParaRPr lang="ru-RU" sz="1600" dirty="0"/>
          </a:p>
          <a:p>
            <a:pPr lvl="0"/>
            <a:r>
              <a:rPr lang="x-none" sz="1600" dirty="0"/>
              <a:t>Выразительность Модели (возможность наглядно представить способ организации воспитательной деятельности)</a:t>
            </a:r>
            <a:r>
              <a:rPr lang="ru-RU" sz="1600" dirty="0"/>
              <a:t>.</a:t>
            </a:r>
          </a:p>
          <a:p>
            <a:r>
              <a:rPr lang="ru-RU" sz="1600" dirty="0"/>
              <a:t>Гибкость (возможность корректировки Модели в процессе её реализации).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F0"/>
            </a:gs>
            <a:gs pos="50000">
              <a:srgbClr val="B55CAB"/>
            </a:gs>
            <a:gs pos="100000">
              <a:srgbClr val="3D1B5F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636838"/>
            <a:ext cx="6911975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altLang="ru-RU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  <a:p>
            <a:pPr algn="ctr"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3"/>
            <a:ext cx="6348413" cy="2808312"/>
          </a:xfrm>
        </p:spPr>
        <p:txBody>
          <a:bodyPr/>
          <a:lstStyle/>
          <a:p>
            <a:pPr algn="just"/>
            <a:r>
              <a:rPr lang="ru-RU" dirty="0"/>
              <a:t>В соответствие с государственным заданием ГАУ ДПО ЯО «Институт развития образования» на 2020 год (ТЗ № 3 «Организация проведения общественно-значимых мероприятий в сфере образования, науки и молодежной политики и других мероприятий с детьми и взрослыми») раздел «Региональные конкурсы образовательных организаций»     .№ 6.4.9. </a:t>
            </a:r>
            <a:r>
              <a:rPr lang="ru-RU" dirty="0" smtClean="0"/>
              <a:t>центр развития профессионального образования проводит </a:t>
            </a:r>
            <a:r>
              <a:rPr lang="ru-RU" sz="2000" dirty="0" smtClean="0"/>
              <a:t>«</a:t>
            </a:r>
            <a:r>
              <a:rPr lang="ru-RU" sz="2000" b="1" dirty="0" smtClean="0"/>
              <a:t>Областной </a:t>
            </a:r>
            <a:r>
              <a:rPr lang="ru-RU" sz="2000" b="1" dirty="0"/>
              <a:t>конкурс на лучшую модель организации воспитательной деятельности </a:t>
            </a:r>
            <a:r>
              <a:rPr lang="ru-RU" dirty="0"/>
              <a:t>в профессиональных образовательных организациях Ярославской области, функционально подчиненных департаменту образования Ярославской области» </a:t>
            </a:r>
          </a:p>
        </p:txBody>
      </p:sp>
    </p:spTree>
    <p:extLst>
      <p:ext uri="{BB962C8B-B14F-4D97-AF65-F5344CB8AC3E}">
        <p14:creationId xmlns:p14="http://schemas.microsoft.com/office/powerpoint/2010/main" val="31539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3" name="Объект 4"/>
          <p:cNvSpPr txBox="1">
            <a:spLocks/>
          </p:cNvSpPr>
          <p:nvPr/>
        </p:nvSpPr>
        <p:spPr bwMode="auto">
          <a:xfrm>
            <a:off x="1641438" y="476672"/>
            <a:ext cx="6049589" cy="141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Положение </a:t>
            </a:r>
          </a:p>
          <a:p>
            <a:pPr algn="ctr"/>
            <a:r>
              <a:rPr lang="ru-RU" dirty="0"/>
              <a:t>об  областном конкурсе на лучшую модель организации воспитательной деятельности в профессиональной образовательной организации Ярославской области</a:t>
            </a:r>
            <a:endParaRPr lang="ru-RU" altLang="ru-RU" sz="2000" dirty="0"/>
          </a:p>
        </p:txBody>
      </p:sp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10000"/>
              </a:lnSpc>
              <a:buFont typeface="Arial" charset="0"/>
              <a:buNone/>
            </a:pPr>
            <a:endParaRPr lang="ru-RU" altLang="ru-RU" sz="1400"/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593004" y="2060849"/>
            <a:ext cx="772341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457200" indent="-457200">
              <a:buAutoNum type="arabicPeriod"/>
            </a:pPr>
            <a:r>
              <a:rPr lang="ru-RU" sz="1800" dirty="0" smtClean="0"/>
              <a:t>Общие положения</a:t>
            </a:r>
          </a:p>
          <a:p>
            <a:pPr marL="0" indent="0">
              <a:buNone/>
            </a:pPr>
            <a:r>
              <a:rPr lang="ru-RU" sz="1800" dirty="0" smtClean="0"/>
              <a:t>Организатором </a:t>
            </a:r>
            <a:r>
              <a:rPr lang="ru-RU" sz="1800" dirty="0"/>
              <a:t>Конкурса </a:t>
            </a:r>
            <a:r>
              <a:rPr lang="ru-RU" sz="1800" dirty="0" smtClean="0"/>
              <a:t>является государственное </a:t>
            </a:r>
            <a:r>
              <a:rPr lang="ru-RU" sz="1800" dirty="0"/>
              <a:t>автономное учреждение дополнительного профессионального образования «Институт развития образования» (далее – ГАУ ДПО ЯО ИРО</a:t>
            </a:r>
            <a:r>
              <a:rPr lang="ru-RU" sz="1800" dirty="0" smtClean="0"/>
              <a:t>).</a:t>
            </a:r>
          </a:p>
          <a:p>
            <a:pPr marL="0" lv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Конкурс </a:t>
            </a:r>
            <a:r>
              <a:rPr lang="ru-RU" sz="1800" dirty="0"/>
              <a:t>проводится среди профессиональных образовательных организаций Ярославской области, функционально подчиненных департаменту образования Ярославской области.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6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Прямоугольник 1"/>
          <p:cNvSpPr>
            <a:spLocks noChangeArrowheads="1"/>
          </p:cNvSpPr>
          <p:nvPr/>
        </p:nvSpPr>
        <p:spPr bwMode="auto">
          <a:xfrm>
            <a:off x="1763689" y="723900"/>
            <a:ext cx="5832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2. Цели и задачи конкурса</a:t>
            </a:r>
          </a:p>
          <a:p>
            <a:endParaRPr lang="ru-RU" alt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628800"/>
            <a:ext cx="69127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Цель Конкурса - выявление лучших практик и моделей организации воспитательной деятельности в профессиональных образовательных организациях, функционально подчиненных департаменту образования Ярославской области (далее – ПОО ЯО).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2.2. Задачи Конкурса: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перспективных моделей организации воспитательной деятельности в профессиональных образовательных организациях Ярославской области;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стимулирование педагогических коллективов ПОО ЯО на повышение качества воспитательной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совершенствование организационно-методического обеспечения воспитательной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в региональной системе образования успешных моделей и практик организации воспитательной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и анализ ключевых проблем в организации воспитательной деятельности в ПОО ЯО.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Объектом оценки в Конкурсе является организация воспитательной деятельности, отраженная в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и системе показателей,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утвержденных организационным комитетом Конкурса.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Объект 4"/>
          <p:cNvSpPr txBox="1">
            <a:spLocks/>
          </p:cNvSpPr>
          <p:nvPr/>
        </p:nvSpPr>
        <p:spPr bwMode="auto">
          <a:xfrm>
            <a:off x="1763713" y="692149"/>
            <a:ext cx="5329237" cy="43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dirty="0"/>
              <a:t>Задачи организационного комитета</a:t>
            </a:r>
            <a:endParaRPr lang="ru-RU" altLang="ru-RU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939" y="1700808"/>
            <a:ext cx="70567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организационных вопросов в рамках Конкурса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формы отчета об организации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воспитательной деятельности в профессиональной образовательной организации за 2019 год и формы 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аблицы экспертной оценки модели организации воспитательной деятельности в ПОО ЯО;</a:t>
            </a:r>
          </a:p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и регистрация заявок;</a:t>
            </a:r>
          </a:p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состава экспертов, организация экспертизы представленных документов на Конкурс и осуществление полномочий конкурсной комиссии по рассмотрению отчетов и подведению итогов Конкурса;</a:t>
            </a:r>
          </a:p>
          <a:p>
            <a:pPr lvl="0" indent="447675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общественности через сайт ГАУ ДПО ЯО «Институт развитии образования» о проведении и результатах Конкурса.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Состав организационного комитета</a:t>
            </a:r>
            <a:br>
              <a:rPr lang="ru-RU" sz="1600" dirty="0"/>
            </a:br>
            <a:r>
              <a:rPr lang="ru-RU" sz="1600" dirty="0"/>
              <a:t>по проведению областного </a:t>
            </a:r>
            <a:r>
              <a:rPr lang="ru-RU" sz="1600" dirty="0" smtClean="0"/>
              <a:t>конкурса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5"/>
            <a:ext cx="6347714" cy="43924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Серафимович И.В., проректор ГАУ ДПО ЯО «Институт развития образования», </a:t>
            </a:r>
            <a:r>
              <a:rPr lang="ru-RU" dirty="0" err="1"/>
              <a:t>к.п.н</a:t>
            </a:r>
            <a:r>
              <a:rPr lang="ru-RU" dirty="0"/>
              <a:t>. </a:t>
            </a:r>
            <a:r>
              <a:rPr lang="ru-RU" dirty="0" smtClean="0"/>
              <a:t>-  </a:t>
            </a:r>
            <a:r>
              <a:rPr lang="ru-RU" dirty="0"/>
              <a:t>председатель;</a:t>
            </a:r>
          </a:p>
          <a:p>
            <a:pPr lvl="0"/>
            <a:r>
              <a:rPr lang="x-none" dirty="0"/>
              <a:t>Выборнов В.Ю., руководитель центра развития профессионального образования ГАУ ДПО ЯО «Институт развития образования</a:t>
            </a:r>
            <a:r>
              <a:rPr lang="x-none" dirty="0" smtClean="0"/>
              <a:t>», </a:t>
            </a:r>
            <a:r>
              <a:rPr lang="x-none" dirty="0"/>
              <a:t>к.п.н., заместитель председателя;</a:t>
            </a:r>
            <a:endParaRPr lang="ru-RU" dirty="0"/>
          </a:p>
          <a:p>
            <a:pPr lvl="0"/>
            <a:r>
              <a:rPr lang="x-none" dirty="0"/>
              <a:t>Сатарина Г.Г., старший методист центра развития профессионального образования ГАУ ДПО ЯО «Институт развития образования» </a:t>
            </a:r>
            <a:r>
              <a:rPr lang="x-none" dirty="0" smtClean="0"/>
              <a:t>- </a:t>
            </a:r>
            <a:r>
              <a:rPr lang="x-none" dirty="0"/>
              <a:t>секретарь;</a:t>
            </a:r>
            <a:endParaRPr lang="ru-RU" dirty="0"/>
          </a:p>
          <a:p>
            <a:pPr lvl="0"/>
            <a:r>
              <a:rPr lang="ru-RU" dirty="0"/>
              <a:t>Котова И.А., ведущий</a:t>
            </a:r>
            <a:r>
              <a:rPr lang="x-none" dirty="0"/>
              <a:t> специалист отдела развития профессионального образования департамента образования Ярославской </a:t>
            </a:r>
            <a:r>
              <a:rPr lang="x-none" dirty="0" smtClean="0"/>
              <a:t>области</a:t>
            </a:r>
            <a:r>
              <a:rPr lang="ru-RU" dirty="0" smtClean="0"/>
              <a:t> (по согласованию)</a:t>
            </a:r>
            <a:r>
              <a:rPr lang="x-none" dirty="0" smtClean="0"/>
              <a:t>;</a:t>
            </a:r>
            <a:endParaRPr lang="ru-RU" dirty="0"/>
          </a:p>
          <a:p>
            <a:pPr lvl="0"/>
            <a:r>
              <a:rPr lang="ru-RU" dirty="0"/>
              <a:t>Дубровина А.Е.</a:t>
            </a:r>
            <a:r>
              <a:rPr lang="x-none" dirty="0"/>
              <a:t>, </a:t>
            </a:r>
            <a:r>
              <a:rPr lang="ru-RU" dirty="0"/>
              <a:t>заместитель директора ГПОАУ ЯО Ярославского колледжа сервиса и дизайна; руководитель областного методического объединения руководящих работников, </a:t>
            </a:r>
            <a:r>
              <a:rPr lang="x-none" dirty="0"/>
              <a:t>в функционал которых входит организация воспитательной работы и социальной поддержки обучающихся</a:t>
            </a:r>
            <a:r>
              <a:rPr lang="x-none" b="1" u="sng" dirty="0"/>
              <a:t> </a:t>
            </a:r>
            <a:r>
              <a:rPr lang="x-none" dirty="0"/>
              <a:t>(по согласованию);</a:t>
            </a:r>
            <a:endParaRPr lang="ru-RU" dirty="0"/>
          </a:p>
          <a:p>
            <a:pPr lvl="0"/>
            <a:r>
              <a:rPr lang="ru-RU" dirty="0"/>
              <a:t>Костерина Н.В., директор ГПОУ ЯО Ярославского торгово-экономического </a:t>
            </a:r>
            <a:r>
              <a:rPr lang="ru-RU" dirty="0" smtClean="0"/>
              <a:t>колледжа (по согласованию),</a:t>
            </a:r>
            <a:endParaRPr lang="ru-RU" dirty="0"/>
          </a:p>
          <a:p>
            <a:pPr lvl="0"/>
            <a:r>
              <a:rPr lang="ru-RU" dirty="0"/>
              <a:t>Кудрявцева Т.Н., директор ГПОАУ ЯО Ростовского колледжа отраслевых </a:t>
            </a:r>
            <a:r>
              <a:rPr lang="ru-RU" dirty="0" smtClean="0"/>
              <a:t>технологий (по согласованию)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4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8"/>
            <a:ext cx="4806280" cy="37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Организация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 Конкурса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1115616" y="1670741"/>
            <a:ext cx="6624736" cy="399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indent="0">
              <a:buNone/>
            </a:pPr>
            <a:r>
              <a:rPr lang="ru-RU" sz="1600" dirty="0"/>
              <a:t>Конкурс проводится с 01 марта по 31 марта 2020 г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400" dirty="0">
                <a:latin typeface="+mn-lt"/>
              </a:rPr>
              <a:t>Для участия в Конкурсе участники направляют в организационный комитет конкурсные материалы:</a:t>
            </a:r>
          </a:p>
          <a:p>
            <a:pPr marL="0" lvl="0" indent="447675" algn="just">
              <a:buNone/>
            </a:pPr>
            <a:r>
              <a:rPr lang="x-none" sz="1400" dirty="0">
                <a:latin typeface="+mn-lt"/>
              </a:rPr>
              <a:t>заявку на участие в Конкурсе по форме, утверждённой приказом департамента образования Ярославской области (Приложение 1);</a:t>
            </a:r>
            <a:endParaRPr lang="ru-RU" sz="1400" dirty="0">
              <a:latin typeface="+mn-lt"/>
            </a:endParaRPr>
          </a:p>
          <a:p>
            <a:pPr marL="0" lvl="0" indent="447675" algn="just">
              <a:buNone/>
            </a:pPr>
            <a:r>
              <a:rPr lang="ru-RU" sz="1400" dirty="0">
                <a:latin typeface="+mn-lt"/>
              </a:rPr>
              <a:t>описание в свободной форме </a:t>
            </a:r>
            <a:r>
              <a:rPr lang="x-none" sz="1400" dirty="0">
                <a:latin typeface="+mn-lt"/>
              </a:rPr>
              <a:t>модел</a:t>
            </a:r>
            <a:r>
              <a:rPr lang="ru-RU" sz="1400" dirty="0">
                <a:latin typeface="+mn-lt"/>
              </a:rPr>
              <a:t>и</a:t>
            </a:r>
            <a:r>
              <a:rPr lang="x-none" sz="1400" dirty="0">
                <a:latin typeface="+mn-lt"/>
              </a:rPr>
              <a:t> организации воспитательной деятельности </a:t>
            </a:r>
            <a:r>
              <a:rPr lang="ru-RU" sz="1400" dirty="0">
                <a:latin typeface="+mn-lt"/>
              </a:rPr>
              <a:t>(далее – Модель)  </a:t>
            </a:r>
            <a:r>
              <a:rPr lang="x-none" sz="1400" dirty="0">
                <a:latin typeface="+mn-lt"/>
              </a:rPr>
              <a:t>в профессиональной образовательной организации;</a:t>
            </a:r>
            <a:endParaRPr lang="ru-RU" sz="1400" dirty="0">
              <a:latin typeface="+mn-lt"/>
            </a:endParaRPr>
          </a:p>
          <a:p>
            <a:pPr marL="0" lvl="0" indent="447675" algn="just">
              <a:buNone/>
            </a:pPr>
            <a:r>
              <a:rPr lang="x-none" sz="1400" dirty="0">
                <a:latin typeface="+mn-lt"/>
              </a:rPr>
              <a:t> отчет </a:t>
            </a:r>
            <a:r>
              <a:rPr lang="ru-RU" sz="1400" dirty="0">
                <a:latin typeface="+mn-lt"/>
              </a:rPr>
              <a:t>об </a:t>
            </a:r>
            <a:r>
              <a:rPr lang="x-none" sz="1400" dirty="0">
                <a:latin typeface="+mn-lt"/>
              </a:rPr>
              <a:t>организации воспитательной деятельности в профессиональной образовательной организации  </a:t>
            </a:r>
            <a:r>
              <a:rPr lang="ru-RU" sz="1400" dirty="0">
                <a:latin typeface="+mn-lt"/>
              </a:rPr>
              <a:t>за 2019 год.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Прием заявок, отчет </a:t>
            </a:r>
            <a:r>
              <a:rPr lang="ru-RU" sz="1600" dirty="0"/>
              <a:t>по показателям и описание Модели </a:t>
            </a:r>
            <a:r>
              <a:rPr lang="ru-RU" sz="1600" dirty="0" smtClean="0"/>
              <a:t>осуществляется </a:t>
            </a:r>
            <a:r>
              <a:rPr lang="ru-RU" sz="1600" dirty="0"/>
              <a:t>в срок до </a:t>
            </a:r>
            <a:r>
              <a:rPr lang="ru-RU" sz="1600" dirty="0" smtClean="0"/>
              <a:t>20 марта </a:t>
            </a:r>
            <a:r>
              <a:rPr lang="ru-RU" sz="1600" dirty="0"/>
              <a:t>2020 </a:t>
            </a:r>
            <a:r>
              <a:rPr lang="ru-RU" sz="1600" dirty="0" smtClean="0"/>
              <a:t>года (включительно).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0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2286000" y="735158"/>
            <a:ext cx="4806280" cy="37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Организация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cs typeface="Times New Roman" panose="02020603050405020304" pitchFamily="18" charset="0"/>
              </a:rPr>
              <a:t> Конкурса</a:t>
            </a:r>
            <a:endParaRPr lang="ru-RU" sz="18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1115616" y="1670741"/>
            <a:ext cx="6624736" cy="399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ru-RU" dirty="0"/>
              <a:t>Заявка и конкурсные материалы направляются в оргкомитет в печатном виде с указанием в теме письма «Конкурс на лучшую модель организации воспитательной деятельности в профессиональной образовательной организации» по адресу: центр развития профессионального образования ГАУ ДПО ЯО ИРО г. Ярославль, ул. Богдановича, дом 16, </a:t>
            </a:r>
            <a:r>
              <a:rPr lang="ru-RU" dirty="0" err="1"/>
              <a:t>каб</a:t>
            </a:r>
            <a:r>
              <a:rPr lang="ru-RU" dirty="0"/>
              <a:t>. 318, тел. (4852) 23-08-97 и в электронном виде на адрес электронной почты </a:t>
            </a:r>
            <a:r>
              <a:rPr lang="ru-RU" u="sng" dirty="0">
                <a:hlinkClick r:id="rId3"/>
              </a:rPr>
              <a:t>satarina@iro.yar.ru</a:t>
            </a:r>
            <a:r>
              <a:rPr lang="ru-RU" u="sng" dirty="0"/>
              <a:t>.</a:t>
            </a:r>
            <a:endParaRPr lang="ru-RU" dirty="0"/>
          </a:p>
          <a:p>
            <a:pPr marL="0" indent="0">
              <a:buNone/>
            </a:pPr>
            <a:endParaRPr lang="ru-RU" sz="1600" dirty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0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3688"/>
            <a:ext cx="11525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Объект 4"/>
          <p:cNvSpPr txBox="1">
            <a:spLocks/>
          </p:cNvSpPr>
          <p:nvPr/>
        </p:nvSpPr>
        <p:spPr bwMode="auto">
          <a:xfrm>
            <a:off x="5003800" y="2492375"/>
            <a:ext cx="375285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1763688" y="735157"/>
            <a:ext cx="5544616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lvl="0" indent="0" algn="ctr">
              <a:buNone/>
              <a:defRPr/>
            </a:pPr>
            <a:r>
              <a:rPr lang="ru-RU" dirty="0"/>
              <a:t>Требования к оформлению конкурсных материалов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928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30555" algn="l"/>
                <a:tab pos="59436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 bwMode="auto">
          <a:xfrm>
            <a:off x="1115616" y="1670741"/>
            <a:ext cx="6624736" cy="399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indent="4429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ru-RU" sz="1600" dirty="0"/>
              <a:t>Модель предоставляется в текстовом, графическом или символическом виде (</a:t>
            </a:r>
            <a:r>
              <a:rPr lang="x-none" sz="1600" dirty="0"/>
              <a:t>или в их </a:t>
            </a:r>
            <a:r>
              <a:rPr lang="ru-RU" sz="1600" dirty="0"/>
              <a:t>сочетании</a:t>
            </a:r>
            <a:r>
              <a:rPr lang="x-none" sz="1600" dirty="0"/>
              <a:t>);</a:t>
            </a:r>
            <a:r>
              <a:rPr lang="ru-RU" sz="1600" dirty="0"/>
              <a:t> в описании Модели должны быть обязательно представлены следующие разделы: назначение Модели, субъекты воспитательной деятельности и их взаимодействие, описание ресурсного потенциала, обеспечивающего реализацию Модели, управление воспитательной деятельностью в рамках Модели, механизмы мониторинга (оценки)  достижения стратегического результата; </a:t>
            </a:r>
          </a:p>
          <a:p>
            <a:pPr lvl="0"/>
            <a:r>
              <a:rPr lang="ru-RU" sz="1600" dirty="0"/>
              <a:t>отчет об организации воспитательной деятельности в профессиональной образовательной организации по критериям и показателям, утвержденным  оргкомитетом Конкурса; </a:t>
            </a:r>
          </a:p>
          <a:p>
            <a:r>
              <a:rPr lang="ru-RU" sz="1600" dirty="0"/>
              <a:t>отчёт и описание Модели заверяется подписью директора и печатью профессиональной образовательной организации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8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3019</TotalTime>
  <Words>1401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Аспект</vt:lpstr>
      <vt:lpstr>1_Аспект</vt:lpstr>
      <vt:lpstr>Областной конкурс на лучшую модель организации воспитательной деятельности в профессиональной образовательной организации в профессиональной образовательной организации Ярославской области, функционально подчиненных департаменту образования Ярославской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 организационного комитета по проведению областного конкурса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диреторов 05.06.2019</dc:title>
  <dc:creator>Владимир Юрьевич Выборнов</dc:creator>
  <cp:lastModifiedBy>Наталья Вячеславовна Кузнецова</cp:lastModifiedBy>
  <cp:revision>249</cp:revision>
  <dcterms:created xsi:type="dcterms:W3CDTF">2016-09-21T15:15:09Z</dcterms:created>
  <dcterms:modified xsi:type="dcterms:W3CDTF">2020-03-06T08:50:17Z</dcterms:modified>
</cp:coreProperties>
</file>