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1" r:id="rId4"/>
    <p:sldId id="258" r:id="rId5"/>
    <p:sldId id="263" r:id="rId6"/>
    <p:sldId id="264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83977-B769-45E2-8642-159337ABF828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2E3FF-0F25-4CEC-A6A2-B16A0D55A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80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2E3FF-0F25-4CEC-A6A2-B16A0D55AE7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7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112474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82D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область</a:t>
            </a:r>
            <a:endParaRPr lang="ru-RU" sz="4400" b="1" dirty="0">
              <a:solidFill>
                <a:srgbClr val="082D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3687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82D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Получаете ли вы коррекционные услуги и где?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1296"/>
          <a:stretch/>
        </p:blipFill>
        <p:spPr bwMode="auto">
          <a:xfrm>
            <a:off x="31939" y="697369"/>
            <a:ext cx="7896225" cy="33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3995981"/>
            <a:ext cx="6156176" cy="286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5877272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0"/>
            <a:ext cx="2987824" cy="112474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82D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endParaRPr lang="ru-RU" b="1" dirty="0">
              <a:solidFill>
                <a:srgbClr val="082D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81661" cy="271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54756" y="1214422"/>
            <a:ext cx="4689244" cy="277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496"/>
            <a:ext cx="4643470" cy="24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5907" y="4214818"/>
            <a:ext cx="5268093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85" y="5877272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82DE8"/>
                </a:solidFill>
                <a:latin typeface="Times New Roman" pitchFamily="18" charset="0"/>
                <a:cs typeface="Times New Roman" pitchFamily="18" charset="0"/>
              </a:rPr>
              <a:t>Чем объясняет образовательная организация отсутствие желающих работать </a:t>
            </a:r>
            <a:r>
              <a:rPr lang="ru-RU" sz="3600" b="1" dirty="0" err="1" smtClean="0">
                <a:solidFill>
                  <a:srgbClr val="082DE8"/>
                </a:solidFill>
                <a:latin typeface="Times New Roman" pitchFamily="18" charset="0"/>
                <a:cs typeface="Times New Roman" pitchFamily="18" charset="0"/>
              </a:rPr>
              <a:t>тьюторами</a:t>
            </a:r>
            <a:r>
              <a:rPr lang="ru-RU" sz="3600" b="1" dirty="0" smtClean="0">
                <a:solidFill>
                  <a:srgbClr val="082DE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82D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Желающие есть, финансирования нет.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такой вакансии.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дает направления. Нет финансирования.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Говорят, что наших детей все боятся.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не обращалась. От школы не было предложения, что есть такая возможность.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Низкая заработная плата.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желающих, трудно и тяжело с такими детьми.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специалистов.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такой ставки и нет денег.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Такой вопрос администрацией даже не рассматривается.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8050" y="5929330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6357982" cy="324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1439" y="3357563"/>
            <a:ext cx="691256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8050" y="285728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82DE8"/>
                </a:solidFill>
                <a:latin typeface="Times New Roman" pitchFamily="18" charset="0"/>
                <a:cs typeface="Times New Roman" pitchFamily="18" charset="0"/>
              </a:rPr>
              <a:t>Если Вы ответили "Не полностью удовлетворён", то почему:</a:t>
            </a:r>
            <a:endParaRPr lang="ru-RU" sz="3200" b="1" dirty="0">
              <a:solidFill>
                <a:srgbClr val="082D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Недостаток информации.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Я благодарна заведующей за то, что она разрешила посещать обычный общеобразовательный сад ребёнку с синдромом Дауна и предоставила нам тьютора, но тьютор работает с 8.00 до 14.00, а после этого приходиться забирать ребёнка из детского сада, так как ставок больше нет, а с простым воспитателем её не оставляют, никто не хочет нести за ребёнка ответственность бесплатно. Из-за этой ситуации я, мать ребёнка-инвалида, не могу выйти на работу. Заведующая детского сада предложила мне оформить на работе сокращённый рабочий день, но администрация предприятия против этого и настаивает теперь на увольнении. Дочь посещает детский сад №126 г.Ярославля. Может как-то возможно решить эту проблему?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Не предоставлены основные предметы в соответствии с учебным планом.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Тьютор присутствует не на всех занятиях. Не достаточно контролирует обучающий процесс и взаимодействие ребёнка с одноклассниками. Не всегда может правильно донести материал и объяснить ребёнку как нужно правильно себя вести, например, при возникновении конфликтной ситуации.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Не умеет работать с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аутистами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работает на всех 12 человек класса, не согласована работа тьютора и учителя, голос тьютора накладывается на голос учителя, что раздражает многих детей.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Мало опыта.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Уроки ведутся 5-ю разными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тьюторами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не считая физкультуры и рисования. Ребёнок обучается в начальных классах и это, как правило должен быть один преподаватель, опять же не считая физкультуры и рисования. В нашей ситуации ребёнка "кидают" в течении учебного дня из кабинета в кабинет к разным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тьюторам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2"/>
            <a:ext cx="5500726" cy="297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98103"/>
            <a:ext cx="5715008" cy="275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1935" y="2571744"/>
            <a:ext cx="450206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42852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82DE8"/>
                </a:solidFill>
                <a:latin typeface="Times New Roman" pitchFamily="18" charset="0"/>
                <a:cs typeface="Times New Roman" pitchFamily="18" charset="0"/>
              </a:rPr>
              <a:t>Проблемы возникшие с предоставлением тьютора или его работой</a:t>
            </a:r>
            <a:endParaRPr lang="ru-RU" sz="3200" b="1" dirty="0">
              <a:solidFill>
                <a:srgbClr val="082D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Тьютора в школе нет вообще, нет финансирования... У многих детей в ПМПК прописан, но у школы нет ставок.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полный учебный день. Мне приходится сидеть у класса и контролировать передвижение ребенка по школе.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Тьютор предоставлен только на адаптационный период по заключению ПМПК, не обучен работать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аутистами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количество академических часов работы тьютора меньше чем учебных академических часов у ребенка.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городе нет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тьютеров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Вообще нет!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специалистов.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прохождении МСЭ было на словах сказано, что будет прописан тьютор в ИПР, но после выдачи ИПР сказали "нет такой строки", итог не понятен - как в школе требовать тьютора, если на бумаге ничего не зафиксировано.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8050" y="6077261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0"/>
            <a:ext cx="3816424" cy="98072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82D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</a:t>
            </a:r>
            <a:endParaRPr lang="ru-RU" b="1" dirty="0">
              <a:solidFill>
                <a:srgbClr val="082D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5059549" cy="283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0375" y="1428736"/>
            <a:ext cx="5043625" cy="298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01110"/>
            <a:ext cx="5500694" cy="265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2270" y="5805264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82DE8"/>
                </a:solidFill>
                <a:latin typeface="Times New Roman" pitchFamily="18" charset="0"/>
                <a:cs typeface="Times New Roman" pitchFamily="18" charset="0"/>
              </a:rPr>
              <a:t>Проблемы возникшие с предоставлением или работой ассистента</a:t>
            </a:r>
            <a:endParaRPr lang="ru-RU" sz="3200" b="1" dirty="0">
              <a:solidFill>
                <a:srgbClr val="082D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попросту нет, сопровождаю ребенка сама.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желающих работать.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ПМПК прописано тьютор/ ассистент на адаптационный период, и так как предоставлен тьютор, ассистента не предоставили.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финансирования.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Ассистент не умеет работать с ребенком.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Ассистент 1 на класс из 5 человек.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на группе продленного дня не умеет находить подход к особенным детям и не пытается.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Данная услуга была указана в предыдущем заключении ПМПК, но школа предоставить ассистента не смогла. Поэтому, на данный учебный год сознательно не настаивала, что бы данное было написано в заключении ПМПК.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143248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44624"/>
            <a:ext cx="2818656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82D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</a:t>
            </a:r>
            <a:endParaRPr lang="ru-RU" b="1" dirty="0">
              <a:solidFill>
                <a:srgbClr val="082D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667129" cy="242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7102" y="1214422"/>
            <a:ext cx="5576898" cy="269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4071942"/>
            <a:ext cx="5361245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240" y="5877272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066" y="0"/>
            <a:ext cx="6153934" cy="310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2643182"/>
            <a:ext cx="7826492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3008" y="142852"/>
            <a:ext cx="2173792" cy="9098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82D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</a:t>
            </a:r>
            <a:endParaRPr lang="ru-RU" b="1" dirty="0">
              <a:solidFill>
                <a:srgbClr val="082D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637016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571744"/>
            <a:ext cx="5225893" cy="267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667248"/>
            <a:ext cx="4430796" cy="219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0232" y="6026141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82DE8"/>
                </a:solidFill>
                <a:latin typeface="Times New Roman" pitchFamily="18" charset="0"/>
                <a:cs typeface="Times New Roman" pitchFamily="18" charset="0"/>
              </a:rPr>
              <a:t>Проблемы возникшие с обучением ребенка с РАС</a:t>
            </a:r>
            <a:endParaRPr lang="ru-RU" sz="3200" b="1" dirty="0">
              <a:solidFill>
                <a:srgbClr val="082D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первом классе было очень тяжело - нас буквально пытались выжить на домашнее обучение... 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Есть ещё "учителя", которые пытаются "учить" детей криком и оскорблениями...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 организована постоянная полноценная обратная связь с учителями-предметниками. Ребенок сам не рассказывает, что происходит в школе.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Маленький по площади класс, который с трудом вмещает 12 учеников. Учитель постоянно повышающий голос до крика, что просто недопустимо при работе с детьми с РАС. У ребёнка происходит эмоциональная перегрузка, на фоне этого происходит истерика. При работе с детьми не используется визуальный материал для облегчения процесса обучения.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Тьютор и учитель не умеют работать с РАС, нет сенсорной комнаты, где можно отдохнуть ребенку от перегруза, вместо прописанной программы 8.2 ребенок вынужден учиться по программе 7.2, звонок в школе очень громкий, ребенок постоянно закрывает уши, говорит страшный звонок, нет согласованности в работе тьютора и учителя, учитель часто кричит на моего ребенка и других детей, что создает нервную напряженную обстановку в классе, для класса ОВЗ выделено очень маленькое помещение, в котором еле -еле вмещаются 6 парт, дети сидят по двое, проходы между партами очень маленькие, дети проходя толкают друг друга и может завязаться потасовка, в школе не знают как оценивать ребенка, в оценке не учитывают его особенностей, требования как к норме,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нормотипичным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детям на переменах не запрещают бегать, драться, валяться по полу, по этой причине мой ребенок боится выходить из класса и даже сходить в туалет, так как его один раз уже сшибли с ног, он упал, рассадил себе руку и ушиб голову, нормальные дети видя его беспомощность, могут специально толкнуть, ударить, поставить подножку, если видят, что рядом с таким ребенком нет взрослого.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группе 23 ребенка. Педагоги не знакомы с методиками.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Постоянный перегруз, который никто не хочет/ не умеет снимать.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При адаптации к колледжу не организовали сопровождение по территории незнакомой ребёнку. Дети с ОВЗ и ментальной инвалидностью часто предоставлены сами себе.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Отсутствие опыта работы у классного руководителя -  первый раз первый класс после педагогического колледжа, нет дисциплины в классе, частые проблемы поведения и конфликты тяжело отражаются на эмоциональном состоянии ребёнка, у педагога отсутствует понимание принципов работы с детьми с РАС.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Ребенок не хочет обучаться.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Школа в будущем вызывает у меня пока большее беспокойство, так как мало информации по Ярославлю о подготовленных соответствующим образом специалистах начальной школы и других, профильных, предметов.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 успевает со всеми вместе, а что -то не понимает совсем.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5"/>
            <a:ext cx="774172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344" y="1"/>
            <a:ext cx="584865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759" y="3214686"/>
            <a:ext cx="322385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82DE8"/>
                </a:solidFill>
                <a:latin typeface="Times New Roman" pitchFamily="18" charset="0"/>
                <a:cs typeface="Times New Roman" pitchFamily="18" charset="0"/>
              </a:rPr>
              <a:t>Вид образовательной организации которую посещает ребенок с ОВЗ</a:t>
            </a:r>
            <a:endParaRPr lang="ru-RU" sz="3200" b="1" dirty="0">
              <a:solidFill>
                <a:srgbClr val="082D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214422"/>
            <a:ext cx="83302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Организация, предоставляющая услуги ранней помощи - 2,8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общеразвивающий - 7,3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компенсирующего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вида/коррекционный – 11,7%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16,7%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18,4%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- 10,1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класс в общеобразовательной школе – 10,1%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– 2,2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обучается нигде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- 20,7%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929330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14752"/>
            <a:ext cx="2476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285860"/>
            <a:ext cx="3048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82D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вид обучения Вы предпочли бы для своего ребенка 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t="26088"/>
          <a:stretch/>
        </p:blipFill>
        <p:spPr bwMode="auto">
          <a:xfrm>
            <a:off x="0" y="1700808"/>
            <a:ext cx="9144000" cy="384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6000768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82DE8"/>
                </a:solidFill>
                <a:latin typeface="Times New Roman" pitchFamily="18" charset="0"/>
                <a:cs typeface="Times New Roman" pitchFamily="18" charset="0"/>
              </a:rPr>
              <a:t>Форма обучения ребенка с ОВЗ в образовательной организации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456473"/>
            <a:ext cx="8180413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инклюзивная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28,7%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числится в инклюзии, но выведен на обучение на дому, или занимается индивидуально с педагогом в образующиеся "окна"- 2,8%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коррекционной группе (классе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46,2%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дому: при вашем одобрении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согласии – 9,8%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дому: по настоянию образовательной организации, вынужденно – 4,2%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 на дому, но ходит в школу на индивидуальные занятия – 2,8%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очно-заочная форма – 3,5%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дистанционная форма обучения – 2,1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857892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651237"/>
            <a:ext cx="3109915" cy="32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00174"/>
            <a:ext cx="315176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274638"/>
            <a:ext cx="225741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82D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АООП</a:t>
            </a:r>
            <a:endParaRPr lang="ru-RU" b="1" dirty="0">
              <a:solidFill>
                <a:srgbClr val="082D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8" cy="35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442864"/>
            <a:ext cx="6215074" cy="341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5733256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360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3864" y="3705232"/>
            <a:ext cx="5980136" cy="315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57166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694" cy="322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492" y="3143248"/>
            <a:ext cx="682650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28604"/>
            <a:ext cx="188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1201</Words>
  <Application>Microsoft Office PowerPoint</Application>
  <PresentationFormat>Экран (4:3)</PresentationFormat>
  <Paragraphs>76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Вид образовательной организации которую посещает ребенок с ОВЗ</vt:lpstr>
      <vt:lpstr>Какой вид обучения Вы предпочли бы для своего ребенка </vt:lpstr>
      <vt:lpstr>   Форма обучения ребенка с ОВЗ в образовательной организации     </vt:lpstr>
      <vt:lpstr>АООП</vt:lpstr>
      <vt:lpstr>Презентация PowerPoint</vt:lpstr>
      <vt:lpstr>Презентация PowerPoint</vt:lpstr>
      <vt:lpstr>Получаете ли вы коррекционные услуги и где?</vt:lpstr>
      <vt:lpstr>ТЬЮТОР</vt:lpstr>
      <vt:lpstr> Чем объясняет образовательная организация отсутствие желающих работать тьюторами?</vt:lpstr>
      <vt:lpstr>Презентация PowerPoint</vt:lpstr>
      <vt:lpstr>Если Вы ответили "Не полностью удовлетворён", то почему:</vt:lpstr>
      <vt:lpstr>Презентация PowerPoint</vt:lpstr>
      <vt:lpstr>Проблемы возникшие с предоставлением тьютора или его работой</vt:lpstr>
      <vt:lpstr>АССИСТЕНТ</vt:lpstr>
      <vt:lpstr>Проблемы возникшие с предоставлением или работой ассистента</vt:lpstr>
      <vt:lpstr>РАС</vt:lpstr>
      <vt:lpstr>РАС</vt:lpstr>
      <vt:lpstr>Проблемы возникшие с обучением ребенка с РАС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Омарова Галина Владимировна</dc:creator>
  <cp:lastModifiedBy>Галина</cp:lastModifiedBy>
  <cp:revision>40</cp:revision>
  <dcterms:created xsi:type="dcterms:W3CDTF">2020-01-28T08:32:12Z</dcterms:created>
  <dcterms:modified xsi:type="dcterms:W3CDTF">2020-06-14T18:48:44Z</dcterms:modified>
</cp:coreProperties>
</file>