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8" r:id="rId1"/>
  </p:sldMasterIdLst>
  <p:notesMasterIdLst>
    <p:notesMasterId r:id="rId22"/>
  </p:notesMasterIdLst>
  <p:sldIdLst>
    <p:sldId id="431" r:id="rId2"/>
    <p:sldId id="452" r:id="rId3"/>
    <p:sldId id="453" r:id="rId4"/>
    <p:sldId id="454" r:id="rId5"/>
    <p:sldId id="455" r:id="rId6"/>
    <p:sldId id="456" r:id="rId7"/>
    <p:sldId id="500" r:id="rId8"/>
    <p:sldId id="496" r:id="rId9"/>
    <p:sldId id="487" r:id="rId10"/>
    <p:sldId id="488" r:id="rId11"/>
    <p:sldId id="501" r:id="rId12"/>
    <p:sldId id="490" r:id="rId13"/>
    <p:sldId id="491" r:id="rId14"/>
    <p:sldId id="492" r:id="rId15"/>
    <p:sldId id="493" r:id="rId16"/>
    <p:sldId id="494" r:id="rId17"/>
    <p:sldId id="495" r:id="rId18"/>
    <p:sldId id="481" r:id="rId19"/>
    <p:sldId id="502" r:id="rId20"/>
    <p:sldId id="474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D74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5331" autoAdjust="0"/>
  </p:normalViewPr>
  <p:slideViewPr>
    <p:cSldViewPr>
      <p:cViewPr varScale="1">
        <p:scale>
          <a:sx n="105" d="100"/>
          <a:sy n="105" d="100"/>
        </p:scale>
        <p:origin x="-3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B7263C-56BB-4AB9-A4D5-9B8D3684FE62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D4FFF5-20C4-44E5-ABAB-BE4B899B0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19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9D2638E-643E-4F3C-98B1-22F36E7218C7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179E-4DF9-41F7-81A9-33E8D6AACCC9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3ED5-E2C5-4241-B43A-653D7AD64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4040621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4632-AEC9-4CE2-B3DC-C505D7862AC2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E1ADD-7579-4E93-958B-65C2BC8F4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24190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4FFC-4E2E-455B-B3A1-CF9D82649613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E6232-92A4-40C5-8B10-4B4806207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5573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ED54-411D-48E5-85F4-F7E848E10B94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AE0C-D2AC-42E9-BD4F-75CAB8E027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0766381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52D7-52D9-4288-96F8-5BF1AD1E816E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4FD4-8D55-49CA-9D14-93F361E2FC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038933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66BA-2385-49E0-B006-CF9DDE0866C8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E47B-7DD1-4532-A8DA-FFD4A3083F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429244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9630-AF78-43F3-8ADE-5E3F5BF0F2B9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3BCA-D923-4719-B2E0-4BB132D611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039731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0F999-E711-46D0-B855-D205EF654367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0EA7-F4E8-4805-B996-54233E71A4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201670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044E-4C5F-4FE5-9147-2AE9F2F9C972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0F5E-A48E-4B12-83D5-88B457B254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301801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C33A-4132-4398-99C9-F008F41AD2FD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E062-8F80-4F3C-918C-2F455FEA5B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67663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08A4E-84EB-4E34-B72C-8257EEB756BD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764A4-24AF-464A-92E1-297C642DA8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48435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767A58-E844-4518-9CB8-4307C035B10B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CE4E57-08A5-4053-9ADC-10A454646A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8" r:id="rId1"/>
    <p:sldLayoutId id="2147485633" r:id="rId2"/>
    <p:sldLayoutId id="2147485639" r:id="rId3"/>
    <p:sldLayoutId id="2147485634" r:id="rId4"/>
    <p:sldLayoutId id="2147485635" r:id="rId5"/>
    <p:sldLayoutId id="2147485636" r:id="rId6"/>
    <p:sldLayoutId id="2147485640" r:id="rId7"/>
    <p:sldLayoutId id="2147485641" r:id="rId8"/>
    <p:sldLayoutId id="2147485642" r:id="rId9"/>
    <p:sldLayoutId id="2147485637" r:id="rId10"/>
    <p:sldLayoutId id="2147485643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95288" y="620713"/>
            <a:ext cx="883602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  <a:buFont typeface="Georgia" pitchFamily="18" charset="0"/>
              <a:buNone/>
            </a:pPr>
            <a:endParaRPr lang="ru-RU" altLang="ru-RU" sz="36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Aft>
                <a:spcPts val="1000"/>
              </a:spcAft>
              <a:buFont typeface="Georgia" pitchFamily="18" charset="0"/>
              <a:buNone/>
            </a:pPr>
            <a:r>
              <a:rPr lang="ru-RU" altLang="ru-RU" sz="3600" b="1">
                <a:latin typeface="Times New Roman" pitchFamily="18" charset="0"/>
              </a:rPr>
              <a:t>Региональный проект </a:t>
            </a:r>
          </a:p>
          <a:p>
            <a:pPr algn="ctr" eaLnBrk="1" hangingPunct="1">
              <a:spcAft>
                <a:spcPts val="1000"/>
              </a:spcAft>
              <a:buFont typeface="Georgia" pitchFamily="18" charset="0"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«Разработка и внедрение организационно-педагогической модели культурно-досуговой деятельности детей на основе массовых видов спорта»</a:t>
            </a:r>
          </a:p>
          <a:p>
            <a:pPr algn="ctr" eaLnBrk="1" hangingPunct="1">
              <a:spcAft>
                <a:spcPts val="1000"/>
              </a:spcAft>
              <a:buFont typeface="Georgia" pitchFamily="18" charset="0"/>
              <a:buNone/>
            </a:pPr>
            <a:r>
              <a:rPr lang="ru-RU" altLang="ru-RU" sz="2400" b="1">
                <a:latin typeface="Times New Roman" pitchFamily="18" charset="0"/>
              </a:rPr>
              <a:t>Срок реализации – 2016-2018 г.</a:t>
            </a:r>
          </a:p>
          <a:p>
            <a:pPr algn="ctr" eaLnBrk="1" hangingPunct="1">
              <a:spcAft>
                <a:spcPts val="1000"/>
              </a:spcAft>
              <a:buFont typeface="Georgia" pitchFamily="18" charset="0"/>
              <a:buNone/>
            </a:pPr>
            <a:r>
              <a:rPr lang="ru-RU" altLang="ru-RU" sz="2400" b="1" i="1">
                <a:latin typeface="Times New Roman" pitchFamily="18" charset="0"/>
              </a:rPr>
              <a:t>(утвержден приказом ДО ЯО № 285/01-03 от 27.04.2016 года)</a:t>
            </a: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sz="3600" b="1">
              <a:latin typeface="Times New Roman" pitchFamily="18" charset="0"/>
            </a:endParaRPr>
          </a:p>
        </p:txBody>
      </p:sp>
      <p:pic>
        <p:nvPicPr>
          <p:cNvPr id="8195" name="Picture 2" descr="C:\Users\cheshuina\Desktop\Футбол раздатка\логотип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570413"/>
            <a:ext cx="23971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825" y="4946650"/>
            <a:ext cx="3816350" cy="139541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Чешуина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Екатерина Игоревна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 Регионального модельного центра ГАУ ДПО ЯО «Институт развития образования»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фоны, презентации\Олимпийские фоны\51932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http://oblfootball76.ru/img/gallery/132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765197"/>
            <a:ext cx="5543800" cy="3676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588" y="190500"/>
            <a:ext cx="3962400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oblfootball76.ru/img/gallery/1329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962" y="235201"/>
            <a:ext cx="3162632" cy="2536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438" y="6288088"/>
            <a:ext cx="7289800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футбола «Памяти военного разведчика из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Мологи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генерала  Л.С. Толоконникова»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K:\фоны, презентации\Олимпийские фоны\51932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-349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oblfootball76.ru/img/gallery/1328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19" y="3556857"/>
            <a:ext cx="9116279" cy="2829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oblfootball76.ru/img/gallery/132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4" y="67409"/>
            <a:ext cx="4302512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blfootball76.ru/img/gallery/132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738808"/>
            <a:ext cx="4163023" cy="2760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58738" y="6269038"/>
            <a:ext cx="72739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Фестиваль футбола «Памяти военного разведчика из Мологи генерала  Л.С. Толоконникова»</a:t>
            </a:r>
            <a:endParaRPr lang="ru-RU" alt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K:\фоны, презентации\Олимпийские фоны\51932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-349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950" y="1341438"/>
            <a:ext cx="46799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июня 2016 г. состоялся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футбола памяти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Фёдора Ивановича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Толбухина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https://pp.vk.me/c630325/v630325537/48f10/GObNW2Ozk3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404664"/>
            <a:ext cx="4053206" cy="5757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K:\фоны, презентации\Олимпийские фоны\51932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-349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ttps://pp.vk.me/c630325/v630325733/39b3f/2kGUwL0-m0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2536" y="310512"/>
            <a:ext cx="5251005" cy="2938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p.vk.me/c630325/v630325733/39800/da-euhtAASs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3248947"/>
            <a:ext cx="4380526" cy="3059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p.vk.me/c630325/v630325733/3985a/AX4tzpX7MLI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5" y="1124744"/>
            <a:ext cx="2937040" cy="4248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2555875" y="6321425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Фестиваль футбола памяти Ф.И. Толбухина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K:\фоны, презентации\Олимпийские фоны\51932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-349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https://pp.vk.me/c630325/v630325733/39922/05Bb-PKePZ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117375"/>
            <a:ext cx="3880284" cy="3348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https://pp.vk.me/c630325/v630325733/399c2/fnoPHU0ngi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3166543"/>
            <a:ext cx="3312369" cy="3292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p.vk.me/c630325/v630325733/398d2/kBy326j15E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215617"/>
            <a:ext cx="6824837" cy="2901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Прямоугольник 3"/>
          <p:cNvSpPr>
            <a:spLocks noChangeArrowheads="1"/>
          </p:cNvSpPr>
          <p:nvPr/>
        </p:nvSpPr>
        <p:spPr bwMode="auto">
          <a:xfrm>
            <a:off x="2627313" y="6457950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Фестиваль футбола памяти Ф.И. Толбухина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p.vk.me/c626222/v626222108/14eee/O3FlAcxO6K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4663" y="558800"/>
            <a:ext cx="828040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футбола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военно-патриотическом лагере "Витязь"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Рыбинск  п. Михайловское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9625" y="6237288"/>
            <a:ext cx="2517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июля 2016 года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K:\фоны, презентации\Олимпийские фоны\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pp.vk.me/c626222/v626222108/14d84/QX8rGfZOH7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357" y="908720"/>
            <a:ext cx="3577677" cy="3864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p.vk.me/c626222/v626222108/14d45/dgocB712Oz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5031" y="3563851"/>
            <a:ext cx="5215955" cy="2791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pp.vk.me/c626121/v626121108/1683b/WczAi-1nr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374" y="260648"/>
            <a:ext cx="4419271" cy="2945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2020888" y="6354763"/>
            <a:ext cx="504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Фестиваль футбола в военно-патриотическом лагере "Витязь"</a:t>
            </a:r>
            <a:endParaRPr lang="ru-RU" altLang="ru-RU" sz="140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K:\фоны, презентации\Олимпийские фоны\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pp.vk.me/c626121/v626121108/1670a/0zVhy4og9G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392" y="170375"/>
            <a:ext cx="4166328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626121/v626121108/166a7/UeMjADflEFc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2329" y="2897543"/>
            <a:ext cx="6239342" cy="3626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vk.me/c626121/v626121108/166c2/xVd9EAHRXN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116632"/>
            <a:ext cx="3164491" cy="2771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2124075" y="6445250"/>
            <a:ext cx="521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Фестиваль футбола в военно-патриотическом лагере "Витязь»</a:t>
            </a:r>
            <a:endParaRPr lang="ru-RU" alt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3313112" cy="11430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C00000"/>
                </a:solidFill>
              </a:rPr>
              <a:t>Ярославская дошкольная футбольная лига</a:t>
            </a:r>
          </a:p>
        </p:txBody>
      </p:sp>
      <p:pic>
        <p:nvPicPr>
          <p:cNvPr id="25603" name="Picture 2" descr="https://pp.userapi.com/c836424/v836424340/30d97/5MqmiEpgc0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88913"/>
            <a:ext cx="4579937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s://pp.userapi.com/c836424/v836424340/30dc9/xatsxuLygA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133600"/>
            <a:ext cx="4608513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https://pp.userapi.com/c836424/v836424340/30e5e/O--oen3KR_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5" y="3235325"/>
            <a:ext cx="48291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35100" y="115888"/>
            <a:ext cx="7499350" cy="122555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</a:rPr>
              <a:t>Семейно-досуговый спортивный праздник, посвященный Дню Победы,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 на базе МУ СШОР «Металлист» города Рыбинска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37084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137025"/>
            <a:ext cx="381635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0" y="1557338"/>
            <a:ext cx="3744913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378777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 rot="2297729">
            <a:off x="2789317" y="960558"/>
            <a:ext cx="474086" cy="656210"/>
          </a:xfrm>
          <a:prstGeom prst="downArrow">
            <a:avLst/>
          </a:prstGeom>
          <a:ln w="28575"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633959">
            <a:off x="6105033" y="946625"/>
            <a:ext cx="426830" cy="667901"/>
          </a:xfrm>
          <a:prstGeom prst="downArrow">
            <a:avLst/>
          </a:prstGeom>
          <a:ln w="28575">
            <a:solidFill>
              <a:schemeClr val="accent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468313" y="2133600"/>
            <a:ext cx="3598862" cy="1511300"/>
          </a:xfrm>
        </p:spPr>
        <p:txBody>
          <a:bodyPr rtlCol="0">
            <a:normAutofit fontScale="70000" lnSpcReduction="2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Детских садов г. Ярославля 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Детских садов Ярославской области (п. Семибратово,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Тутаевский муниципальный район, п. Туношна, г. Данилов)</a:t>
            </a:r>
          </a:p>
          <a:p>
            <a:pPr marL="365760" indent="-283464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5219700" y="2133600"/>
            <a:ext cx="3455988" cy="1223963"/>
          </a:xfrm>
        </p:spPr>
        <p:txBody>
          <a:bodyPr rtlCol="0">
            <a:normAutofit fontScale="85000" lnSpcReduction="2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 г. Ярославля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 Ярославской области (Даниловский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район)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TextBox 15"/>
          <p:cNvSpPr txBox="1">
            <a:spLocks noChangeArrowheads="1"/>
          </p:cNvSpPr>
          <p:nvPr/>
        </p:nvSpPr>
        <p:spPr bwMode="auto">
          <a:xfrm>
            <a:off x="1331913" y="1557338"/>
            <a:ext cx="2447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Детские сады:</a:t>
            </a:r>
          </a:p>
        </p:txBody>
      </p:sp>
      <p:sp>
        <p:nvSpPr>
          <p:cNvPr id="9227" name="TextBox 16"/>
          <p:cNvSpPr txBox="1">
            <a:spLocks noChangeArrowheads="1"/>
          </p:cNvSpPr>
          <p:nvPr/>
        </p:nvSpPr>
        <p:spPr bwMode="auto">
          <a:xfrm>
            <a:off x="6084888" y="1557338"/>
            <a:ext cx="12858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Школы:</a:t>
            </a:r>
          </a:p>
        </p:txBody>
      </p:sp>
      <p:pic>
        <p:nvPicPr>
          <p:cNvPr id="21" name="Рисунок 20" descr="3yIxOEIVoq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645024"/>
            <a:ext cx="1944216" cy="150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nr7CHOrBWp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976" y="5262037"/>
            <a:ext cx="2209920" cy="1479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 descr="tZJpy-FOZiU 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819" y="3645024"/>
            <a:ext cx="2384317" cy="1487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 descr="x6LzpDYVqT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645024"/>
            <a:ext cx="1944216" cy="1493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 descr="K6O4ImrDffc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2528" y="5229200"/>
            <a:ext cx="3131840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051050" y="260350"/>
            <a:ext cx="54737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проекте участвуют:</a:t>
            </a:r>
            <a:endParaRPr lang="ru-RU" sz="36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1196975"/>
            <a:ext cx="7292975" cy="172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60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27651" name="Picture 2" descr="C:\Users\cheshuina\Desktop\Футбол раздатка\логотип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0" y="3702050"/>
            <a:ext cx="35274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1258888" y="2420938"/>
            <a:ext cx="6481762" cy="4103687"/>
          </a:xfrm>
        </p:spPr>
        <p:txBody>
          <a:bodyPr/>
          <a:lstStyle/>
          <a:p>
            <a:pPr marL="82550" indent="0" algn="ctr" eaLnBrk="1" hangingPunct="1">
              <a:buFont typeface="Wingdings 2" pitchFamily="18" charset="2"/>
              <a:buNone/>
            </a:pPr>
            <a:r>
              <a:rPr lang="ru-RU" altLang="ru-RU" b="1" smtClean="0">
                <a:solidFill>
                  <a:schemeClr val="tx1"/>
                </a:solidFill>
              </a:rPr>
              <a:t>создание модели культурно-досуговой деятельности детей, которая позволит объединить усилия педагогической, родительской и спортивной общественности  для использования возможностей физической культуры и спорта для  воспитания подрастающего поколения  в Ярославской области.</a:t>
            </a: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0653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Идея проекта заключается в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611188" y="2205038"/>
            <a:ext cx="8323262" cy="4043362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altLang="ru-RU" sz="2000" smtClean="0">
                <a:solidFill>
                  <a:schemeClr val="tx1"/>
                </a:solidFill>
              </a:rPr>
              <a:t>Создание условий для </a:t>
            </a:r>
            <a:r>
              <a:rPr lang="ru-RU" altLang="ru-RU" sz="2000" b="1" smtClean="0">
                <a:solidFill>
                  <a:schemeClr val="tx1"/>
                </a:solidFill>
              </a:rPr>
              <a:t>объединения усилий социальных институтов</a:t>
            </a:r>
            <a:r>
              <a:rPr lang="ru-RU" altLang="ru-RU" sz="2000" smtClean="0">
                <a:solidFill>
                  <a:schemeClr val="tx1"/>
                </a:solidFill>
              </a:rPr>
              <a:t> по воспитанию подрастающего поколения;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b="1" smtClean="0">
                <a:solidFill>
                  <a:schemeClr val="tx1"/>
                </a:solidFill>
              </a:rPr>
              <a:t>Поддержка семейного воспитания</a:t>
            </a:r>
            <a:r>
              <a:rPr lang="ru-RU" altLang="ru-RU" sz="2000" smtClean="0">
                <a:solidFill>
                  <a:schemeClr val="tx1"/>
                </a:solidFill>
              </a:rPr>
              <a:t>, популяризация здорового образа жизни, формирование семейного интереса к занятиям физической культурой и спортом, </a:t>
            </a:r>
            <a:r>
              <a:rPr lang="ru-RU" altLang="ru-RU" sz="2000" b="1" smtClean="0">
                <a:solidFill>
                  <a:srgbClr val="FF0000"/>
                </a:solidFill>
              </a:rPr>
              <a:t>формирование гражданско-патриотической компетенции школьников средствами физической культуры</a:t>
            </a:r>
            <a:r>
              <a:rPr lang="ru-RU" altLang="ru-RU" sz="2000" smtClean="0">
                <a:solidFill>
                  <a:schemeClr val="tx1"/>
                </a:solidFill>
              </a:rPr>
              <a:t>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b="1" smtClean="0">
                <a:solidFill>
                  <a:schemeClr val="tx1"/>
                </a:solidFill>
              </a:rPr>
              <a:t>Повышение эффективности воспитательной деятельности средствами физической культуры и спорта</a:t>
            </a:r>
            <a:r>
              <a:rPr lang="ru-RU" altLang="ru-RU" sz="2000" smtClean="0">
                <a:solidFill>
                  <a:schemeClr val="tx1"/>
                </a:solidFill>
              </a:rPr>
              <a:t>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smtClean="0">
                <a:solidFill>
                  <a:schemeClr val="tx1"/>
                </a:solidFill>
              </a:rPr>
              <a:t>Обеспечение </a:t>
            </a:r>
            <a:r>
              <a:rPr lang="ru-RU" altLang="ru-RU" sz="2000" b="1" smtClean="0">
                <a:solidFill>
                  <a:schemeClr val="tx1"/>
                </a:solidFill>
              </a:rPr>
              <a:t>методическое сопровождение и диссеминацию опыта  педагогов</a:t>
            </a:r>
            <a:r>
              <a:rPr lang="ru-RU" altLang="ru-RU" sz="2000" smtClean="0">
                <a:solidFill>
                  <a:schemeClr val="tx1"/>
                </a:solidFill>
              </a:rPr>
              <a:t>, участвующих в реализации проекта;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b="1" smtClean="0">
                <a:solidFill>
                  <a:schemeClr val="tx1"/>
                </a:solidFill>
              </a:rPr>
              <a:t>Повышение компетентности родителей </a:t>
            </a:r>
            <a:r>
              <a:rPr lang="ru-RU" altLang="ru-RU" sz="2000" smtClean="0">
                <a:solidFill>
                  <a:schemeClr val="tx1"/>
                </a:solidFill>
              </a:rPr>
              <a:t>в области воспитания детей, здорового образа жизни и физической культуры и спорта.</a:t>
            </a:r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651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Проект направлен на: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539750" y="2133600"/>
            <a:ext cx="8394700" cy="4114800"/>
          </a:xfrm>
        </p:spPr>
        <p:txBody>
          <a:bodyPr rtlCol="0">
            <a:normAutofit lnSpcReduction="10000"/>
          </a:bodyPr>
          <a:lstStyle/>
          <a:p>
            <a:pPr marL="8255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sz="3600" b="1" dirty="0" smtClean="0"/>
          </a:p>
          <a:p>
            <a:pPr marL="8255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3600" b="1" dirty="0" smtClean="0">
                <a:solidFill>
                  <a:schemeClr val="tx1"/>
                </a:solidFill>
              </a:rPr>
              <a:t>Реализация </a:t>
            </a:r>
            <a:r>
              <a:rPr lang="ru-RU" altLang="ru-RU" sz="3600" b="1" dirty="0">
                <a:solidFill>
                  <a:schemeClr val="tx1"/>
                </a:solidFill>
              </a:rPr>
              <a:t>через систему мероприятий, включенных в календарный план на год</a:t>
            </a:r>
          </a:p>
          <a:p>
            <a:pPr marL="59690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ru-RU" altLang="ru-RU" sz="3600" b="1" dirty="0" smtClean="0">
              <a:solidFill>
                <a:schemeClr val="tx1"/>
              </a:solidFill>
            </a:endParaRPr>
          </a:p>
          <a:p>
            <a:pPr marL="59690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altLang="ru-RU" sz="3600" b="1" dirty="0" smtClean="0">
                <a:solidFill>
                  <a:schemeClr val="tx1"/>
                </a:solidFill>
              </a:rPr>
              <a:t>Образовательное направление</a:t>
            </a:r>
          </a:p>
          <a:p>
            <a:pPr marL="59690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altLang="ru-RU" sz="3600" b="1" dirty="0" smtClean="0">
                <a:solidFill>
                  <a:schemeClr val="tx1"/>
                </a:solidFill>
              </a:rPr>
              <a:t>Семейно-досуговое направление</a:t>
            </a:r>
          </a:p>
          <a:p>
            <a:pPr marL="8255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sz="3600" b="1" dirty="0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Механизм реализации проекта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276475"/>
            <a:ext cx="8539163" cy="4465638"/>
          </a:xfrm>
        </p:spPr>
        <p:txBody>
          <a:bodyPr rtlCol="0">
            <a:normAutofit fontScale="92500" lnSpcReduction="20000"/>
          </a:bodyPr>
          <a:lstStyle/>
          <a:p>
            <a:pPr marL="82550" indent="0" algn="ctr" eaLnBrk="1" fontAlgn="auto" hangingPunct="1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обеспечение методического сопровождения и диссеминации опыта педагогов, участвующих в реализации проекта.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Программы повышения квалификации.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marL="274320" indent="-27432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Создание педагогического сообщества.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tx1"/>
                </a:solidFill>
              </a:rPr>
              <a:t>Обучающие </a:t>
            </a:r>
            <a:r>
              <a:rPr lang="ru-RU" sz="2000" b="1" dirty="0" smtClean="0">
                <a:solidFill>
                  <a:schemeClr val="tx1"/>
                </a:solidFill>
              </a:rPr>
              <a:t>семинары.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Мастер- классы в школах и детских садах. </a:t>
            </a:r>
            <a:endParaRPr lang="ru-RU" sz="2000" b="1" dirty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Сбор </a:t>
            </a:r>
            <a:r>
              <a:rPr lang="ru-RU" sz="2000" b="1" dirty="0">
                <a:solidFill>
                  <a:schemeClr val="tx1"/>
                </a:solidFill>
              </a:rPr>
              <a:t>методических </a:t>
            </a:r>
            <a:r>
              <a:rPr lang="ru-RU" sz="2000" b="1" dirty="0" smtClean="0">
                <a:solidFill>
                  <a:schemeClr val="tx1"/>
                </a:solidFill>
              </a:rPr>
              <a:t>разработок.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Разработка программ по направлению «семейно-досуговая деятельность средствами физической культуры и спорта» и учебно-методического комплекса.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Разработка методических рекомендаций по результатам реализации проекта.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Женская футбольная лига</a:t>
            </a:r>
            <a:r>
              <a:rPr lang="en-US" sz="2000" b="1" dirty="0" smtClean="0">
                <a:solidFill>
                  <a:schemeClr val="tx1"/>
                </a:solidFill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</a:rPr>
              <a:t>состоит из педагогов – инструкторов по физической культуре, учителей физической культуры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Консультации для родителей, для педагогов.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20075" cy="1728787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C00000"/>
                </a:solidFill>
              </a:rPr>
              <a:t>Образовательное направление</a:t>
            </a:r>
            <a:endParaRPr lang="ru-RU" alt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924175"/>
            <a:ext cx="8567737" cy="37560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Зимние семейные игры/Летние семейные игры</a:t>
            </a:r>
          </a:p>
          <a:p>
            <a:pPr marL="274320" indent="-27432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Мамина и Папина футбольная лига</a:t>
            </a:r>
          </a:p>
          <a:p>
            <a:pPr marL="274320" indent="-27432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Ярославская школьная футбольная лига</a:t>
            </a:r>
          </a:p>
          <a:p>
            <a:pPr marL="274320" indent="-27432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Ярославская дошкольная футбольная лига</a:t>
            </a:r>
          </a:p>
          <a:p>
            <a:pPr marL="274320" indent="-27432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«Елка в кедах!» - спортивный новогодний праздник</a:t>
            </a:r>
          </a:p>
          <a:p>
            <a:pPr marL="274320" indent="-27432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Семейные спортивные клубы при ОО</a:t>
            </a:r>
          </a:p>
          <a:p>
            <a:pPr marL="274320" indent="-27432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Смотры-конкурсы физической подготовленности детей</a:t>
            </a:r>
          </a:p>
          <a:p>
            <a:pPr marL="274320" indent="-27432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«Вахта памяти» (фестивали </a:t>
            </a:r>
            <a:r>
              <a:rPr lang="ru-RU" sz="2000" dirty="0">
                <a:solidFill>
                  <a:schemeClr val="tx1"/>
                </a:solidFill>
              </a:rPr>
              <a:t>футбола </a:t>
            </a:r>
            <a:r>
              <a:rPr lang="ru-RU" sz="2000" dirty="0" smtClean="0">
                <a:solidFill>
                  <a:schemeClr val="tx1"/>
                </a:solidFill>
              </a:rPr>
              <a:t>памяти героев ВОВ)</a:t>
            </a:r>
          </a:p>
          <a:p>
            <a:pPr marL="82550" indent="0" eaLnBrk="1" fontAlgn="auto" hangingPunct="1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b="1" dirty="0" smtClean="0"/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580438" cy="244792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C00000"/>
                </a:solidFill>
              </a:rPr>
              <a:t>Семейно-досуговое направление</a:t>
            </a:r>
            <a:br>
              <a:rPr lang="ru-RU" altLang="ru-RU" sz="3600" b="1" smtClean="0">
                <a:solidFill>
                  <a:srgbClr val="C00000"/>
                </a:solidFill>
              </a:rPr>
            </a:br>
            <a:r>
              <a:rPr lang="ru-RU" altLang="ru-RU" sz="2000" b="1" smtClean="0">
                <a:solidFill>
                  <a:schemeClr val="tx1"/>
                </a:solidFill>
              </a:rPr>
              <a:t>приобщение родителей к физическому воспитанию детей, популяризация здорового образа жизни, формирование семейного интереса к занятиям физической культурой и спортом, участие в социально-значимых проектах, направленных на формирование гражданско-патриотических компетенций у обучающихся средствами физической культуры и спорта</a:t>
            </a:r>
            <a:endParaRPr lang="ru-RU" altLang="ru-RU" sz="20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 algn="ctr" eaLnBrk="1" hangingPunct="1">
              <a:buFont typeface="Symbol" pitchFamily="18" charset="2"/>
              <a:buNone/>
            </a:pPr>
            <a:endParaRPr lang="en-US" altLang="ru-RU" b="1" i="1" smtClean="0">
              <a:solidFill>
                <a:srgbClr val="FF0000"/>
              </a:solidFill>
            </a:endParaRPr>
          </a:p>
          <a:p>
            <a:pPr marL="82550" indent="0" algn="ctr" eaLnBrk="1" hangingPunct="1">
              <a:buFont typeface="Symbol" pitchFamily="18" charset="2"/>
              <a:buNone/>
            </a:pPr>
            <a:endParaRPr lang="en-US" altLang="ru-RU" b="1" i="1" smtClean="0">
              <a:solidFill>
                <a:srgbClr val="FF0000"/>
              </a:solidFill>
            </a:endParaRPr>
          </a:p>
          <a:p>
            <a:pPr marL="82550" indent="0" algn="ctr" eaLnBrk="1" hangingPunct="1">
              <a:buFont typeface="Symbol" pitchFamily="18" charset="2"/>
              <a:buNone/>
            </a:pPr>
            <a:r>
              <a:rPr lang="ru-RU" altLang="ru-RU" b="1" i="1" smtClean="0">
                <a:solidFill>
                  <a:srgbClr val="FF0000"/>
                </a:solidFill>
              </a:rPr>
              <a:t>Формирование гражданско-патриотической компетенции школьников средствами физической культуры</a:t>
            </a:r>
            <a:r>
              <a:rPr lang="en-US" altLang="ru-RU" b="1" i="1" smtClean="0">
                <a:solidFill>
                  <a:srgbClr val="FF0000"/>
                </a:solidFill>
              </a:rPr>
              <a:t> </a:t>
            </a:r>
            <a:r>
              <a:rPr lang="ru-RU" altLang="ru-RU" b="1" i="1" smtClean="0">
                <a:solidFill>
                  <a:srgbClr val="FF0000"/>
                </a:solidFill>
              </a:rPr>
              <a:t>и спорта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«Вахта памяти»</a:t>
            </a:r>
          </a:p>
        </p:txBody>
      </p: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:\фоны, презентации\Олимпийские фоны\51932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1 0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9579" y="3194978"/>
            <a:ext cx="4320480" cy="3432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188" y="333375"/>
            <a:ext cx="8932862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27 сентября 2015 г. в г. Рыбинске состоялся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футбола «Памяти военного разведчика из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Мологи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генерала  Л.С. Толоконникова: от героев отечественной 1812, первой мировой и великой отечественной 1941-1945 войн к нашим современникам»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9505</TotalTime>
  <Words>527</Words>
  <Application>Microsoft Office PowerPoint</Application>
  <PresentationFormat>Экран (4:3)</PresentationFormat>
  <Paragraphs>71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Candara</vt:lpstr>
      <vt:lpstr>Symbol</vt:lpstr>
      <vt:lpstr>Calibri</vt:lpstr>
      <vt:lpstr>Times New Roman</vt:lpstr>
      <vt:lpstr>Georgia</vt:lpstr>
      <vt:lpstr>Wingdings 2</vt:lpstr>
      <vt:lpstr>Wingdings</vt:lpstr>
      <vt:lpstr>Волна</vt:lpstr>
      <vt:lpstr>Презентация PowerPoint</vt:lpstr>
      <vt:lpstr>Презентация PowerPoint</vt:lpstr>
      <vt:lpstr>Идея проекта заключается в</vt:lpstr>
      <vt:lpstr>Проект направлен на:</vt:lpstr>
      <vt:lpstr>Механизм реализации проекта</vt:lpstr>
      <vt:lpstr>Образовательное направление</vt:lpstr>
      <vt:lpstr>Семейно-досуговое направление приобщение родителей к физическому воспитанию детей, популяризация здорового образа жизни, формирование семейного интереса к занятиям физической культурой и спортом, участие в социально-значимых проектах, направленных на формирование гражданско-патриотических компетенций у обучающихся средствами физической культуры и спорта</vt:lpstr>
      <vt:lpstr>«Вахта памяти»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Ярославская дошкольная футбольная лига</vt:lpstr>
      <vt:lpstr>Семейно-досуговый спортивный праздник, посвященный Дню Победы,  на базе МУ СШОР «Металлист» города Рыбинска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Грибачева</dc:creator>
  <cp:lastModifiedBy>Наталья Николаевна Новикова</cp:lastModifiedBy>
  <cp:revision>741</cp:revision>
  <dcterms:created xsi:type="dcterms:W3CDTF">2010-05-11T11:56:54Z</dcterms:created>
  <dcterms:modified xsi:type="dcterms:W3CDTF">2018-12-20T10:02:16Z</dcterms:modified>
</cp:coreProperties>
</file>