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  <p:sldMasterId id="2147484021" r:id="rId2"/>
    <p:sldMasterId id="2147484033" r:id="rId3"/>
  </p:sldMasterIdLst>
  <p:notesMasterIdLst>
    <p:notesMasterId r:id="rId36"/>
  </p:notesMasterIdLst>
  <p:handoutMasterIdLst>
    <p:handoutMasterId r:id="rId37"/>
  </p:handoutMasterIdLst>
  <p:sldIdLst>
    <p:sldId id="256" r:id="rId4"/>
    <p:sldId id="323" r:id="rId5"/>
    <p:sldId id="321" r:id="rId6"/>
    <p:sldId id="324" r:id="rId7"/>
    <p:sldId id="322" r:id="rId8"/>
    <p:sldId id="325" r:id="rId9"/>
    <p:sldId id="332" r:id="rId10"/>
    <p:sldId id="320" r:id="rId11"/>
    <p:sldId id="337" r:id="rId12"/>
    <p:sldId id="307" r:id="rId13"/>
    <p:sldId id="326" r:id="rId14"/>
    <p:sldId id="327" r:id="rId15"/>
    <p:sldId id="331" r:id="rId16"/>
    <p:sldId id="328" r:id="rId17"/>
    <p:sldId id="308" r:id="rId18"/>
    <p:sldId id="330" r:id="rId19"/>
    <p:sldId id="309" r:id="rId20"/>
    <p:sldId id="329" r:id="rId21"/>
    <p:sldId id="333" r:id="rId22"/>
    <p:sldId id="334" r:id="rId23"/>
    <p:sldId id="335" r:id="rId24"/>
    <p:sldId id="336" r:id="rId25"/>
    <p:sldId id="310" r:id="rId26"/>
    <p:sldId id="312" r:id="rId27"/>
    <p:sldId id="313" r:id="rId28"/>
    <p:sldId id="314" r:id="rId29"/>
    <p:sldId id="315" r:id="rId30"/>
    <p:sldId id="319" r:id="rId31"/>
    <p:sldId id="316" r:id="rId32"/>
    <p:sldId id="317" r:id="rId33"/>
    <p:sldId id="318" r:id="rId34"/>
    <p:sldId id="28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>
        <p:scale>
          <a:sx n="90" d="100"/>
          <a:sy n="90" d="100"/>
        </p:scale>
        <p:origin x="-100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C51FA-8BBE-4344-ADD5-3B6F497F8E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7B1A7-A338-422C-B2D4-8E9CC9E047DE}">
      <dgm:prSet phldrT="[Текст]" custT="1"/>
      <dgm:spPr/>
      <dgm:t>
        <a:bodyPr/>
        <a:lstStyle/>
        <a:p>
          <a:endParaRPr lang="ru-RU" sz="2000" dirty="0">
            <a:latin typeface="Cambria" panose="02040503050406030204" pitchFamily="18" charset="0"/>
          </a:endParaRPr>
        </a:p>
      </dgm:t>
    </dgm:pt>
    <dgm:pt modelId="{459788CF-875E-437B-A41C-02AFB256A5D3}" type="parTrans" cxnId="{5BDA9806-7B53-4E32-A383-D3D1CC3D2986}">
      <dgm:prSet/>
      <dgm:spPr/>
      <dgm:t>
        <a:bodyPr/>
        <a:lstStyle/>
        <a:p>
          <a:endParaRPr lang="ru-RU"/>
        </a:p>
      </dgm:t>
    </dgm:pt>
    <dgm:pt modelId="{093799EF-CEB5-4671-92C1-3B82831B94ED}" type="sibTrans" cxnId="{5BDA9806-7B53-4E32-A383-D3D1CC3D2986}">
      <dgm:prSet/>
      <dgm:spPr/>
      <dgm:t>
        <a:bodyPr/>
        <a:lstStyle/>
        <a:p>
          <a:endParaRPr lang="ru-RU"/>
        </a:p>
      </dgm:t>
    </dgm:pt>
    <dgm:pt modelId="{F5B3C2E8-2245-4B0A-8101-8F4EB3A5CC63}">
      <dgm:prSet phldrT="[Текст]" custT="1"/>
      <dgm:spPr/>
      <dgm:t>
        <a:bodyPr/>
        <a:lstStyle/>
        <a:p>
          <a:r>
            <a:rPr lang="ru-RU" sz="2800" b="1" dirty="0" smtClean="0">
              <a:latin typeface="+mn-lt"/>
            </a:rPr>
            <a:t>Сбор информации об адресате</a:t>
          </a:r>
          <a:endParaRPr lang="ru-RU" sz="2800" b="1" dirty="0">
            <a:latin typeface="+mn-lt"/>
          </a:endParaRPr>
        </a:p>
      </dgm:t>
    </dgm:pt>
    <dgm:pt modelId="{4DE9659A-364E-4A42-8508-78F3819C952B}" type="parTrans" cxnId="{144D475C-7D18-4118-8944-0A211D2B147F}">
      <dgm:prSet/>
      <dgm:spPr/>
      <dgm:t>
        <a:bodyPr/>
        <a:lstStyle/>
        <a:p>
          <a:endParaRPr lang="ru-RU"/>
        </a:p>
      </dgm:t>
    </dgm:pt>
    <dgm:pt modelId="{0859D753-62A5-485B-A680-482204D8DE90}" type="sibTrans" cxnId="{144D475C-7D18-4118-8944-0A211D2B147F}">
      <dgm:prSet/>
      <dgm:spPr/>
      <dgm:t>
        <a:bodyPr/>
        <a:lstStyle/>
        <a:p>
          <a:endParaRPr lang="ru-RU"/>
        </a:p>
      </dgm:t>
    </dgm:pt>
    <dgm:pt modelId="{E5AE46E6-79F4-4823-A580-2890DD35E906}">
      <dgm:prSet phldrT="[Текст]" custT="1"/>
      <dgm:spPr/>
      <dgm:t>
        <a:bodyPr/>
        <a:lstStyle/>
        <a:p>
          <a:endParaRPr lang="ru-RU" sz="2000" dirty="0">
            <a:latin typeface="Cambria" panose="02040503050406030204" pitchFamily="18" charset="0"/>
          </a:endParaRPr>
        </a:p>
      </dgm:t>
    </dgm:pt>
    <dgm:pt modelId="{7287A158-6816-4355-8092-9B076840100F}" type="parTrans" cxnId="{7AFB9B17-C034-425F-993B-85BB5ED561F8}">
      <dgm:prSet/>
      <dgm:spPr/>
      <dgm:t>
        <a:bodyPr/>
        <a:lstStyle/>
        <a:p>
          <a:endParaRPr lang="ru-RU"/>
        </a:p>
      </dgm:t>
    </dgm:pt>
    <dgm:pt modelId="{B2981B32-C666-4D59-8D59-C881CC109FD3}" type="sibTrans" cxnId="{7AFB9B17-C034-425F-993B-85BB5ED561F8}">
      <dgm:prSet/>
      <dgm:spPr/>
      <dgm:t>
        <a:bodyPr/>
        <a:lstStyle/>
        <a:p>
          <a:endParaRPr lang="ru-RU"/>
        </a:p>
      </dgm:t>
    </dgm:pt>
    <dgm:pt modelId="{4EB5E9D1-F204-4BE6-9E35-483B6A732DAD}">
      <dgm:prSet phldrT="[Текст]" custT="1"/>
      <dgm:spPr/>
      <dgm:t>
        <a:bodyPr/>
        <a:lstStyle/>
        <a:p>
          <a:r>
            <a:rPr lang="ru-RU" sz="2800" b="1" dirty="0" smtClean="0">
              <a:latin typeface="+mn-lt"/>
            </a:rPr>
            <a:t>Вовлечение в контакт</a:t>
          </a:r>
          <a:endParaRPr lang="ru-RU" sz="2800" b="1" dirty="0">
            <a:latin typeface="+mn-lt"/>
          </a:endParaRPr>
        </a:p>
      </dgm:t>
    </dgm:pt>
    <dgm:pt modelId="{C58FAE21-D859-4225-9384-44C639E8CDB0}" type="parTrans" cxnId="{7829C5CC-3C36-43E3-87A5-F83D36802634}">
      <dgm:prSet/>
      <dgm:spPr/>
      <dgm:t>
        <a:bodyPr/>
        <a:lstStyle/>
        <a:p>
          <a:endParaRPr lang="ru-RU"/>
        </a:p>
      </dgm:t>
    </dgm:pt>
    <dgm:pt modelId="{7A31B93A-F06E-42A3-B601-9DDE7F695407}" type="sibTrans" cxnId="{7829C5CC-3C36-43E3-87A5-F83D36802634}">
      <dgm:prSet/>
      <dgm:spPr/>
      <dgm:t>
        <a:bodyPr/>
        <a:lstStyle/>
        <a:p>
          <a:endParaRPr lang="ru-RU"/>
        </a:p>
      </dgm:t>
    </dgm:pt>
    <dgm:pt modelId="{57543E5D-3D87-4166-8EB5-0AC7DD5593F8}">
      <dgm:prSet phldrT="[Текст]" custT="1"/>
      <dgm:spPr/>
      <dgm:t>
        <a:bodyPr/>
        <a:lstStyle/>
        <a:p>
          <a:endParaRPr lang="ru-RU" sz="2000" dirty="0">
            <a:latin typeface="Cambria" panose="02040503050406030204" pitchFamily="18" charset="0"/>
          </a:endParaRPr>
        </a:p>
      </dgm:t>
    </dgm:pt>
    <dgm:pt modelId="{E0D1F1BB-DDCE-47AC-AEA0-81C5E4954A5E}" type="parTrans" cxnId="{5AD205EF-9E33-4308-8BF7-8C1956216AC6}">
      <dgm:prSet/>
      <dgm:spPr/>
      <dgm:t>
        <a:bodyPr/>
        <a:lstStyle/>
        <a:p>
          <a:endParaRPr lang="ru-RU"/>
        </a:p>
      </dgm:t>
    </dgm:pt>
    <dgm:pt modelId="{7721FC84-63C4-42D1-B607-DF4180E06F27}" type="sibTrans" cxnId="{5AD205EF-9E33-4308-8BF7-8C1956216AC6}">
      <dgm:prSet/>
      <dgm:spPr/>
      <dgm:t>
        <a:bodyPr/>
        <a:lstStyle/>
        <a:p>
          <a:endParaRPr lang="ru-RU"/>
        </a:p>
      </dgm:t>
    </dgm:pt>
    <dgm:pt modelId="{FA4010F2-F44A-4382-990D-60A01FEA37C3}">
      <dgm:prSet phldrT="[Текст]" custT="1"/>
      <dgm:spPr/>
      <dgm:t>
        <a:bodyPr/>
        <a:lstStyle/>
        <a:p>
          <a:r>
            <a:rPr lang="ru-RU" sz="2600" b="1" dirty="0" smtClean="0">
              <a:latin typeface="+mn-lt"/>
            </a:rPr>
            <a:t>Использование фоновых факторов</a:t>
          </a:r>
          <a:endParaRPr lang="ru-RU" sz="2600" b="1" dirty="0">
            <a:latin typeface="+mn-lt"/>
          </a:endParaRPr>
        </a:p>
      </dgm:t>
    </dgm:pt>
    <dgm:pt modelId="{33A5A14C-777E-431B-8421-84FA6F923000}" type="parTrans" cxnId="{6ECB7E81-FE0F-412E-9770-3ED799D93608}">
      <dgm:prSet/>
      <dgm:spPr/>
      <dgm:t>
        <a:bodyPr/>
        <a:lstStyle/>
        <a:p>
          <a:endParaRPr lang="ru-RU"/>
        </a:p>
      </dgm:t>
    </dgm:pt>
    <dgm:pt modelId="{584C6CB6-387E-4F56-9FFE-5EF591F47EA2}" type="sibTrans" cxnId="{6ECB7E81-FE0F-412E-9770-3ED799D93608}">
      <dgm:prSet/>
      <dgm:spPr/>
      <dgm:t>
        <a:bodyPr/>
        <a:lstStyle/>
        <a:p>
          <a:endParaRPr lang="ru-RU"/>
        </a:p>
      </dgm:t>
    </dgm:pt>
    <dgm:pt modelId="{EDB92B4A-0318-4281-9426-7995AE0428FB}">
      <dgm:prSet phldrT="[Текст]" custT="1"/>
      <dgm:spPr/>
      <dgm:t>
        <a:bodyPr/>
        <a:lstStyle/>
        <a:p>
          <a:endParaRPr lang="ru-RU" sz="2000" dirty="0">
            <a:latin typeface="Cambria" panose="02040503050406030204" pitchFamily="18" charset="0"/>
          </a:endParaRPr>
        </a:p>
      </dgm:t>
    </dgm:pt>
    <dgm:pt modelId="{DDB76988-85D3-4BA8-8662-4956F4D62D5F}" type="parTrans" cxnId="{3C3B5A16-AA6B-403A-AB08-ADFA5A1264D4}">
      <dgm:prSet/>
      <dgm:spPr/>
      <dgm:t>
        <a:bodyPr/>
        <a:lstStyle/>
        <a:p>
          <a:endParaRPr lang="ru-RU"/>
        </a:p>
      </dgm:t>
    </dgm:pt>
    <dgm:pt modelId="{4E0C46AC-B10B-4414-88C9-9E77836E4028}" type="sibTrans" cxnId="{3C3B5A16-AA6B-403A-AB08-ADFA5A1264D4}">
      <dgm:prSet/>
      <dgm:spPr/>
      <dgm:t>
        <a:bodyPr/>
        <a:lstStyle/>
        <a:p>
          <a:endParaRPr lang="ru-RU"/>
        </a:p>
      </dgm:t>
    </dgm:pt>
    <dgm:pt modelId="{F8D7CF0A-E999-4BDC-B529-0F888B772243}">
      <dgm:prSet phldrT="[Текст]" custT="1"/>
      <dgm:spPr/>
      <dgm:t>
        <a:bodyPr/>
        <a:lstStyle/>
        <a:p>
          <a:endParaRPr lang="ru-RU" sz="2000" dirty="0">
            <a:latin typeface="Cambria" panose="02040503050406030204" pitchFamily="18" charset="0"/>
          </a:endParaRPr>
        </a:p>
      </dgm:t>
    </dgm:pt>
    <dgm:pt modelId="{F666260B-ACAD-4259-9503-2F7557C5EAB2}" type="parTrans" cxnId="{B79C8252-3F91-4C32-BA62-60526333F1E0}">
      <dgm:prSet/>
      <dgm:spPr/>
      <dgm:t>
        <a:bodyPr/>
        <a:lstStyle/>
        <a:p>
          <a:endParaRPr lang="ru-RU"/>
        </a:p>
      </dgm:t>
    </dgm:pt>
    <dgm:pt modelId="{B170A2D3-DBD1-4211-AA87-6D50A203E24F}" type="sibTrans" cxnId="{B79C8252-3F91-4C32-BA62-60526333F1E0}">
      <dgm:prSet/>
      <dgm:spPr/>
      <dgm:t>
        <a:bodyPr/>
        <a:lstStyle/>
        <a:p>
          <a:endParaRPr lang="ru-RU"/>
        </a:p>
      </dgm:t>
    </dgm:pt>
    <dgm:pt modelId="{39FCBA28-9B0A-42EE-A13C-476BF1ED59A0}">
      <dgm:prSet phldrT="[Текст]" custT="1"/>
      <dgm:spPr/>
      <dgm:t>
        <a:bodyPr/>
        <a:lstStyle/>
        <a:p>
          <a:r>
            <a:rPr lang="ru-RU" sz="2800" b="1" dirty="0" smtClean="0">
              <a:latin typeface="+mn-lt"/>
            </a:rPr>
            <a:t>Воздействие на мишени</a:t>
          </a:r>
          <a:endParaRPr lang="ru-RU" sz="2800" b="1" dirty="0">
            <a:latin typeface="+mn-lt"/>
          </a:endParaRPr>
        </a:p>
      </dgm:t>
    </dgm:pt>
    <dgm:pt modelId="{F5BC3D6E-5F98-4DC4-AD2C-1B8157B133C4}" type="parTrans" cxnId="{1F481A7E-7D51-40F0-8765-D84D6A3688A8}">
      <dgm:prSet/>
      <dgm:spPr/>
      <dgm:t>
        <a:bodyPr/>
        <a:lstStyle/>
        <a:p>
          <a:endParaRPr lang="ru-RU"/>
        </a:p>
      </dgm:t>
    </dgm:pt>
    <dgm:pt modelId="{D878A698-C211-479B-9406-BE162E854221}" type="sibTrans" cxnId="{1F481A7E-7D51-40F0-8765-D84D6A3688A8}">
      <dgm:prSet/>
      <dgm:spPr/>
      <dgm:t>
        <a:bodyPr/>
        <a:lstStyle/>
        <a:p>
          <a:endParaRPr lang="ru-RU"/>
        </a:p>
      </dgm:t>
    </dgm:pt>
    <dgm:pt modelId="{0555A874-1322-4B7C-8906-EAD12EE45F76}">
      <dgm:prSet custT="1"/>
      <dgm:spPr/>
      <dgm:t>
        <a:bodyPr/>
        <a:lstStyle/>
        <a:p>
          <a:r>
            <a:rPr lang="ru-RU" sz="2800" b="1" dirty="0" smtClean="0">
              <a:latin typeface="+mn-lt"/>
            </a:rPr>
            <a:t>Побуждение к активности</a:t>
          </a:r>
          <a:endParaRPr lang="ru-RU" sz="2800" b="1" dirty="0">
            <a:latin typeface="+mn-lt"/>
          </a:endParaRPr>
        </a:p>
      </dgm:t>
    </dgm:pt>
    <dgm:pt modelId="{CDC41B6D-B687-43DF-9BC3-A46D0A31887D}" type="parTrans" cxnId="{70C201D9-36C1-4D94-990D-2723359B79D2}">
      <dgm:prSet/>
      <dgm:spPr/>
      <dgm:t>
        <a:bodyPr/>
        <a:lstStyle/>
        <a:p>
          <a:endParaRPr lang="ru-RU"/>
        </a:p>
      </dgm:t>
    </dgm:pt>
    <dgm:pt modelId="{CC234E2C-3DB6-4115-AC02-5BEE08380F10}" type="sibTrans" cxnId="{70C201D9-36C1-4D94-990D-2723359B79D2}">
      <dgm:prSet/>
      <dgm:spPr/>
      <dgm:t>
        <a:bodyPr/>
        <a:lstStyle/>
        <a:p>
          <a:endParaRPr lang="ru-RU"/>
        </a:p>
      </dgm:t>
    </dgm:pt>
    <dgm:pt modelId="{75D233D3-2C8A-4C67-9F11-586CE362A386}" type="pres">
      <dgm:prSet presAssocID="{B58C51FA-8BBE-4344-ADD5-3B6F497F8E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B1CA3C-6B8F-42A4-A76D-FA422D3F5C85}" type="pres">
      <dgm:prSet presAssocID="{68B7B1A7-A338-422C-B2D4-8E9CC9E047DE}" presName="composite" presStyleCnt="0"/>
      <dgm:spPr/>
    </dgm:pt>
    <dgm:pt modelId="{5DA7BC8D-EE01-496F-A896-3F2A5DDE82AE}" type="pres">
      <dgm:prSet presAssocID="{68B7B1A7-A338-422C-B2D4-8E9CC9E047DE}" presName="parentText" presStyleLbl="alignNode1" presStyleIdx="0" presStyleCnt="5" custScaleY="50165" custLinFactNeighborX="-2601" custLinFactNeighborY="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95702-E945-4E63-A4C9-2BF373BD9965}" type="pres">
      <dgm:prSet presAssocID="{68B7B1A7-A338-422C-B2D4-8E9CC9E047D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ABB9E-9245-4530-B134-FB7E9E09932F}" type="pres">
      <dgm:prSet presAssocID="{093799EF-CEB5-4671-92C1-3B82831B94ED}" presName="sp" presStyleCnt="0"/>
      <dgm:spPr/>
    </dgm:pt>
    <dgm:pt modelId="{63D344FE-A6A5-4353-9E87-CB7DA5339338}" type="pres">
      <dgm:prSet presAssocID="{E5AE46E6-79F4-4823-A580-2890DD35E906}" presName="composite" presStyleCnt="0"/>
      <dgm:spPr/>
    </dgm:pt>
    <dgm:pt modelId="{65A2136C-CC2D-4B3E-A1A8-9C1B68A851BB}" type="pres">
      <dgm:prSet presAssocID="{E5AE46E6-79F4-4823-A580-2890DD35E906}" presName="parentText" presStyleLbl="alignNode1" presStyleIdx="1" presStyleCnt="5" custScaleY="458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CD22C-9571-4656-B17C-AB8D90D5455C}" type="pres">
      <dgm:prSet presAssocID="{E5AE46E6-79F4-4823-A580-2890DD35E90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34B5A-233C-4D9C-BAAA-875B5F8D5B7D}" type="pres">
      <dgm:prSet presAssocID="{B2981B32-C666-4D59-8D59-C881CC109FD3}" presName="sp" presStyleCnt="0"/>
      <dgm:spPr/>
    </dgm:pt>
    <dgm:pt modelId="{5CEE0990-4BA7-4C32-BBFD-4DA3ED580CCF}" type="pres">
      <dgm:prSet presAssocID="{57543E5D-3D87-4166-8EB5-0AC7DD5593F8}" presName="composite" presStyleCnt="0"/>
      <dgm:spPr/>
    </dgm:pt>
    <dgm:pt modelId="{84450419-D0AA-4648-B966-7869A65A4D3E}" type="pres">
      <dgm:prSet presAssocID="{57543E5D-3D87-4166-8EB5-0AC7DD5593F8}" presName="parentText" presStyleLbl="alignNode1" presStyleIdx="2" presStyleCnt="5" custScaleY="42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05167-A06B-40E1-B589-C9F09EA6899A}" type="pres">
      <dgm:prSet presAssocID="{57543E5D-3D87-4166-8EB5-0AC7DD5593F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12CA5-6A28-49F5-97CC-0C8FB69EC320}" type="pres">
      <dgm:prSet presAssocID="{7721FC84-63C4-42D1-B607-DF4180E06F27}" presName="sp" presStyleCnt="0"/>
      <dgm:spPr/>
    </dgm:pt>
    <dgm:pt modelId="{DE8FD019-744C-463E-80C4-43E2771A3652}" type="pres">
      <dgm:prSet presAssocID="{EDB92B4A-0318-4281-9426-7995AE0428FB}" presName="composite" presStyleCnt="0"/>
      <dgm:spPr/>
    </dgm:pt>
    <dgm:pt modelId="{77977ADC-FC5B-4146-9CCC-ADB9053302BD}" type="pres">
      <dgm:prSet presAssocID="{EDB92B4A-0318-4281-9426-7995AE0428FB}" presName="parentText" presStyleLbl="alignNode1" presStyleIdx="3" presStyleCnt="5" custScaleY="42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8316A-F09C-4816-933D-46E988E36845}" type="pres">
      <dgm:prSet presAssocID="{EDB92B4A-0318-4281-9426-7995AE0428F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65655-8607-451A-BC9B-5F5B9B8561F9}" type="pres">
      <dgm:prSet presAssocID="{4E0C46AC-B10B-4414-88C9-9E77836E4028}" presName="sp" presStyleCnt="0"/>
      <dgm:spPr/>
    </dgm:pt>
    <dgm:pt modelId="{A6BACF26-7157-4E40-901A-A04D03D667CE}" type="pres">
      <dgm:prSet presAssocID="{F8D7CF0A-E999-4BDC-B529-0F888B772243}" presName="composite" presStyleCnt="0"/>
      <dgm:spPr/>
    </dgm:pt>
    <dgm:pt modelId="{7F7D1A04-29C0-442E-B74B-01516F56769B}" type="pres">
      <dgm:prSet presAssocID="{F8D7CF0A-E999-4BDC-B529-0F888B772243}" presName="parentText" presStyleLbl="alignNode1" presStyleIdx="4" presStyleCnt="5" custScaleY="42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9723B-5190-470E-B954-7BBA0F246DC5}" type="pres">
      <dgm:prSet presAssocID="{F8D7CF0A-E999-4BDC-B529-0F888B77224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29C5CC-3C36-43E3-87A5-F83D36802634}" srcId="{E5AE46E6-79F4-4823-A580-2890DD35E906}" destId="{4EB5E9D1-F204-4BE6-9E35-483B6A732DAD}" srcOrd="0" destOrd="0" parTransId="{C58FAE21-D859-4225-9384-44C639E8CDB0}" sibTransId="{7A31B93A-F06E-42A3-B601-9DDE7F695407}"/>
    <dgm:cxn modelId="{6ECB7E81-FE0F-412E-9770-3ED799D93608}" srcId="{57543E5D-3D87-4166-8EB5-0AC7DD5593F8}" destId="{FA4010F2-F44A-4382-990D-60A01FEA37C3}" srcOrd="0" destOrd="0" parTransId="{33A5A14C-777E-431B-8421-84FA6F923000}" sibTransId="{584C6CB6-387E-4F56-9FFE-5EF591F47EA2}"/>
    <dgm:cxn modelId="{5CCE287E-C44F-465E-99D8-20D6EFCED5AD}" type="presOf" srcId="{E5AE46E6-79F4-4823-A580-2890DD35E906}" destId="{65A2136C-CC2D-4B3E-A1A8-9C1B68A851BB}" srcOrd="0" destOrd="0" presId="urn:microsoft.com/office/officeart/2005/8/layout/chevron2"/>
    <dgm:cxn modelId="{3BB786B2-9040-4545-B608-C1BFEEEFD8DA}" type="presOf" srcId="{68B7B1A7-A338-422C-B2D4-8E9CC9E047DE}" destId="{5DA7BC8D-EE01-496F-A896-3F2A5DDE82AE}" srcOrd="0" destOrd="0" presId="urn:microsoft.com/office/officeart/2005/8/layout/chevron2"/>
    <dgm:cxn modelId="{D870A8BE-EC31-4A40-8705-C2F0123645F0}" type="presOf" srcId="{F8D7CF0A-E999-4BDC-B529-0F888B772243}" destId="{7F7D1A04-29C0-442E-B74B-01516F56769B}" srcOrd="0" destOrd="0" presId="urn:microsoft.com/office/officeart/2005/8/layout/chevron2"/>
    <dgm:cxn modelId="{1F481A7E-7D51-40F0-8765-D84D6A3688A8}" srcId="{EDB92B4A-0318-4281-9426-7995AE0428FB}" destId="{39FCBA28-9B0A-42EE-A13C-476BF1ED59A0}" srcOrd="0" destOrd="0" parTransId="{F5BC3D6E-5F98-4DC4-AD2C-1B8157B133C4}" sibTransId="{D878A698-C211-479B-9406-BE162E854221}"/>
    <dgm:cxn modelId="{1872B7D6-EBBC-4BB8-BEDA-F5F41EDB66E7}" type="presOf" srcId="{F5B3C2E8-2245-4B0A-8101-8F4EB3A5CC63}" destId="{71B95702-E945-4E63-A4C9-2BF373BD9965}" srcOrd="0" destOrd="0" presId="urn:microsoft.com/office/officeart/2005/8/layout/chevron2"/>
    <dgm:cxn modelId="{E8ADAA5B-2258-4025-9E97-5EF3826A9CCC}" type="presOf" srcId="{4EB5E9D1-F204-4BE6-9E35-483B6A732DAD}" destId="{C62CD22C-9571-4656-B17C-AB8D90D5455C}" srcOrd="0" destOrd="0" presId="urn:microsoft.com/office/officeart/2005/8/layout/chevron2"/>
    <dgm:cxn modelId="{144D475C-7D18-4118-8944-0A211D2B147F}" srcId="{68B7B1A7-A338-422C-B2D4-8E9CC9E047DE}" destId="{F5B3C2E8-2245-4B0A-8101-8F4EB3A5CC63}" srcOrd="0" destOrd="0" parTransId="{4DE9659A-364E-4A42-8508-78F3819C952B}" sibTransId="{0859D753-62A5-485B-A680-482204D8DE90}"/>
    <dgm:cxn modelId="{994CC416-AA7E-4954-94ED-EBA263902946}" type="presOf" srcId="{39FCBA28-9B0A-42EE-A13C-476BF1ED59A0}" destId="{7588316A-F09C-4816-933D-46E988E36845}" srcOrd="0" destOrd="0" presId="urn:microsoft.com/office/officeart/2005/8/layout/chevron2"/>
    <dgm:cxn modelId="{E832EFDB-C703-4C28-A127-D55C4643BB40}" type="presOf" srcId="{0555A874-1322-4B7C-8906-EAD12EE45F76}" destId="{9139723B-5190-470E-B954-7BBA0F246DC5}" srcOrd="0" destOrd="0" presId="urn:microsoft.com/office/officeart/2005/8/layout/chevron2"/>
    <dgm:cxn modelId="{70C201D9-36C1-4D94-990D-2723359B79D2}" srcId="{F8D7CF0A-E999-4BDC-B529-0F888B772243}" destId="{0555A874-1322-4B7C-8906-EAD12EE45F76}" srcOrd="0" destOrd="0" parTransId="{CDC41B6D-B687-43DF-9BC3-A46D0A31887D}" sibTransId="{CC234E2C-3DB6-4115-AC02-5BEE08380F10}"/>
    <dgm:cxn modelId="{5BDA9806-7B53-4E32-A383-D3D1CC3D2986}" srcId="{B58C51FA-8BBE-4344-ADD5-3B6F497F8EDF}" destId="{68B7B1A7-A338-422C-B2D4-8E9CC9E047DE}" srcOrd="0" destOrd="0" parTransId="{459788CF-875E-437B-A41C-02AFB256A5D3}" sibTransId="{093799EF-CEB5-4671-92C1-3B82831B94ED}"/>
    <dgm:cxn modelId="{AF26FDFD-3DAB-496F-BAEC-CAB69C352E9D}" type="presOf" srcId="{FA4010F2-F44A-4382-990D-60A01FEA37C3}" destId="{E9605167-A06B-40E1-B589-C9F09EA6899A}" srcOrd="0" destOrd="0" presId="urn:microsoft.com/office/officeart/2005/8/layout/chevron2"/>
    <dgm:cxn modelId="{B79C8252-3F91-4C32-BA62-60526333F1E0}" srcId="{B58C51FA-8BBE-4344-ADD5-3B6F497F8EDF}" destId="{F8D7CF0A-E999-4BDC-B529-0F888B772243}" srcOrd="4" destOrd="0" parTransId="{F666260B-ACAD-4259-9503-2F7557C5EAB2}" sibTransId="{B170A2D3-DBD1-4211-AA87-6D50A203E24F}"/>
    <dgm:cxn modelId="{1F8D7FC2-DD43-4D7B-A3C8-5960B07D44A6}" type="presOf" srcId="{57543E5D-3D87-4166-8EB5-0AC7DD5593F8}" destId="{84450419-D0AA-4648-B966-7869A65A4D3E}" srcOrd="0" destOrd="0" presId="urn:microsoft.com/office/officeart/2005/8/layout/chevron2"/>
    <dgm:cxn modelId="{71C40ADD-1875-41EA-B045-DB1747A2B751}" type="presOf" srcId="{B58C51FA-8BBE-4344-ADD5-3B6F497F8EDF}" destId="{75D233D3-2C8A-4C67-9F11-586CE362A386}" srcOrd="0" destOrd="0" presId="urn:microsoft.com/office/officeart/2005/8/layout/chevron2"/>
    <dgm:cxn modelId="{2760B753-B590-4673-929A-FB65049B559A}" type="presOf" srcId="{EDB92B4A-0318-4281-9426-7995AE0428FB}" destId="{77977ADC-FC5B-4146-9CCC-ADB9053302BD}" srcOrd="0" destOrd="0" presId="urn:microsoft.com/office/officeart/2005/8/layout/chevron2"/>
    <dgm:cxn modelId="{3C3B5A16-AA6B-403A-AB08-ADFA5A1264D4}" srcId="{B58C51FA-8BBE-4344-ADD5-3B6F497F8EDF}" destId="{EDB92B4A-0318-4281-9426-7995AE0428FB}" srcOrd="3" destOrd="0" parTransId="{DDB76988-85D3-4BA8-8662-4956F4D62D5F}" sibTransId="{4E0C46AC-B10B-4414-88C9-9E77836E4028}"/>
    <dgm:cxn modelId="{5AD205EF-9E33-4308-8BF7-8C1956216AC6}" srcId="{B58C51FA-8BBE-4344-ADD5-3B6F497F8EDF}" destId="{57543E5D-3D87-4166-8EB5-0AC7DD5593F8}" srcOrd="2" destOrd="0" parTransId="{E0D1F1BB-DDCE-47AC-AEA0-81C5E4954A5E}" sibTransId="{7721FC84-63C4-42D1-B607-DF4180E06F27}"/>
    <dgm:cxn modelId="{7AFB9B17-C034-425F-993B-85BB5ED561F8}" srcId="{B58C51FA-8BBE-4344-ADD5-3B6F497F8EDF}" destId="{E5AE46E6-79F4-4823-A580-2890DD35E906}" srcOrd="1" destOrd="0" parTransId="{7287A158-6816-4355-8092-9B076840100F}" sibTransId="{B2981B32-C666-4D59-8D59-C881CC109FD3}"/>
    <dgm:cxn modelId="{8210D092-AD69-426F-8D13-2E7C180B832B}" type="presParOf" srcId="{75D233D3-2C8A-4C67-9F11-586CE362A386}" destId="{CEB1CA3C-6B8F-42A4-A76D-FA422D3F5C85}" srcOrd="0" destOrd="0" presId="urn:microsoft.com/office/officeart/2005/8/layout/chevron2"/>
    <dgm:cxn modelId="{B183B645-E1E2-4687-88EF-BE1D115F62D6}" type="presParOf" srcId="{CEB1CA3C-6B8F-42A4-A76D-FA422D3F5C85}" destId="{5DA7BC8D-EE01-496F-A896-3F2A5DDE82AE}" srcOrd="0" destOrd="0" presId="urn:microsoft.com/office/officeart/2005/8/layout/chevron2"/>
    <dgm:cxn modelId="{A19E12AF-AAF1-4FB8-85E0-766EB0C4B733}" type="presParOf" srcId="{CEB1CA3C-6B8F-42A4-A76D-FA422D3F5C85}" destId="{71B95702-E945-4E63-A4C9-2BF373BD9965}" srcOrd="1" destOrd="0" presId="urn:microsoft.com/office/officeart/2005/8/layout/chevron2"/>
    <dgm:cxn modelId="{1158D095-2F98-4F87-9F9A-2632B2DCC589}" type="presParOf" srcId="{75D233D3-2C8A-4C67-9F11-586CE362A386}" destId="{1AEABB9E-9245-4530-B134-FB7E9E09932F}" srcOrd="1" destOrd="0" presId="urn:microsoft.com/office/officeart/2005/8/layout/chevron2"/>
    <dgm:cxn modelId="{348DD6C2-94B2-4F3B-8CD1-795BBEF4A82F}" type="presParOf" srcId="{75D233D3-2C8A-4C67-9F11-586CE362A386}" destId="{63D344FE-A6A5-4353-9E87-CB7DA5339338}" srcOrd="2" destOrd="0" presId="urn:microsoft.com/office/officeart/2005/8/layout/chevron2"/>
    <dgm:cxn modelId="{A9C00770-508D-4C8E-9C41-7E6457662268}" type="presParOf" srcId="{63D344FE-A6A5-4353-9E87-CB7DA5339338}" destId="{65A2136C-CC2D-4B3E-A1A8-9C1B68A851BB}" srcOrd="0" destOrd="0" presId="urn:microsoft.com/office/officeart/2005/8/layout/chevron2"/>
    <dgm:cxn modelId="{A5E5D508-BEFF-4391-9093-8E563D07C896}" type="presParOf" srcId="{63D344FE-A6A5-4353-9E87-CB7DA5339338}" destId="{C62CD22C-9571-4656-B17C-AB8D90D5455C}" srcOrd="1" destOrd="0" presId="urn:microsoft.com/office/officeart/2005/8/layout/chevron2"/>
    <dgm:cxn modelId="{53FCB378-7027-4DED-9EB7-675EADB90D7D}" type="presParOf" srcId="{75D233D3-2C8A-4C67-9F11-586CE362A386}" destId="{C2B34B5A-233C-4D9C-BAAA-875B5F8D5B7D}" srcOrd="3" destOrd="0" presId="urn:microsoft.com/office/officeart/2005/8/layout/chevron2"/>
    <dgm:cxn modelId="{D339C5DB-ADC1-4989-91CA-82D6FE74CD95}" type="presParOf" srcId="{75D233D3-2C8A-4C67-9F11-586CE362A386}" destId="{5CEE0990-4BA7-4C32-BBFD-4DA3ED580CCF}" srcOrd="4" destOrd="0" presId="urn:microsoft.com/office/officeart/2005/8/layout/chevron2"/>
    <dgm:cxn modelId="{C91F9620-2067-4F54-8993-5D366538628E}" type="presParOf" srcId="{5CEE0990-4BA7-4C32-BBFD-4DA3ED580CCF}" destId="{84450419-D0AA-4648-B966-7869A65A4D3E}" srcOrd="0" destOrd="0" presId="urn:microsoft.com/office/officeart/2005/8/layout/chevron2"/>
    <dgm:cxn modelId="{7AF3FF56-3BB6-4C4E-9E7E-E78971E004B3}" type="presParOf" srcId="{5CEE0990-4BA7-4C32-BBFD-4DA3ED580CCF}" destId="{E9605167-A06B-40E1-B589-C9F09EA6899A}" srcOrd="1" destOrd="0" presId="urn:microsoft.com/office/officeart/2005/8/layout/chevron2"/>
    <dgm:cxn modelId="{2B09D3C8-9548-4104-B7CA-BD28FA164804}" type="presParOf" srcId="{75D233D3-2C8A-4C67-9F11-586CE362A386}" destId="{C9912CA5-6A28-49F5-97CC-0C8FB69EC320}" srcOrd="5" destOrd="0" presId="urn:microsoft.com/office/officeart/2005/8/layout/chevron2"/>
    <dgm:cxn modelId="{E28BDD08-39D6-4105-A3D3-1CBB0980E58F}" type="presParOf" srcId="{75D233D3-2C8A-4C67-9F11-586CE362A386}" destId="{DE8FD019-744C-463E-80C4-43E2771A3652}" srcOrd="6" destOrd="0" presId="urn:microsoft.com/office/officeart/2005/8/layout/chevron2"/>
    <dgm:cxn modelId="{FD34BA94-F278-4AC5-B890-03DC195A61F4}" type="presParOf" srcId="{DE8FD019-744C-463E-80C4-43E2771A3652}" destId="{77977ADC-FC5B-4146-9CCC-ADB9053302BD}" srcOrd="0" destOrd="0" presId="urn:microsoft.com/office/officeart/2005/8/layout/chevron2"/>
    <dgm:cxn modelId="{167E1E77-784E-409A-A798-7C59E199E6F1}" type="presParOf" srcId="{DE8FD019-744C-463E-80C4-43E2771A3652}" destId="{7588316A-F09C-4816-933D-46E988E36845}" srcOrd="1" destOrd="0" presId="urn:microsoft.com/office/officeart/2005/8/layout/chevron2"/>
    <dgm:cxn modelId="{01EBB0CB-0AFE-4069-B759-9E3D13E07B69}" type="presParOf" srcId="{75D233D3-2C8A-4C67-9F11-586CE362A386}" destId="{F2465655-8607-451A-BC9B-5F5B9B8561F9}" srcOrd="7" destOrd="0" presId="urn:microsoft.com/office/officeart/2005/8/layout/chevron2"/>
    <dgm:cxn modelId="{09310F9A-B08C-4C3D-BCD0-C53756EAD9AC}" type="presParOf" srcId="{75D233D3-2C8A-4C67-9F11-586CE362A386}" destId="{A6BACF26-7157-4E40-901A-A04D03D667CE}" srcOrd="8" destOrd="0" presId="urn:microsoft.com/office/officeart/2005/8/layout/chevron2"/>
    <dgm:cxn modelId="{3EED9CCC-5B24-43E8-9B24-2321D470FD54}" type="presParOf" srcId="{A6BACF26-7157-4E40-901A-A04D03D667CE}" destId="{7F7D1A04-29C0-442E-B74B-01516F56769B}" srcOrd="0" destOrd="0" presId="urn:microsoft.com/office/officeart/2005/8/layout/chevron2"/>
    <dgm:cxn modelId="{55AC1D53-0544-4CB3-9180-7A8F78A7BF15}" type="presParOf" srcId="{A6BACF26-7157-4E40-901A-A04D03D667CE}" destId="{9139723B-5190-470E-B954-7BBA0F246D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2CF83E-CEED-4A81-A0B3-6A4A58CCDB08}" type="doc">
      <dgm:prSet loTypeId="urn:microsoft.com/office/officeart/2005/8/layout/cycle5" loCatId="cycl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81A66DB-BF56-4451-8226-23C38B3C7C3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200" b="1" dirty="0" smtClean="0">
              <a:latin typeface="Cambria" panose="02040503050406030204" pitchFamily="18" charset="0"/>
            </a:rPr>
            <a:t>Эмоциональный </a:t>
          </a:r>
        </a:p>
        <a:p>
          <a:pPr>
            <a:spcAft>
              <a:spcPts val="0"/>
            </a:spcAft>
          </a:pPr>
          <a:r>
            <a:rPr lang="ru-RU" sz="2200" b="1" dirty="0" smtClean="0">
              <a:latin typeface="Cambria" panose="02040503050406030204" pitchFamily="18" charset="0"/>
            </a:rPr>
            <a:t>Компонент</a:t>
          </a:r>
        </a:p>
        <a:p>
          <a:pPr>
            <a:spcAft>
              <a:spcPts val="0"/>
            </a:spcAft>
          </a:pPr>
          <a:endParaRPr lang="ru-RU" sz="1400" b="1" dirty="0" smtClean="0">
            <a:latin typeface="Cambria" panose="02040503050406030204" pitchFamily="18" charset="0"/>
          </a:endParaRPr>
        </a:p>
        <a:p>
          <a:pPr>
            <a:spcAft>
              <a:spcPts val="0"/>
            </a:spcAft>
          </a:pPr>
          <a:r>
            <a:rPr lang="ru-RU" sz="1400" b="1" dirty="0" smtClean="0">
              <a:latin typeface="Cambria" panose="02040503050406030204" pitchFamily="18" charset="0"/>
            </a:rPr>
            <a:t>Манипуляция «цепляет» на эмоцию</a:t>
          </a:r>
          <a:endParaRPr lang="ru-RU" sz="1400" b="1" dirty="0">
            <a:latin typeface="Cambria" panose="02040503050406030204" pitchFamily="18" charset="0"/>
          </a:endParaRPr>
        </a:p>
      </dgm:t>
    </dgm:pt>
    <dgm:pt modelId="{53AD0CF2-8353-448D-A4F9-52C1321C173C}" type="parTrans" cxnId="{1A44BDAB-6D8A-4610-86D9-41530B1A2437}">
      <dgm:prSet/>
      <dgm:spPr/>
      <dgm:t>
        <a:bodyPr/>
        <a:lstStyle/>
        <a:p>
          <a:endParaRPr lang="ru-RU"/>
        </a:p>
      </dgm:t>
    </dgm:pt>
    <dgm:pt modelId="{D740C3B0-42E9-4FF8-861F-1E4938E771F5}" type="sibTrans" cxnId="{1A44BDAB-6D8A-4610-86D9-41530B1A2437}">
      <dgm:prSet/>
      <dgm:spPr/>
      <dgm:t>
        <a:bodyPr/>
        <a:lstStyle/>
        <a:p>
          <a:endParaRPr lang="ru-RU"/>
        </a:p>
      </dgm:t>
    </dgm:pt>
    <dgm:pt modelId="{3166549D-3D38-4E29-81E2-2E4806DE48E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200" b="1" dirty="0" smtClean="0">
              <a:latin typeface="Cambria" panose="02040503050406030204" pitchFamily="18" charset="0"/>
            </a:rPr>
            <a:t>Деятельностный компонент</a:t>
          </a:r>
        </a:p>
        <a:p>
          <a:pPr>
            <a:spcAft>
              <a:spcPts val="0"/>
            </a:spcAft>
          </a:pPr>
          <a:endParaRPr lang="ru-RU" sz="1400" b="1" dirty="0" smtClean="0">
            <a:latin typeface="Cambria" panose="02040503050406030204" pitchFamily="18" charset="0"/>
          </a:endParaRPr>
        </a:p>
        <a:p>
          <a:pPr>
            <a:spcAft>
              <a:spcPts val="0"/>
            </a:spcAft>
          </a:pPr>
          <a:r>
            <a:rPr lang="ru-RU" sz="1400" b="1" dirty="0" smtClean="0">
              <a:latin typeface="Cambria" panose="02040503050406030204" pitchFamily="18" charset="0"/>
            </a:rPr>
            <a:t>Манипуляция побуждает к действиям</a:t>
          </a:r>
          <a:endParaRPr lang="ru-RU" sz="1400" b="1" dirty="0">
            <a:latin typeface="Cambria" panose="02040503050406030204" pitchFamily="18" charset="0"/>
          </a:endParaRPr>
        </a:p>
      </dgm:t>
    </dgm:pt>
    <dgm:pt modelId="{424013AA-3C3B-4126-8F60-85DF8E65E838}" type="parTrans" cxnId="{061CBBE9-0120-4BC4-AE38-9B35EB371B1A}">
      <dgm:prSet/>
      <dgm:spPr/>
      <dgm:t>
        <a:bodyPr/>
        <a:lstStyle/>
        <a:p>
          <a:endParaRPr lang="ru-RU"/>
        </a:p>
      </dgm:t>
    </dgm:pt>
    <dgm:pt modelId="{285FE10F-180C-4862-B159-4A12FE0E66B8}" type="sibTrans" cxnId="{061CBBE9-0120-4BC4-AE38-9B35EB371B1A}">
      <dgm:prSet/>
      <dgm:spPr/>
      <dgm:t>
        <a:bodyPr/>
        <a:lstStyle/>
        <a:p>
          <a:endParaRPr lang="ru-RU"/>
        </a:p>
      </dgm:t>
    </dgm:pt>
    <dgm:pt modelId="{50405AB8-85E5-4BA8-852A-4B3908FC1C3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latin typeface="Cambria" panose="02040503050406030204" pitchFamily="18" charset="0"/>
            </a:rPr>
            <a:t>Интеллектуальный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latin typeface="Cambria" panose="02040503050406030204" pitchFamily="18" charset="0"/>
            </a:rPr>
            <a:t>Компонент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b="1" dirty="0" smtClean="0">
            <a:latin typeface="Cambria" panose="020405030504060302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anose="02040503050406030204" pitchFamily="18" charset="0"/>
            </a:rPr>
            <a:t>Манипуляция «отключает» критическое мышление</a:t>
          </a:r>
          <a:endParaRPr lang="ru-RU" sz="1400" b="1" dirty="0">
            <a:latin typeface="Cambria" panose="02040503050406030204" pitchFamily="18" charset="0"/>
          </a:endParaRPr>
        </a:p>
      </dgm:t>
    </dgm:pt>
    <dgm:pt modelId="{7F46A58B-C0F7-4252-8909-6206D5E70CCA}" type="parTrans" cxnId="{F5BF7189-E5A6-45F4-801F-7BDE6ED9CDD8}">
      <dgm:prSet/>
      <dgm:spPr/>
      <dgm:t>
        <a:bodyPr/>
        <a:lstStyle/>
        <a:p>
          <a:endParaRPr lang="ru-RU"/>
        </a:p>
      </dgm:t>
    </dgm:pt>
    <dgm:pt modelId="{6A2ABC8A-26E0-4C87-A27E-EDBEDE20B79A}" type="sibTrans" cxnId="{F5BF7189-E5A6-45F4-801F-7BDE6ED9CDD8}">
      <dgm:prSet/>
      <dgm:spPr/>
      <dgm:t>
        <a:bodyPr/>
        <a:lstStyle/>
        <a:p>
          <a:endParaRPr lang="ru-RU"/>
        </a:p>
      </dgm:t>
    </dgm:pt>
    <dgm:pt modelId="{79A8F56E-9DCE-4C04-9279-6102E62711A8}" type="pres">
      <dgm:prSet presAssocID="{292CF83E-CEED-4A81-A0B3-6A4A58CCDB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A9FD02-2FB1-4DC8-B4A3-24E339C6B099}" type="pres">
      <dgm:prSet presAssocID="{C81A66DB-BF56-4451-8226-23C38B3C7C3F}" presName="node" presStyleLbl="node1" presStyleIdx="0" presStyleCnt="3" custScaleX="164719" custScaleY="125942" custRadScaleRad="73425" custRadScaleInc="2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26CE1-162B-4DC6-8574-589D00FB7E4B}" type="pres">
      <dgm:prSet presAssocID="{C81A66DB-BF56-4451-8226-23C38B3C7C3F}" presName="spNode" presStyleCnt="0"/>
      <dgm:spPr/>
      <dgm:t>
        <a:bodyPr/>
        <a:lstStyle/>
        <a:p>
          <a:endParaRPr lang="ru-RU"/>
        </a:p>
      </dgm:t>
    </dgm:pt>
    <dgm:pt modelId="{8B00FEDE-4FC6-48A3-9C49-2045A04E86EC}" type="pres">
      <dgm:prSet presAssocID="{D740C3B0-42E9-4FF8-861F-1E4938E771F5}" presName="sibTrans" presStyleLbl="sibTrans1D1" presStyleIdx="0" presStyleCnt="3"/>
      <dgm:spPr/>
      <dgm:t>
        <a:bodyPr/>
        <a:lstStyle/>
        <a:p>
          <a:endParaRPr lang="ru-RU"/>
        </a:p>
      </dgm:t>
    </dgm:pt>
    <dgm:pt modelId="{FA623DF2-5781-4BAD-9B2A-848B13666EEE}" type="pres">
      <dgm:prSet presAssocID="{3166549D-3D38-4E29-81E2-2E4806DE48EB}" presName="node" presStyleLbl="node1" presStyleIdx="1" presStyleCnt="3" custScaleX="158837" custScaleY="139231" custRadScaleRad="151917" custRadScaleInc="-13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FCD47-9AF4-42D6-9B8E-B315C9B5B2AB}" type="pres">
      <dgm:prSet presAssocID="{3166549D-3D38-4E29-81E2-2E4806DE48EB}" presName="spNode" presStyleCnt="0"/>
      <dgm:spPr/>
      <dgm:t>
        <a:bodyPr/>
        <a:lstStyle/>
        <a:p>
          <a:endParaRPr lang="ru-RU"/>
        </a:p>
      </dgm:t>
    </dgm:pt>
    <dgm:pt modelId="{59561769-B038-4402-8386-62A03B693B25}" type="pres">
      <dgm:prSet presAssocID="{285FE10F-180C-4862-B159-4A12FE0E66B8}" presName="sibTrans" presStyleLbl="sibTrans1D1" presStyleIdx="1" presStyleCnt="3"/>
      <dgm:spPr/>
      <dgm:t>
        <a:bodyPr/>
        <a:lstStyle/>
        <a:p>
          <a:endParaRPr lang="ru-RU"/>
        </a:p>
      </dgm:t>
    </dgm:pt>
    <dgm:pt modelId="{65C0B396-9340-4E63-9E5A-07F0766042F5}" type="pres">
      <dgm:prSet presAssocID="{50405AB8-85E5-4BA8-852A-4B3908FC1C3C}" presName="node" presStyleLbl="node1" presStyleIdx="2" presStyleCnt="3" custScaleX="154174" custScaleY="139231" custRadScaleRad="138671" custRadScaleInc="2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5BCBA-36BA-4228-A9C7-D67D1A982404}" type="pres">
      <dgm:prSet presAssocID="{50405AB8-85E5-4BA8-852A-4B3908FC1C3C}" presName="spNode" presStyleCnt="0"/>
      <dgm:spPr/>
      <dgm:t>
        <a:bodyPr/>
        <a:lstStyle/>
        <a:p>
          <a:endParaRPr lang="ru-RU"/>
        </a:p>
      </dgm:t>
    </dgm:pt>
    <dgm:pt modelId="{87DB2BBA-17BD-4CB5-BF65-C93A711D69B6}" type="pres">
      <dgm:prSet presAssocID="{6A2ABC8A-26E0-4C87-A27E-EDBEDE20B79A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061CBBE9-0120-4BC4-AE38-9B35EB371B1A}" srcId="{292CF83E-CEED-4A81-A0B3-6A4A58CCDB08}" destId="{3166549D-3D38-4E29-81E2-2E4806DE48EB}" srcOrd="1" destOrd="0" parTransId="{424013AA-3C3B-4126-8F60-85DF8E65E838}" sibTransId="{285FE10F-180C-4862-B159-4A12FE0E66B8}"/>
    <dgm:cxn modelId="{39028E4A-163D-4F53-869C-BB5D10FC7B77}" type="presOf" srcId="{6A2ABC8A-26E0-4C87-A27E-EDBEDE20B79A}" destId="{87DB2BBA-17BD-4CB5-BF65-C93A711D69B6}" srcOrd="0" destOrd="0" presId="urn:microsoft.com/office/officeart/2005/8/layout/cycle5"/>
    <dgm:cxn modelId="{F9A373FC-061B-4672-B9E2-E113E7FBF5AE}" type="presOf" srcId="{C81A66DB-BF56-4451-8226-23C38B3C7C3F}" destId="{08A9FD02-2FB1-4DC8-B4A3-24E339C6B099}" srcOrd="0" destOrd="0" presId="urn:microsoft.com/office/officeart/2005/8/layout/cycle5"/>
    <dgm:cxn modelId="{306E3D88-3283-41FD-A98E-0083106CD24A}" type="presOf" srcId="{285FE10F-180C-4862-B159-4A12FE0E66B8}" destId="{59561769-B038-4402-8386-62A03B693B25}" srcOrd="0" destOrd="0" presId="urn:microsoft.com/office/officeart/2005/8/layout/cycle5"/>
    <dgm:cxn modelId="{FA01C626-7A93-4AE8-A2AC-F3084A98EE4F}" type="presOf" srcId="{D740C3B0-42E9-4FF8-861F-1E4938E771F5}" destId="{8B00FEDE-4FC6-48A3-9C49-2045A04E86EC}" srcOrd="0" destOrd="0" presId="urn:microsoft.com/office/officeart/2005/8/layout/cycle5"/>
    <dgm:cxn modelId="{6177678A-6194-4F02-8174-D0D845DCF301}" type="presOf" srcId="{3166549D-3D38-4E29-81E2-2E4806DE48EB}" destId="{FA623DF2-5781-4BAD-9B2A-848B13666EEE}" srcOrd="0" destOrd="0" presId="urn:microsoft.com/office/officeart/2005/8/layout/cycle5"/>
    <dgm:cxn modelId="{7793CA49-5BA6-438C-8BEF-8197C084122C}" type="presOf" srcId="{50405AB8-85E5-4BA8-852A-4B3908FC1C3C}" destId="{65C0B396-9340-4E63-9E5A-07F0766042F5}" srcOrd="0" destOrd="0" presId="urn:microsoft.com/office/officeart/2005/8/layout/cycle5"/>
    <dgm:cxn modelId="{BCB03C0F-9933-401E-BD85-44D938D3AF98}" type="presOf" srcId="{292CF83E-CEED-4A81-A0B3-6A4A58CCDB08}" destId="{79A8F56E-9DCE-4C04-9279-6102E62711A8}" srcOrd="0" destOrd="0" presId="urn:microsoft.com/office/officeart/2005/8/layout/cycle5"/>
    <dgm:cxn modelId="{1A44BDAB-6D8A-4610-86D9-41530B1A2437}" srcId="{292CF83E-CEED-4A81-A0B3-6A4A58CCDB08}" destId="{C81A66DB-BF56-4451-8226-23C38B3C7C3F}" srcOrd="0" destOrd="0" parTransId="{53AD0CF2-8353-448D-A4F9-52C1321C173C}" sibTransId="{D740C3B0-42E9-4FF8-861F-1E4938E771F5}"/>
    <dgm:cxn modelId="{F5BF7189-E5A6-45F4-801F-7BDE6ED9CDD8}" srcId="{292CF83E-CEED-4A81-A0B3-6A4A58CCDB08}" destId="{50405AB8-85E5-4BA8-852A-4B3908FC1C3C}" srcOrd="2" destOrd="0" parTransId="{7F46A58B-C0F7-4252-8909-6206D5E70CCA}" sibTransId="{6A2ABC8A-26E0-4C87-A27E-EDBEDE20B79A}"/>
    <dgm:cxn modelId="{A88FD805-6131-4C10-B515-8AADABDEE841}" type="presParOf" srcId="{79A8F56E-9DCE-4C04-9279-6102E62711A8}" destId="{08A9FD02-2FB1-4DC8-B4A3-24E339C6B099}" srcOrd="0" destOrd="0" presId="urn:microsoft.com/office/officeart/2005/8/layout/cycle5"/>
    <dgm:cxn modelId="{B60A8942-0656-42A7-B234-CF7B84AE6B80}" type="presParOf" srcId="{79A8F56E-9DCE-4C04-9279-6102E62711A8}" destId="{65526CE1-162B-4DC6-8574-589D00FB7E4B}" srcOrd="1" destOrd="0" presId="urn:microsoft.com/office/officeart/2005/8/layout/cycle5"/>
    <dgm:cxn modelId="{2BA286C3-F7FF-45F3-9847-B3ED6655DCE8}" type="presParOf" srcId="{79A8F56E-9DCE-4C04-9279-6102E62711A8}" destId="{8B00FEDE-4FC6-48A3-9C49-2045A04E86EC}" srcOrd="2" destOrd="0" presId="urn:microsoft.com/office/officeart/2005/8/layout/cycle5"/>
    <dgm:cxn modelId="{33B84954-82A5-4008-9210-B75C623B7BCA}" type="presParOf" srcId="{79A8F56E-9DCE-4C04-9279-6102E62711A8}" destId="{FA623DF2-5781-4BAD-9B2A-848B13666EEE}" srcOrd="3" destOrd="0" presId="urn:microsoft.com/office/officeart/2005/8/layout/cycle5"/>
    <dgm:cxn modelId="{DF8C0188-0102-41F3-BD73-CCF85C35DDF4}" type="presParOf" srcId="{79A8F56E-9DCE-4C04-9279-6102E62711A8}" destId="{691FCD47-9AF4-42D6-9B8E-B315C9B5B2AB}" srcOrd="4" destOrd="0" presId="urn:microsoft.com/office/officeart/2005/8/layout/cycle5"/>
    <dgm:cxn modelId="{8E2332D3-C3FA-41FA-8C8C-DB501174DF93}" type="presParOf" srcId="{79A8F56E-9DCE-4C04-9279-6102E62711A8}" destId="{59561769-B038-4402-8386-62A03B693B25}" srcOrd="5" destOrd="0" presId="urn:microsoft.com/office/officeart/2005/8/layout/cycle5"/>
    <dgm:cxn modelId="{063B6785-C090-4959-80D6-964155CC8191}" type="presParOf" srcId="{79A8F56E-9DCE-4C04-9279-6102E62711A8}" destId="{65C0B396-9340-4E63-9E5A-07F0766042F5}" srcOrd="6" destOrd="0" presId="urn:microsoft.com/office/officeart/2005/8/layout/cycle5"/>
    <dgm:cxn modelId="{00BC7A58-F88F-4D1B-AC0A-C6F563E70EAD}" type="presParOf" srcId="{79A8F56E-9DCE-4C04-9279-6102E62711A8}" destId="{8B45BCBA-36BA-4228-A9C7-D67D1A982404}" srcOrd="7" destOrd="0" presId="urn:microsoft.com/office/officeart/2005/8/layout/cycle5"/>
    <dgm:cxn modelId="{156208DF-201E-41B9-8AC6-BC72F102DF02}" type="presParOf" srcId="{79A8F56E-9DCE-4C04-9279-6102E62711A8}" destId="{87DB2BBA-17BD-4CB5-BF65-C93A711D69B6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3CA123-3D24-43B1-A373-46C3AC6752B2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C56F79-C7C5-4ECB-9D17-BBEFDB88BE84}">
      <dgm:prSet phldrT="[Текст]" custT="1"/>
      <dgm:spPr/>
      <dgm:t>
        <a:bodyPr/>
        <a:lstStyle/>
        <a:p>
          <a:r>
            <a:rPr lang="ru-RU" sz="1800" dirty="0" smtClean="0"/>
            <a:t>Дети подросткимолодежь</a:t>
          </a:r>
          <a:endParaRPr lang="ru-RU" sz="1800" dirty="0"/>
        </a:p>
      </dgm:t>
    </dgm:pt>
    <dgm:pt modelId="{9D7EB56C-A56A-4AAA-8CEF-0E3BBE2BC9E0}" type="parTrans" cxnId="{1F596F69-9624-4275-8B3A-558E7DA55A05}">
      <dgm:prSet/>
      <dgm:spPr/>
      <dgm:t>
        <a:bodyPr/>
        <a:lstStyle/>
        <a:p>
          <a:endParaRPr lang="ru-RU"/>
        </a:p>
      </dgm:t>
    </dgm:pt>
    <dgm:pt modelId="{347DB359-1F9A-4AD9-8E76-7CC4B2586C9B}" type="sibTrans" cxnId="{1F596F69-9624-4275-8B3A-558E7DA55A05}">
      <dgm:prSet/>
      <dgm:spPr/>
      <dgm:t>
        <a:bodyPr/>
        <a:lstStyle/>
        <a:p>
          <a:endParaRPr lang="ru-RU"/>
        </a:p>
      </dgm:t>
    </dgm:pt>
    <dgm:pt modelId="{8CEE0F64-72EA-4668-9CFE-F38C69FAD8BE}">
      <dgm:prSet phldrT="[Текст]" custT="1"/>
      <dgm:spPr/>
      <dgm:t>
        <a:bodyPr/>
        <a:lstStyle/>
        <a:p>
          <a:r>
            <a:rPr lang="ru-RU" sz="1800" dirty="0" smtClean="0"/>
            <a:t>Родители </a:t>
          </a:r>
          <a:r>
            <a:rPr lang="ru-RU" sz="1400" dirty="0" smtClean="0"/>
            <a:t>(</a:t>
          </a:r>
          <a:r>
            <a:rPr lang="ru-RU" sz="1300" dirty="0" smtClean="0"/>
            <a:t>законные представители</a:t>
          </a:r>
          <a:r>
            <a:rPr lang="ru-RU" sz="1400" dirty="0" smtClean="0"/>
            <a:t>)</a:t>
          </a:r>
          <a:endParaRPr lang="ru-RU" sz="1400" dirty="0"/>
        </a:p>
      </dgm:t>
    </dgm:pt>
    <dgm:pt modelId="{2C3DC9D0-730C-4CC0-A297-2C9180954618}" type="parTrans" cxnId="{9CC1A73B-E620-4D97-B9DC-D0CBD93A59E1}">
      <dgm:prSet/>
      <dgm:spPr/>
      <dgm:t>
        <a:bodyPr/>
        <a:lstStyle/>
        <a:p>
          <a:endParaRPr lang="ru-RU"/>
        </a:p>
      </dgm:t>
    </dgm:pt>
    <dgm:pt modelId="{0EB0D7D8-252B-49DD-BC32-59A3CA6646C1}" type="sibTrans" cxnId="{9CC1A73B-E620-4D97-B9DC-D0CBD93A59E1}">
      <dgm:prSet/>
      <dgm:spPr/>
      <dgm:t>
        <a:bodyPr/>
        <a:lstStyle/>
        <a:p>
          <a:endParaRPr lang="ru-RU"/>
        </a:p>
      </dgm:t>
    </dgm:pt>
    <dgm:pt modelId="{C9FED0B1-78FD-4642-A758-5CF139624FF3}">
      <dgm:prSet phldrT="[Текст]" custT="1"/>
      <dgm:spPr/>
      <dgm:t>
        <a:bodyPr/>
        <a:lstStyle/>
        <a:p>
          <a:r>
            <a:rPr lang="ru-RU" sz="1400" dirty="0" smtClean="0"/>
            <a:t>Работа специалистов</a:t>
          </a:r>
          <a:endParaRPr lang="ru-RU" sz="1400" dirty="0"/>
        </a:p>
      </dgm:t>
    </dgm:pt>
    <dgm:pt modelId="{2A2A3DE7-1A5C-45D4-95D9-708D7BCA4C8D}" type="parTrans" cxnId="{C81585BC-1569-4063-AFD5-67D3095D7E14}">
      <dgm:prSet/>
      <dgm:spPr/>
      <dgm:t>
        <a:bodyPr/>
        <a:lstStyle/>
        <a:p>
          <a:endParaRPr lang="ru-RU"/>
        </a:p>
      </dgm:t>
    </dgm:pt>
    <dgm:pt modelId="{C7E14DEB-504F-41E0-9804-C839C47CF4A5}" type="sibTrans" cxnId="{C81585BC-1569-4063-AFD5-67D3095D7E14}">
      <dgm:prSet/>
      <dgm:spPr/>
      <dgm:t>
        <a:bodyPr/>
        <a:lstStyle/>
        <a:p>
          <a:endParaRPr lang="ru-RU"/>
        </a:p>
      </dgm:t>
    </dgm:pt>
    <dgm:pt modelId="{9AB6FE68-755C-45D7-9056-6035C399AE50}">
      <dgm:prSet phldrT="[Текст]" custT="1"/>
      <dgm:spPr/>
      <dgm:t>
        <a:bodyPr/>
        <a:lstStyle/>
        <a:p>
          <a:r>
            <a:rPr lang="ru-RU" sz="1800" dirty="0" smtClean="0"/>
            <a:t>Педагоги</a:t>
          </a:r>
          <a:endParaRPr lang="ru-RU" sz="1800" dirty="0"/>
        </a:p>
      </dgm:t>
    </dgm:pt>
    <dgm:pt modelId="{3D179AE8-D72C-4B44-A26E-61E4D79A1050}" type="parTrans" cxnId="{8B45B48D-7FB7-457E-8877-ACD38C17501E}">
      <dgm:prSet/>
      <dgm:spPr/>
      <dgm:t>
        <a:bodyPr/>
        <a:lstStyle/>
        <a:p>
          <a:endParaRPr lang="ru-RU"/>
        </a:p>
      </dgm:t>
    </dgm:pt>
    <dgm:pt modelId="{687CBD49-0816-4A8F-AA5E-8116C72838D3}" type="sibTrans" cxnId="{8B45B48D-7FB7-457E-8877-ACD38C17501E}">
      <dgm:prSet/>
      <dgm:spPr/>
      <dgm:t>
        <a:bodyPr/>
        <a:lstStyle/>
        <a:p>
          <a:endParaRPr lang="ru-RU"/>
        </a:p>
      </dgm:t>
    </dgm:pt>
    <dgm:pt modelId="{43565398-0CAF-479B-BE51-5D938418DD49}" type="pres">
      <dgm:prSet presAssocID="{BE3CA123-3D24-43B1-A373-46C3AC6752B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201018-36EA-45AD-A068-3BF75041BD24}" type="pres">
      <dgm:prSet presAssocID="{BE3CA123-3D24-43B1-A373-46C3AC6752B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417F4-E44D-4819-BCAB-3F5DF39FC629}" type="pres">
      <dgm:prSet presAssocID="{BE3CA123-3D24-43B1-A373-46C3AC6752B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9EB36-F9CD-46EE-B2AD-52A0EF612260}" type="pres">
      <dgm:prSet presAssocID="{BE3CA123-3D24-43B1-A373-46C3AC6752B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8E5C1-E61D-4EC0-BFE9-6A2247D609FF}" type="pres">
      <dgm:prSet presAssocID="{BE3CA123-3D24-43B1-A373-46C3AC6752B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A0C494-27CA-4305-B395-CBF26113525C}" type="presOf" srcId="{C9FED0B1-78FD-4642-A758-5CF139624FF3}" destId="{0BB9EB36-F9CD-46EE-B2AD-52A0EF612260}" srcOrd="0" destOrd="0" presId="urn:microsoft.com/office/officeart/2005/8/layout/pyramid4"/>
    <dgm:cxn modelId="{8B45B48D-7FB7-457E-8877-ACD38C17501E}" srcId="{BE3CA123-3D24-43B1-A373-46C3AC6752B2}" destId="{9AB6FE68-755C-45D7-9056-6035C399AE50}" srcOrd="3" destOrd="0" parTransId="{3D179AE8-D72C-4B44-A26E-61E4D79A1050}" sibTransId="{687CBD49-0816-4A8F-AA5E-8116C72838D3}"/>
    <dgm:cxn modelId="{9CC1A73B-E620-4D97-B9DC-D0CBD93A59E1}" srcId="{BE3CA123-3D24-43B1-A373-46C3AC6752B2}" destId="{8CEE0F64-72EA-4668-9CFE-F38C69FAD8BE}" srcOrd="1" destOrd="0" parTransId="{2C3DC9D0-730C-4CC0-A297-2C9180954618}" sibTransId="{0EB0D7D8-252B-49DD-BC32-59A3CA6646C1}"/>
    <dgm:cxn modelId="{9467AA33-02ED-49F3-A984-9F1E37A08E62}" type="presOf" srcId="{BE3CA123-3D24-43B1-A373-46C3AC6752B2}" destId="{43565398-0CAF-479B-BE51-5D938418DD49}" srcOrd="0" destOrd="0" presId="urn:microsoft.com/office/officeart/2005/8/layout/pyramid4"/>
    <dgm:cxn modelId="{1F596F69-9624-4275-8B3A-558E7DA55A05}" srcId="{BE3CA123-3D24-43B1-A373-46C3AC6752B2}" destId="{B5C56F79-C7C5-4ECB-9D17-BBEFDB88BE84}" srcOrd="0" destOrd="0" parTransId="{9D7EB56C-A56A-4AAA-8CEF-0E3BBE2BC9E0}" sibTransId="{347DB359-1F9A-4AD9-8E76-7CC4B2586C9B}"/>
    <dgm:cxn modelId="{C81585BC-1569-4063-AFD5-67D3095D7E14}" srcId="{BE3CA123-3D24-43B1-A373-46C3AC6752B2}" destId="{C9FED0B1-78FD-4642-A758-5CF139624FF3}" srcOrd="2" destOrd="0" parTransId="{2A2A3DE7-1A5C-45D4-95D9-708D7BCA4C8D}" sibTransId="{C7E14DEB-504F-41E0-9804-C839C47CF4A5}"/>
    <dgm:cxn modelId="{67BB0711-FB97-4DED-A1CD-64A7208DDEE0}" type="presOf" srcId="{B5C56F79-C7C5-4ECB-9D17-BBEFDB88BE84}" destId="{45201018-36EA-45AD-A068-3BF75041BD24}" srcOrd="0" destOrd="0" presId="urn:microsoft.com/office/officeart/2005/8/layout/pyramid4"/>
    <dgm:cxn modelId="{A3E66F3D-B5E1-4149-A811-9A3BD45480FA}" type="presOf" srcId="{9AB6FE68-755C-45D7-9056-6035C399AE50}" destId="{5548E5C1-E61D-4EC0-BFE9-6A2247D609FF}" srcOrd="0" destOrd="0" presId="urn:microsoft.com/office/officeart/2005/8/layout/pyramid4"/>
    <dgm:cxn modelId="{12CCBFA0-6ABF-4E80-B3BE-25E44E7E3026}" type="presOf" srcId="{8CEE0F64-72EA-4668-9CFE-F38C69FAD8BE}" destId="{C2C417F4-E44D-4819-BCAB-3F5DF39FC629}" srcOrd="0" destOrd="0" presId="urn:microsoft.com/office/officeart/2005/8/layout/pyramid4"/>
    <dgm:cxn modelId="{61E6B9DC-55A4-4544-B6FD-1928E07360DC}" type="presParOf" srcId="{43565398-0CAF-479B-BE51-5D938418DD49}" destId="{45201018-36EA-45AD-A068-3BF75041BD24}" srcOrd="0" destOrd="0" presId="urn:microsoft.com/office/officeart/2005/8/layout/pyramid4"/>
    <dgm:cxn modelId="{36AD8741-6D85-4375-AFBD-0066A8BDEFB3}" type="presParOf" srcId="{43565398-0CAF-479B-BE51-5D938418DD49}" destId="{C2C417F4-E44D-4819-BCAB-3F5DF39FC629}" srcOrd="1" destOrd="0" presId="urn:microsoft.com/office/officeart/2005/8/layout/pyramid4"/>
    <dgm:cxn modelId="{E93ADDC2-0F17-4574-A1ED-412CA8A58F80}" type="presParOf" srcId="{43565398-0CAF-479B-BE51-5D938418DD49}" destId="{0BB9EB36-F9CD-46EE-B2AD-52A0EF612260}" srcOrd="2" destOrd="0" presId="urn:microsoft.com/office/officeart/2005/8/layout/pyramid4"/>
    <dgm:cxn modelId="{294B1EF3-836C-4977-8636-5194BB9D598E}" type="presParOf" srcId="{43565398-0CAF-479B-BE51-5D938418DD49}" destId="{5548E5C1-E61D-4EC0-BFE9-6A2247D609F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619D7-9620-4355-BAE1-128729588E7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14720-E7BA-4907-8B44-99C7D5408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562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69936-7B7E-47E3-B0A4-31E2F87C9CA2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59D8-60A8-4B1C-95DE-591F62D6C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8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211D2-83D9-41AC-A846-53383AEE34D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211D2-83D9-41AC-A846-53383AEE34D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5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664296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Современные сетевые угрозы:</a:t>
            </a:r>
            <a:br>
              <a:rPr lang="ru-RU" sz="3200" dirty="0" smtClean="0"/>
            </a:br>
            <a:r>
              <a:rPr lang="ru-RU" sz="3200" dirty="0"/>
              <a:t>н</a:t>
            </a:r>
            <a:r>
              <a:rPr lang="ru-RU" sz="3200" dirty="0" smtClean="0"/>
              <a:t>аправления работы с подростками и молодежью. </a:t>
            </a:r>
            <a:br>
              <a:rPr lang="ru-RU" sz="3200" dirty="0" smtClean="0"/>
            </a:br>
            <a:r>
              <a:rPr lang="ru-RU" sz="3200" dirty="0" smtClean="0"/>
              <a:t>Противодействие манипуляции в сети «Интернет»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077072"/>
            <a:ext cx="7772400" cy="208823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Штерн Александра Геннадьевна</a:t>
            </a:r>
          </a:p>
          <a:p>
            <a:pPr algn="r"/>
            <a:r>
              <a:rPr lang="ru-RU" sz="2000" dirty="0" smtClean="0"/>
              <a:t>главный специалист </a:t>
            </a:r>
            <a:endParaRPr lang="en-US" sz="2000" dirty="0" smtClean="0"/>
          </a:p>
          <a:p>
            <a:pPr algn="r"/>
            <a:r>
              <a:rPr lang="ru-RU" sz="2000" dirty="0" smtClean="0"/>
              <a:t>отдела реализации молодежной политики</a:t>
            </a:r>
            <a:endParaRPr lang="en-US" sz="2000" dirty="0" smtClean="0"/>
          </a:p>
          <a:p>
            <a:pPr algn="r"/>
            <a:r>
              <a:rPr lang="ru-RU" sz="2000" dirty="0" smtClean="0"/>
              <a:t> департамента по физической культуре, спорту </a:t>
            </a:r>
            <a:endParaRPr lang="en-US" sz="2000" dirty="0" smtClean="0"/>
          </a:p>
          <a:p>
            <a:pPr algn="r"/>
            <a:r>
              <a:rPr lang="ru-RU" sz="2000" dirty="0" smtClean="0"/>
              <a:t>и молодежной политике Ярославской области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55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315200" cy="7159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Современные сетевые угрозы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7315200" cy="3733800"/>
          </a:xfrm>
        </p:spPr>
        <p:txBody>
          <a:bodyPr/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dirty="0" smtClean="0"/>
              <a:t>1. Угрозы, связанные с программным обеспечением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dirty="0" smtClean="0"/>
              <a:t>2. Нежелательный/противоправный контент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dirty="0" smtClean="0"/>
              <a:t>3.Угрозы, связанные с общением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4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Угрозы, связанные с программным обеспечением</a:t>
            </a:r>
            <a:r>
              <a:rPr lang="ru-RU" dirty="0"/>
              <a:t/>
            </a:r>
            <a:br>
              <a:rPr lang="ru-RU" dirty="0"/>
            </a:b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1. Технические угрозы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кибертерроризм/</a:t>
            </a:r>
            <a:r>
              <a:rPr lang="ru-RU" dirty="0" err="1"/>
              <a:t>кибервандализм</a:t>
            </a:r>
            <a:endParaRPr lang="ru-RU" dirty="0"/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вирусы, вредоносные программы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/>
              <a:t>DOS </a:t>
            </a:r>
            <a:r>
              <a:rPr lang="ru-RU" dirty="0"/>
              <a:t>и </a:t>
            </a:r>
            <a:r>
              <a:rPr lang="en-US" dirty="0"/>
              <a:t>DDos </a:t>
            </a:r>
            <a:r>
              <a:rPr lang="ru-RU" dirty="0"/>
              <a:t>атаки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хакерские атаки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ботнеты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ru-RU" dirty="0"/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dirty="0"/>
              <a:t>2.Социальная инженерия – метод несанкционированного доступа к информационным ресурсам, основанный на особенностях психологии человека.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фишинг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78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Нежелательный контент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сцены жестокости, насилия, «расчлененка»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порнография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пропаганда наркотических средств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пропаганда азартных игр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материалы и сайты, официально признанные экстремистскими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инструкции по созданию оружия, взрывных устройств, проведению терактов и массовых беспорядков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материалы и сайты с ненормативной </a:t>
            </a:r>
            <a:r>
              <a:rPr lang="ru-RU" dirty="0" smtClean="0"/>
              <a:t>лексикой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2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b="1" dirty="0"/>
              <a:t>Информация, запрещенная для распространения среди детей</a:t>
            </a:r>
            <a:r>
              <a:rPr lang="ru-RU" sz="3800" b="1" dirty="0" smtClean="0"/>
              <a:t>:</a:t>
            </a:r>
            <a:endParaRPr lang="ru-RU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900" dirty="0"/>
              <a:t>1. побуждающая детей к совершению действий, представляющих угрозу их жизни и (или) здоровью, в том числе к причинению вреда своему здоровью, самоубийству;</a:t>
            </a:r>
          </a:p>
          <a:p>
            <a:pPr marL="0" indent="0">
              <a:buNone/>
            </a:pPr>
            <a:r>
              <a:rPr lang="ru-RU" sz="4900" dirty="0"/>
              <a:t>2. способная вызвать у детей и подростков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принять участие в азартных играх, заниматься проституцией, бродяжничеством или попрошайничеством;</a:t>
            </a:r>
          </a:p>
          <a:p>
            <a:pPr marL="0" indent="0">
              <a:buNone/>
            </a:pPr>
            <a:r>
              <a:rPr lang="ru-RU" sz="4900" dirty="0"/>
              <a:t>3. 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животным, за исключением случаев, предусматриваемых законом;</a:t>
            </a:r>
          </a:p>
          <a:p>
            <a:pPr marL="0" indent="0">
              <a:buNone/>
            </a:pPr>
            <a:r>
              <a:rPr lang="ru-RU" sz="4900" dirty="0"/>
              <a:t>4. отрицающая семейные ценности, пропагандирующая нетрадиционные сексуальные отношения и формирующая неуважение к родителям и (или) другим членам семьи;</a:t>
            </a:r>
          </a:p>
          <a:p>
            <a:pPr marL="0" indent="0">
              <a:buNone/>
            </a:pPr>
            <a:r>
              <a:rPr lang="ru-RU" sz="4900" dirty="0"/>
              <a:t>5. оправдывающая противоправное поведение людей;</a:t>
            </a:r>
          </a:p>
          <a:p>
            <a:pPr marL="0" indent="0">
              <a:buNone/>
            </a:pPr>
            <a:r>
              <a:rPr lang="ru-RU" sz="4900" dirty="0"/>
              <a:t>6. содержащая нецензурную брань;</a:t>
            </a:r>
          </a:p>
          <a:p>
            <a:pPr marL="0" indent="0">
              <a:buNone/>
            </a:pPr>
            <a:r>
              <a:rPr lang="ru-RU" sz="4900" dirty="0"/>
              <a:t>7. содержащая информацию порнографического характера;</a:t>
            </a:r>
          </a:p>
          <a:p>
            <a:pPr marL="0" indent="0">
              <a:buNone/>
            </a:pPr>
            <a:r>
              <a:rPr lang="ru-RU" sz="4900" dirty="0"/>
              <a:t>8. о несовершеннолетнем, пострадавшем в результате противоправных действий (бездействия), включая /персональные данные/ несовершеннолетнего, его родителей и иных законных представителей</a:t>
            </a:r>
            <a:r>
              <a:rPr lang="ru-RU" sz="4900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4300" u="sng" dirty="0"/>
              <a:t>Федеральный закон от 29.12.2010 </a:t>
            </a:r>
            <a:r>
              <a:rPr lang="en-US" sz="4300" u="sng" dirty="0"/>
              <a:t>N 436-</a:t>
            </a:r>
            <a:r>
              <a:rPr lang="ru-RU" sz="4300" u="sng" dirty="0"/>
              <a:t>ФЗ</a:t>
            </a:r>
          </a:p>
          <a:p>
            <a:pPr marL="0" indent="0" algn="r">
              <a:buNone/>
            </a:pPr>
            <a:r>
              <a:rPr lang="ru-RU" sz="4300" u="sng" dirty="0" smtClean="0"/>
              <a:t>«</a:t>
            </a:r>
            <a:r>
              <a:rPr lang="ru-RU" sz="4300" u="sng" dirty="0"/>
              <a:t>О защите детей от информации, </a:t>
            </a:r>
            <a:endParaRPr lang="ru-RU" sz="4300" u="sng" dirty="0" smtClean="0"/>
          </a:p>
          <a:p>
            <a:pPr marL="0" indent="0" algn="r">
              <a:buNone/>
            </a:pPr>
            <a:r>
              <a:rPr lang="ru-RU" sz="4300" u="sng" dirty="0" smtClean="0"/>
              <a:t>причиняющей </a:t>
            </a:r>
            <a:r>
              <a:rPr lang="ru-RU" sz="4300" u="sng" dirty="0"/>
              <a:t>вред их здоровью и развитию»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138350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Угрозы, связанные с общением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3305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кибербуллинг, виртуальный террор – травля в сети Интернет, запугивание, унижение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пропаганда жестокости, экстремизма и нетерпимости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вовлечение в экстремистские сообщества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вовлечение в порноиндустрию и преступную деятельность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сетевая педофилия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киберсуцид (склонение подростков к суициду через манипуляции эмоциями и сознанием в интернете)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сетевые преступления (вымогательство, мошенничество, шантаж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45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4765"/>
            <a:ext cx="7315200" cy="715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Противодействие сетевым угрозам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908778"/>
              </p:ext>
            </p:extLst>
          </p:nvPr>
        </p:nvGraphicFramePr>
        <p:xfrm>
          <a:off x="323528" y="1170574"/>
          <a:ext cx="8424936" cy="4519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48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Угроза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35" marR="55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Цель профилактики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35" marR="55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Профилактика </a:t>
                      </a:r>
                      <a:r>
                        <a:rPr lang="en-US" sz="1400">
                          <a:effectLst/>
                        </a:rPr>
                        <a:t>offline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35" marR="55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Профилактика </a:t>
                      </a:r>
                      <a:r>
                        <a:rPr lang="en-US" sz="1400">
                          <a:effectLst/>
                        </a:rPr>
                        <a:t>online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35" marR="55735" marT="0" marB="0"/>
                </a:tc>
              </a:tr>
              <a:tr h="19562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Угрозы, связанные с программным обеспечением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35" marR="557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2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Кибертерроризм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Кибервандализм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Вредоносные программы, вирусы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</a:t>
                      </a:r>
                      <a:r>
                        <a:rPr lang="en-US" sz="1100" dirty="0">
                          <a:effectLst/>
                        </a:rPr>
                        <a:t>DOS </a:t>
                      </a:r>
                      <a:r>
                        <a:rPr lang="ru-RU" sz="1100" dirty="0">
                          <a:effectLst/>
                        </a:rPr>
                        <a:t>и </a:t>
                      </a:r>
                      <a:r>
                        <a:rPr lang="en-US" sz="1100" dirty="0">
                          <a:effectLst/>
                        </a:rPr>
                        <a:t>DDOS </a:t>
                      </a:r>
                      <a:r>
                        <a:rPr lang="ru-RU" sz="1100" dirty="0">
                          <a:effectLst/>
                        </a:rPr>
                        <a:t>атаки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Хакерские атаки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Ботнеты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Фишинг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35" marR="55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Суть данного вида угроз – получение доступа к компьютерам, информационным ресурсам или персональной информации пользователя.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Цели профилактической работы: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Разъяснение опасности противоправной 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Разъяснение способов защиты от потери данных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35" marR="55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Индивидуальные и групповые консультации и занятия (беседы, лекции, классные часы и пр.)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Видеолектории - дискуссионные клубы с просмотром тематических видео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35" marR="557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Тематические статьи и обзоры по вопросам защиты информации и персональных данных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Памятки со способами защиты от данного вида угроз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Тематические плакаты и видеоролики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35" marR="557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0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Защита персональных данных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748931" cy="4824536"/>
          </a:xfrm>
        </p:spPr>
      </p:pic>
    </p:spTree>
    <p:extLst>
      <p:ext uri="{BB962C8B-B14F-4D97-AF65-F5344CB8AC3E}">
        <p14:creationId xmlns:p14="http://schemas.microsoft.com/office/powerpoint/2010/main" val="154692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315200" cy="715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Противодействие сетевым угрозам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373281"/>
              </p:ext>
            </p:extLst>
          </p:nvPr>
        </p:nvGraphicFramePr>
        <p:xfrm>
          <a:off x="323528" y="1231047"/>
          <a:ext cx="8424936" cy="4430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61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Угроза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Цель профилактики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Профилактика </a:t>
                      </a:r>
                      <a:r>
                        <a:rPr lang="en-US" sz="1400" dirty="0">
                          <a:effectLst/>
                        </a:rPr>
                        <a:t>offline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Профилактика </a:t>
                      </a:r>
                      <a:r>
                        <a:rPr lang="en-US" sz="1400">
                          <a:effectLst/>
                        </a:rPr>
                        <a:t>online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</a:tr>
              <a:tr h="20764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Нежелательный/противоправный контент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9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100" dirty="0">
                          <a:effectLst/>
                        </a:rPr>
                        <a:t>Сцены жестокости, насилия, «расчлененка»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Порнография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Пропаганда наркотических средств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Пропаганда азартных игр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Материалы и сайты, официально признанные экстремистскими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Инструкции по созданию оружия, взрывных устройств, проведению терактов и массовых беспорядков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Материалы и сайты с ненормативной лексикой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Суть данного вида угроз – причинение физического и психического вреда/ущерба, нарушение психологического здоровья и равновесия.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Цель профилактической работы: разъяснение возможных действий при обнаружении в сети противоправного контента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1. Групповые </a:t>
                      </a:r>
                      <a:r>
                        <a:rPr lang="ru-RU" sz="1400" dirty="0">
                          <a:effectLst/>
                        </a:rPr>
                        <a:t>лекции,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беседы, классные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часы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Microsoft Sans Serif" panose="020B0604020202020204" pitchFamily="34" charset="0"/>
                        </a:rPr>
                        <a:t>2. Размещение информационных листовок на стендах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Microsoft Sans Serif" panose="020B0604020202020204" pitchFamily="34" charset="0"/>
                      </a:endParaRPr>
                    </a:p>
                  </a:txBody>
                  <a:tcPr marL="67710" marR="677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Памятки с алгоритмом действий при обнаружении противоправного контента (как и куда направить ссылки)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Тематические плакаты и видеоролики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1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800" b="1" dirty="0" smtClean="0"/>
              <a:t>Тематика обращений на сайт НЦПТИ</a:t>
            </a:r>
            <a:endParaRPr lang="ru-RU" sz="3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229600" cy="3714873"/>
          </a:xfrm>
        </p:spPr>
      </p:pic>
    </p:spTree>
    <p:extLst>
      <p:ext uri="{BB962C8B-B14F-4D97-AF65-F5344CB8AC3E}">
        <p14:creationId xmlns:p14="http://schemas.microsoft.com/office/powerpoint/2010/main" val="4067534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Как понять, что материал содержит признаки экстремизма?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сообщение </a:t>
            </a:r>
            <a:r>
              <a:rPr lang="ru-RU" dirty="0"/>
              <a:t>содержит публичное оправдание терроризма и иной террористической </a:t>
            </a:r>
            <a:r>
              <a:rPr lang="ru-RU" dirty="0" smtClean="0"/>
              <a:t>деятельности</a:t>
            </a:r>
            <a:endParaRPr lang="ru-RU" dirty="0"/>
          </a:p>
          <a:p>
            <a:r>
              <a:rPr lang="ru-RU" dirty="0" smtClean="0"/>
              <a:t>происходит </a:t>
            </a:r>
            <a:r>
              <a:rPr lang="ru-RU" dirty="0"/>
              <a:t>призыв к социальной, расовой, национальной и религиозной </a:t>
            </a:r>
            <a:r>
              <a:rPr lang="ru-RU" dirty="0" smtClean="0"/>
              <a:t>розни</a:t>
            </a:r>
            <a:endParaRPr lang="ru-RU" dirty="0"/>
          </a:p>
          <a:p>
            <a:r>
              <a:rPr lang="ru-RU" dirty="0" smtClean="0"/>
              <a:t>пропагандируется </a:t>
            </a:r>
            <a:r>
              <a:rPr lang="ru-RU" dirty="0"/>
              <a:t>исключительность, превосходство либо неполноценность человека по признаку его социальной, расовой, национальной, религиозной или языковой принадлежности, отношения к </a:t>
            </a:r>
            <a:r>
              <a:rPr lang="ru-RU" dirty="0" smtClean="0"/>
              <a:t>религии</a:t>
            </a:r>
            <a:endParaRPr lang="ru-RU" dirty="0"/>
          </a:p>
          <a:p>
            <a:r>
              <a:rPr lang="ru-RU" dirty="0" smtClean="0"/>
              <a:t>пропагандируется </a:t>
            </a:r>
            <a:r>
              <a:rPr lang="ru-RU" dirty="0"/>
              <a:t>или публично демонстрируется нацистская атрибутика либо атрибутика или символика, сходная с нацистской до степени смешения, либо публично демонстрируется атрибутика или символика экстремистских </a:t>
            </a:r>
            <a:r>
              <a:rPr lang="ru-RU" dirty="0" smtClean="0"/>
              <a:t>организаций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53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b="1" dirty="0"/>
              <a:t>Немного статистики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 smtClean="0"/>
              <a:t>«</a:t>
            </a:r>
            <a:r>
              <a:rPr lang="ru-RU" sz="3600" dirty="0"/>
              <a:t>Мы занимаем первое место сегодня в Европе по числу пользователей глобальной сети. Их в России уже более 90 млн человек</a:t>
            </a:r>
            <a:r>
              <a:rPr lang="ru-RU" sz="3600" dirty="0" smtClean="0"/>
              <a:t>»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 </a:t>
            </a:r>
          </a:p>
          <a:p>
            <a:pPr marL="0" indent="0" algn="r">
              <a:buNone/>
            </a:pPr>
            <a:r>
              <a:rPr lang="ru-RU" sz="2400" dirty="0" smtClean="0"/>
              <a:t>Из </a:t>
            </a:r>
            <a:r>
              <a:rPr lang="ru-RU" sz="2400" dirty="0"/>
              <a:t>выступления Президента РФ В</a:t>
            </a:r>
            <a:r>
              <a:rPr lang="ru-RU" sz="2400" dirty="0" smtClean="0"/>
              <a:t>. Путина </a:t>
            </a:r>
          </a:p>
          <a:p>
            <a:pPr marL="0" indent="0" algn="r">
              <a:buNone/>
            </a:pPr>
            <a:r>
              <a:rPr lang="ru-RU" sz="2400" dirty="0" smtClean="0"/>
              <a:t>на</a:t>
            </a:r>
            <a:r>
              <a:rPr lang="ru-RU" sz="2400" dirty="0"/>
              <a:t> Международном конгрессе </a:t>
            </a: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по</a:t>
            </a:r>
            <a:r>
              <a:rPr lang="ru-RU" sz="2400" dirty="0"/>
              <a:t> кибербезопасности </a:t>
            </a: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в</a:t>
            </a:r>
            <a:r>
              <a:rPr lang="ru-RU" sz="2400" dirty="0"/>
              <a:t> Москве, </a:t>
            </a:r>
            <a:r>
              <a:rPr lang="ru-RU" sz="2400" dirty="0" smtClean="0"/>
              <a:t>06.07.2018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2572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800" b="1" dirty="0" smtClean="0"/>
              <a:t>Сообщи о противоправном контенте</a:t>
            </a:r>
            <a:endParaRPr lang="ru-RU" sz="3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2" y="1196752"/>
            <a:ext cx="7656852" cy="4929411"/>
          </a:xfrm>
        </p:spPr>
      </p:pic>
    </p:spTree>
    <p:extLst>
      <p:ext uri="{BB962C8B-B14F-4D97-AF65-F5344CB8AC3E}">
        <p14:creationId xmlns:p14="http://schemas.microsoft.com/office/powerpoint/2010/main" val="851550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800" b="1" dirty="0" smtClean="0"/>
              <a:t>Сообщи о противоправном контенте</a:t>
            </a:r>
            <a:endParaRPr lang="ru-RU" sz="3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768751" cy="5148433"/>
          </a:xfrm>
        </p:spPr>
      </p:pic>
    </p:spTree>
    <p:extLst>
      <p:ext uri="{BB962C8B-B14F-4D97-AF65-F5344CB8AC3E}">
        <p14:creationId xmlns:p14="http://schemas.microsoft.com/office/powerpoint/2010/main" val="2595368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800" b="1" dirty="0" smtClean="0"/>
              <a:t>Сообщи о противоправном контенте</a:t>
            </a:r>
            <a:endParaRPr lang="ru-RU" sz="3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18301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12976"/>
            <a:ext cx="669976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68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19256" cy="715963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/>
              <a:t>Противодействие сетевым угрозам</a:t>
            </a:r>
            <a:endParaRPr lang="ru-RU" sz="3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792858"/>
              </p:ext>
            </p:extLst>
          </p:nvPr>
        </p:nvGraphicFramePr>
        <p:xfrm>
          <a:off x="395536" y="1124744"/>
          <a:ext cx="8496944" cy="4759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361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Угроза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Цель профилактики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Профилактика </a:t>
                      </a:r>
                      <a:r>
                        <a:rPr lang="en-US" sz="1400" dirty="0">
                          <a:effectLst/>
                        </a:rPr>
                        <a:t>offline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Профилактика </a:t>
                      </a:r>
                      <a:r>
                        <a:rPr lang="en-US" sz="1200">
                          <a:effectLst/>
                        </a:rPr>
                        <a:t>online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</a:tr>
              <a:tr h="20764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Угрозы, связанные с общением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2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100" dirty="0">
                          <a:effectLst/>
                        </a:rPr>
                        <a:t>Кибербуллинг, виртуальный террор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Пропаганда жестокости, нетерпимости, насилия, экстремизма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Вовлечение в экстремистские сообщества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Вовлечение в порноиндустрию и преступную деятельность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Сетевая педофилия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Киберсуицид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- Сетевые преступления (вымогательство, мошенничество, шантаж)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Суть данного вида угроз – манипуляция с целью вовлечь в противоправную деятельность или склонить к определенным поступкам.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Цель профилактической работы: научить распознавать манипуляцию и эффективно противодействовать ей во всех трех компонентах (интеллектуальный, эмоциональный, </a:t>
                      </a:r>
                      <a:r>
                        <a:rPr lang="ru-RU" sz="1300" dirty="0" err="1">
                          <a:effectLst/>
                        </a:rPr>
                        <a:t>деятельностный</a:t>
                      </a:r>
                      <a:r>
                        <a:rPr lang="ru-RU" sz="1300" dirty="0">
                          <a:effectLst/>
                        </a:rPr>
                        <a:t>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Индивидуальные и групповые консультации и занятия (беседы, лекции, классные часы, тренинги и пр.)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Профилактические игры и викторины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Видеолектории - дискуссионные клубы с просмотром тематических видео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 Мастер-классы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 Тематические конкурсы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Тематические статьи и обзоры по вопросам распознавания и противодействия манипуляции, управления эмоциями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Памятки с правилами поведения в сети Интернет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Тематические видеоролики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0" marR="677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1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315200" cy="7159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Понятие манипуляции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699992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400" dirty="0" smtClean="0"/>
              <a:t>Манипуляция – открытое или скрытое психологическое воздействие с целью внедрить в сознание человека представления, намерения, не совпадающие с желанием самого человека, получить от него что-либо, добиться желаемого поступка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400" dirty="0" smtClean="0"/>
              <a:t>Психологическая манипуляция – стремление изменить восприятие или поведение других людей при помощи скрытой, обманной и насильственной тактики</a:t>
            </a:r>
          </a:p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2400" b="1" dirty="0" smtClean="0"/>
              <a:t>Основная цель</a:t>
            </a:r>
            <a:r>
              <a:rPr lang="ru-RU" sz="2400" dirty="0" smtClean="0"/>
              <a:t> – управление поведением человека или группы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10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315200" cy="715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Признаки                  Способы</a:t>
            </a:r>
            <a:br>
              <a:rPr lang="ru-RU" sz="4000" b="1" dirty="0" smtClean="0"/>
            </a:br>
            <a:r>
              <a:rPr lang="ru-RU" sz="4000" b="1" dirty="0" smtClean="0"/>
              <a:t>манипуляции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2348880"/>
            <a:ext cx="3581400" cy="3763888"/>
          </a:xfrm>
        </p:spPr>
        <p:txBody>
          <a:bodyPr/>
          <a:lstStyle/>
          <a:p>
            <a:r>
              <a:rPr lang="ru-RU" sz="2200" dirty="0" smtClean="0"/>
              <a:t>Намеренность и продуманность действий манипулятора</a:t>
            </a:r>
          </a:p>
          <a:p>
            <a:r>
              <a:rPr lang="ru-RU" sz="2200" dirty="0" smtClean="0"/>
              <a:t>Скрытое воздействие (разоблачение требует сил и знаний)</a:t>
            </a:r>
          </a:p>
          <a:p>
            <a:r>
              <a:rPr lang="ru-RU" sz="2200" dirty="0" smtClean="0"/>
              <a:t>Выгода для манипулятора</a:t>
            </a:r>
            <a:endParaRPr lang="ru-RU" sz="2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628800"/>
            <a:ext cx="3581400" cy="4772000"/>
          </a:xfrm>
        </p:spPr>
        <p:txBody>
          <a:bodyPr/>
          <a:lstStyle/>
          <a:p>
            <a:r>
              <a:rPr lang="ru-RU" sz="1800" dirty="0" smtClean="0"/>
              <a:t>Манипуляция чувством вины – давление на жалость</a:t>
            </a:r>
          </a:p>
          <a:p>
            <a:r>
              <a:rPr lang="ru-RU" sz="1800" dirty="0" smtClean="0"/>
              <a:t>Манипуляция гневом – вывод на агрессию</a:t>
            </a:r>
          </a:p>
          <a:p>
            <a:r>
              <a:rPr lang="ru-RU" sz="1800" dirty="0" smtClean="0"/>
              <a:t>Манипуляция тщеславием – через комплимент, похвалу возникает чувство ответственности перед манипулятором</a:t>
            </a:r>
          </a:p>
          <a:p>
            <a:r>
              <a:rPr lang="ru-RU" sz="1800" dirty="0" smtClean="0"/>
              <a:t>Манипуляция молчанием – игнорирование вызывает чувство незавершенности, как следствие растет нервозность и желание что-либо доказать</a:t>
            </a:r>
          </a:p>
          <a:p>
            <a:r>
              <a:rPr lang="ru-RU" sz="1800" dirty="0" smtClean="0"/>
              <a:t>Метод трех «Да»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883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75240" cy="7955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Модель </a:t>
            </a:r>
            <a:r>
              <a:rPr lang="ru-RU" sz="4000" b="1" dirty="0"/>
              <a:t>манипуляции</a:t>
            </a:r>
            <a:endParaRPr lang="ru-RU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237515"/>
              </p:ext>
            </p:extLst>
          </p:nvPr>
        </p:nvGraphicFramePr>
        <p:xfrm>
          <a:off x="755576" y="836712"/>
          <a:ext cx="793122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кругленный прямоугольник 4"/>
          <p:cNvSpPr/>
          <p:nvPr/>
        </p:nvSpPr>
        <p:spPr>
          <a:xfrm>
            <a:off x="3627147" y="5815261"/>
            <a:ext cx="1904055" cy="10293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kern="1200" dirty="0"/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431564" y="4581129"/>
            <a:ext cx="8017054" cy="610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b="1" kern="1200" dirty="0" smtClean="0">
              <a:latin typeface="Cambria" panose="02040503050406030204" pitchFamily="18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kern="1200" dirty="0" smtClean="0">
                <a:latin typeface="Cambria" panose="02040503050406030204" pitchFamily="18" charset="0"/>
              </a:rPr>
              <a:t>Воздействие  мишени</a:t>
            </a:r>
            <a:endParaRPr lang="ru-RU" sz="2200" kern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75240" cy="1371600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/>
              <a:t>Модель </a:t>
            </a:r>
            <a:r>
              <a:rPr lang="ru-RU" sz="3800" b="1" dirty="0" smtClean="0"/>
              <a:t>противодействия манипуляции</a:t>
            </a:r>
            <a:endParaRPr lang="ru-RU" sz="3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572749"/>
              </p:ext>
            </p:extLst>
          </p:nvPr>
        </p:nvGraphicFramePr>
        <p:xfrm>
          <a:off x="467544" y="1196752"/>
          <a:ext cx="807561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57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6773"/>
            <a:ext cx="7315200" cy="715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 smtClean="0"/>
              <a:t>Профилактическая работа по противодействию манипуляции</a:t>
            </a:r>
            <a:endParaRPr lang="ru-RU" sz="3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265078"/>
              </p:ext>
            </p:extLst>
          </p:nvPr>
        </p:nvGraphicFramePr>
        <p:xfrm>
          <a:off x="1619672" y="1340768"/>
          <a:ext cx="63302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4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315200" cy="715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 smtClean="0"/>
              <a:t>Управление эмоциями</a:t>
            </a:r>
            <a:br>
              <a:rPr lang="ru-RU" sz="3800" b="1" dirty="0" smtClean="0"/>
            </a:br>
            <a:r>
              <a:rPr lang="ru-RU" sz="3800" b="1" dirty="0" smtClean="0"/>
              <a:t>(Эмоциональный компонент)</a:t>
            </a:r>
            <a:endParaRPr lang="ru-RU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00808"/>
            <a:ext cx="7315200" cy="46999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u="sng" dirty="0" smtClean="0"/>
              <a:t>Работа с чувствами и состояниями ребенка: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распознавание эмоций в целом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распознавание эмоций в конкретной ситуации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распознавание собственных эмоций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осознание и принятие эмоций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направление эмоций в конструктивное русло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7781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1292696"/>
            <a:ext cx="8391525" cy="4800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0966"/>
          </a:xfrm>
        </p:spPr>
        <p:txBody>
          <a:bodyPr/>
          <a:lstStyle/>
          <a:p>
            <a:r>
              <a:rPr lang="ru-RU" b="1" dirty="0" smtClean="0"/>
              <a:t>Немного статистики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949280"/>
            <a:ext cx="8229600" cy="60466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 smtClean="0"/>
              <a:t>По данным ВЦИОМ 2016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63238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315200" cy="715963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/>
              <a:t>Противостояние манипуляциям</a:t>
            </a:r>
            <a:br>
              <a:rPr lang="ru-RU" sz="3400" b="1" dirty="0" smtClean="0"/>
            </a:br>
            <a:r>
              <a:rPr lang="ru-RU" sz="3400" b="1" dirty="0" smtClean="0"/>
              <a:t>(Деятельностный компонент)</a:t>
            </a:r>
            <a:endParaRPr lang="ru-RU" sz="3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9328"/>
            <a:ext cx="7920880" cy="469999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1. Правила работы/общения в Интернете, позволяющие эффективно противостоять манипуляции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Не верить первому мнению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Не доверять анонимным очевидцам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Проверять источник информации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Замечать намеренно создаваемый образ врага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Следить за своим эмоциональным состоянием (замечать, признавать свои эмоциональные реакции)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Обращать внимание на слог, стилистику написания (особенно на несоответствие стиля написания и содержания)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Сопоставлять нюансы (иллюстрацию с текстом, дату или периодичность выхода информации и пр.)</a:t>
            </a:r>
          </a:p>
          <a:p>
            <a:pPr marL="0" indent="0">
              <a:buNone/>
            </a:pPr>
            <a:r>
              <a:rPr lang="ru-RU" sz="2400" dirty="0" smtClean="0"/>
              <a:t>2. Техники противостояния манипуляциям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9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315200" cy="7159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Информирование об угрозах и правилах поведения в сети Интернет (Интеллектуальный компонент)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41376"/>
            <a:ext cx="7920880" cy="4699992"/>
          </a:xfrm>
        </p:spPr>
        <p:txBody>
          <a:bodyPr/>
          <a:lstStyle/>
          <a:p>
            <a:r>
              <a:rPr lang="ru-RU" sz="2600" dirty="0" smtClean="0"/>
              <a:t>Основы компьютерной грамотности и безопасности</a:t>
            </a:r>
          </a:p>
          <a:p>
            <a:r>
              <a:rPr lang="ru-RU" sz="2600" dirty="0" smtClean="0"/>
              <a:t>Разъяснение угроз в сети Интернет и социальных сетях в частности</a:t>
            </a:r>
          </a:p>
          <a:p>
            <a:r>
              <a:rPr lang="ru-RU" sz="2600" dirty="0" smtClean="0"/>
              <a:t>Способы манипуляции в сети Интернет, современные манипуляционные технологии</a:t>
            </a:r>
          </a:p>
          <a:p>
            <a:r>
              <a:rPr lang="ru-RU" sz="2600" dirty="0" smtClean="0"/>
              <a:t>Правила поведения в сети/социальных сетях</a:t>
            </a:r>
          </a:p>
          <a:p>
            <a:r>
              <a:rPr lang="ru-RU" sz="2600" dirty="0" smtClean="0"/>
              <a:t>Информационная гигиена – фильтрация поступающей информации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119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2439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2400" dirty="0" smtClean="0"/>
              <a:t>Штерн Александра Геннадьевна</a:t>
            </a:r>
            <a:br>
              <a:rPr lang="ru-RU" sz="2400" dirty="0" smtClean="0"/>
            </a:br>
            <a:r>
              <a:rPr lang="ru-RU" sz="2400" dirty="0" smtClean="0"/>
              <a:t>(4852) 400-263</a:t>
            </a:r>
            <a:br>
              <a:rPr lang="ru-RU" sz="2400" dirty="0" smtClean="0"/>
            </a:br>
            <a:r>
              <a:rPr lang="en-US" sz="2400" dirty="0" smtClean="0"/>
              <a:t>shternag@yarregion.ru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93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b="1" dirty="0"/>
              <a:t>Немного статистики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81</a:t>
            </a:r>
            <a:r>
              <a:rPr lang="ru-RU" sz="4000" b="1" dirty="0"/>
              <a:t>% </a:t>
            </a:r>
            <a:r>
              <a:rPr lang="ru-RU" sz="4000" b="1" dirty="0" smtClean="0"/>
              <a:t> </a:t>
            </a:r>
          </a:p>
          <a:p>
            <a:pPr marL="0" indent="0" algn="ctr">
              <a:buNone/>
            </a:pPr>
            <a:r>
              <a:rPr lang="ru-RU" sz="2800" dirty="0" smtClean="0"/>
              <a:t>доля </a:t>
            </a:r>
            <a:r>
              <a:rPr lang="ru-RU" sz="2800" dirty="0"/>
              <a:t>интернет-пользователей в </a:t>
            </a:r>
            <a:r>
              <a:rPr lang="ru-RU" sz="2800" dirty="0" smtClean="0"/>
              <a:t>России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4400" b="1" dirty="0" smtClean="0"/>
              <a:t>65</a:t>
            </a:r>
            <a:r>
              <a:rPr lang="ru-RU" sz="4400" b="1" dirty="0"/>
              <a:t>% </a:t>
            </a:r>
            <a:endParaRPr lang="ru-RU" sz="4400" b="1" dirty="0" smtClean="0"/>
          </a:p>
          <a:p>
            <a:pPr marL="0" indent="0" algn="ctr">
              <a:buNone/>
            </a:pPr>
            <a:r>
              <a:rPr lang="ru-RU" sz="2800" dirty="0" smtClean="0"/>
              <a:t>выходят </a:t>
            </a:r>
            <a:r>
              <a:rPr lang="ru-RU" sz="2800" dirty="0"/>
              <a:t>в сеть </a:t>
            </a:r>
            <a:r>
              <a:rPr lang="ru-RU" sz="2800" dirty="0" smtClean="0"/>
              <a:t>ежедневно</a:t>
            </a:r>
            <a:endParaRPr lang="ru-RU" sz="2800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4000" b="1" dirty="0" smtClean="0"/>
              <a:t>97%</a:t>
            </a:r>
          </a:p>
          <a:p>
            <a:pPr marL="0" indent="0" algn="ctr">
              <a:buNone/>
            </a:pPr>
            <a:r>
              <a:rPr lang="ru-RU" sz="2800" dirty="0" smtClean="0"/>
              <a:t>россиян </a:t>
            </a:r>
            <a:r>
              <a:rPr lang="ru-RU" sz="2800" dirty="0"/>
              <a:t>от 18 до 24 лет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6093296"/>
            <a:ext cx="3016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 данным ВЦИОМ </a:t>
            </a:r>
            <a:r>
              <a:rPr lang="ru-RU" dirty="0" smtClean="0"/>
              <a:t>2018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82079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0966"/>
          </a:xfrm>
        </p:spPr>
        <p:txBody>
          <a:bodyPr/>
          <a:lstStyle/>
          <a:p>
            <a:r>
              <a:rPr lang="ru-RU" b="1" dirty="0" smtClean="0"/>
              <a:t>Немного статистики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31" y="4509120"/>
            <a:ext cx="4263629" cy="194421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77347"/>
            <a:ext cx="3707904" cy="13595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2636912"/>
            <a:ext cx="3707903" cy="19528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6871" y="155203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Аудитория интернет-пользователей в возрасте от 16 лет и старше </a:t>
            </a:r>
            <a:endParaRPr lang="ru-RU" sz="2400" dirty="0" smtClean="0"/>
          </a:p>
          <a:p>
            <a:pPr algn="ctr"/>
            <a:r>
              <a:rPr lang="ru-RU" sz="2400" dirty="0" smtClean="0"/>
              <a:t>составила </a:t>
            </a:r>
            <a:r>
              <a:rPr lang="ru-RU" sz="2400" b="1" dirty="0"/>
              <a:t>90 миллионов</a:t>
            </a:r>
            <a:r>
              <a:rPr lang="ru-RU" sz="2400" dirty="0"/>
              <a:t> человек </a:t>
            </a:r>
            <a:endParaRPr lang="ru-RU" sz="2400" dirty="0" smtClean="0"/>
          </a:p>
          <a:p>
            <a:pPr algn="ctr"/>
            <a:r>
              <a:rPr lang="ru-RU" sz="2400" dirty="0" smtClean="0"/>
              <a:t>(</a:t>
            </a:r>
            <a:r>
              <a:rPr lang="ru-RU" sz="2400" dirty="0"/>
              <a:t>75,4% взрослого населения страны), </a:t>
            </a:r>
            <a:endParaRPr lang="ru-RU" sz="2400" dirty="0" smtClean="0"/>
          </a:p>
          <a:p>
            <a:pPr algn="ctr"/>
            <a:r>
              <a:rPr lang="ru-RU" sz="2400" dirty="0" smtClean="0"/>
              <a:t>что </a:t>
            </a:r>
            <a:r>
              <a:rPr lang="ru-RU" sz="2400" dirty="0"/>
              <a:t>на 3 миллиона больше, чем год назад.</a:t>
            </a:r>
          </a:p>
        </p:txBody>
      </p:sp>
    </p:spTree>
    <p:extLst>
      <p:ext uri="{BB962C8B-B14F-4D97-AF65-F5344CB8AC3E}">
        <p14:creationId xmlns:p14="http://schemas.microsoft.com/office/powerpoint/2010/main" val="48237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0966"/>
          </a:xfrm>
        </p:spPr>
        <p:txBody>
          <a:bodyPr/>
          <a:lstStyle/>
          <a:p>
            <a:r>
              <a:rPr lang="ru-RU" b="1" dirty="0" smtClean="0"/>
              <a:t>Немного статистики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" y="1196752"/>
            <a:ext cx="4762872" cy="261005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04935"/>
            <a:ext cx="4752528" cy="260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Рейтинг цифровой грамотности россиян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612068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000" dirty="0" smtClean="0"/>
              <a:t>2017 год - </a:t>
            </a:r>
            <a:r>
              <a:rPr lang="ru-RU" sz="5800" b="1" dirty="0" smtClean="0"/>
              <a:t>5,99</a:t>
            </a:r>
            <a:r>
              <a:rPr lang="ru-RU" sz="4000" dirty="0" smtClean="0"/>
              <a:t> из </a:t>
            </a:r>
            <a:r>
              <a:rPr lang="ru-RU" sz="4000" dirty="0"/>
              <a:t>10</a:t>
            </a:r>
          </a:p>
          <a:p>
            <a:pPr marL="0" indent="0" algn="ctr">
              <a:buNone/>
            </a:pPr>
            <a:r>
              <a:rPr lang="ru-RU" sz="4000" dirty="0" smtClean="0"/>
              <a:t>2018 год - </a:t>
            </a:r>
            <a:r>
              <a:rPr lang="ru-RU" sz="5800" b="1" dirty="0"/>
              <a:t>4,52</a:t>
            </a:r>
            <a:r>
              <a:rPr lang="ru-RU" sz="4000" dirty="0"/>
              <a:t> (снижение на 14,7</a:t>
            </a:r>
            <a:r>
              <a:rPr lang="ru-RU" sz="4000" dirty="0" smtClean="0"/>
              <a:t>%)</a:t>
            </a:r>
            <a:r>
              <a:rPr lang="ru-RU" sz="4000" dirty="0"/>
              <a:t> </a:t>
            </a:r>
            <a:endParaRPr lang="ru-RU" sz="4000" dirty="0" smtClean="0"/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8000" b="1" dirty="0"/>
              <a:t>33,5% </a:t>
            </a:r>
            <a:endParaRPr lang="ru-RU" sz="8000" b="1" dirty="0" smtClean="0"/>
          </a:p>
          <a:p>
            <a:pPr marL="0" indent="0" algn="ctr">
              <a:buNone/>
            </a:pPr>
            <a:r>
              <a:rPr lang="ru-RU" sz="4000" dirty="0" smtClean="0"/>
              <a:t>обращается </a:t>
            </a:r>
            <a:r>
              <a:rPr lang="ru-RU" sz="4000" dirty="0"/>
              <a:t>к интернету как к источнику новостей</a:t>
            </a:r>
          </a:p>
          <a:p>
            <a:pPr marL="0" indent="0" algn="ctr">
              <a:buNone/>
            </a:pPr>
            <a:r>
              <a:rPr lang="ru-RU" sz="8000" b="1" dirty="0"/>
              <a:t>42,5% </a:t>
            </a:r>
            <a:endParaRPr lang="ru-RU" sz="8000" b="1" dirty="0" smtClean="0"/>
          </a:p>
          <a:p>
            <a:pPr marL="0" indent="0" algn="ctr">
              <a:buNone/>
            </a:pPr>
            <a:r>
              <a:rPr lang="ru-RU" sz="4000" dirty="0" smtClean="0"/>
              <a:t>потребляют </a:t>
            </a:r>
            <a:r>
              <a:rPr lang="ru-RU" sz="4000" dirty="0"/>
              <a:t>новости из социальных сетей</a:t>
            </a:r>
          </a:p>
          <a:p>
            <a:pPr marL="0" indent="0" algn="ctr">
              <a:buNone/>
            </a:pPr>
            <a:r>
              <a:rPr lang="ru-RU" sz="8000" b="1" dirty="0"/>
              <a:t>39,4% </a:t>
            </a:r>
            <a:endParaRPr lang="ru-RU" sz="8000" b="1" dirty="0" smtClean="0"/>
          </a:p>
          <a:p>
            <a:pPr marL="0" indent="0" algn="ctr">
              <a:buNone/>
            </a:pPr>
            <a:r>
              <a:rPr lang="ru-RU" sz="4000" dirty="0" smtClean="0"/>
              <a:t>определяют </a:t>
            </a:r>
            <a:r>
              <a:rPr lang="ru-RU" sz="4000" dirty="0"/>
              <a:t>достоверность информации посредством интернета</a:t>
            </a:r>
          </a:p>
          <a:p>
            <a:pPr marL="0" indent="0" algn="ctr">
              <a:buNone/>
            </a:pPr>
            <a:r>
              <a:rPr lang="ru-RU" sz="8000" b="1" dirty="0"/>
              <a:t>30,1% </a:t>
            </a:r>
            <a:endParaRPr lang="ru-RU" sz="8000" b="1" dirty="0" smtClean="0"/>
          </a:p>
          <a:p>
            <a:pPr marL="0" indent="0" algn="ctr">
              <a:buNone/>
            </a:pPr>
            <a:r>
              <a:rPr lang="ru-RU" sz="4000" dirty="0" smtClean="0"/>
              <a:t>считают</a:t>
            </a:r>
            <a:r>
              <a:rPr lang="ru-RU" sz="4000" dirty="0"/>
              <a:t>, что обман в интернете встречается довольно редко</a:t>
            </a:r>
            <a:endParaRPr lang="ru-RU" sz="4000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endParaRPr lang="ru-RU" sz="1600" dirty="0" smtClean="0"/>
          </a:p>
          <a:p>
            <a:pPr marL="0" indent="0" algn="r">
              <a:buNone/>
            </a:pPr>
            <a:r>
              <a:rPr lang="ru-RU" sz="2900" dirty="0" smtClean="0"/>
              <a:t>По </a:t>
            </a:r>
            <a:r>
              <a:rPr lang="ru-RU" sz="2900" dirty="0"/>
              <a:t>данным команды исследователей </a:t>
            </a:r>
            <a:r>
              <a:rPr lang="ru-RU" sz="2900" dirty="0" smtClean="0"/>
              <a:t>РОЦИТ </a:t>
            </a:r>
          </a:p>
          <a:p>
            <a:pPr marL="0" indent="0" algn="r">
              <a:buNone/>
            </a:pPr>
            <a:r>
              <a:rPr lang="ru-RU" sz="2900" dirty="0" smtClean="0"/>
              <a:t>проводится  </a:t>
            </a:r>
            <a:r>
              <a:rPr lang="ru-RU" sz="2900" dirty="0"/>
              <a:t>ежегодно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78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Опасности, которые подстерегают детей и подростков в сети Интернет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раскрытие конфиденциальной информации о себе и семье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опасность стать жертвой педофила или преступника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вовлечение в порноиндустрию или преступную деятельность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склонение к суициду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вовлечение в азартные игры в сети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сетевое хулиганство (кибербуллинг, запугивания, унижение)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интернет-мошенничество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нежелательный контент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пропаганда употребления и распространения наркотиков и психотропных веществ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покупки и продажи через интернет без согласия родителей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появление интернет-зависимости, игровой зависимости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/>
              <a:t>заражение </a:t>
            </a:r>
            <a:r>
              <a:rPr lang="ru-RU" dirty="0" smtClean="0"/>
              <a:t>вирусами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19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070992"/>
          </a:xfrm>
        </p:spPr>
        <p:txBody>
          <a:bodyPr/>
          <a:lstStyle/>
          <a:p>
            <a:r>
              <a:rPr lang="ru-RU" sz="4000" b="1" dirty="0" smtClean="0"/>
              <a:t>Источники угроз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 smtClean="0"/>
              <a:t>1. Социальные сети, мессенджеры, блоги</a:t>
            </a:r>
          </a:p>
          <a:p>
            <a:pPr marL="0" indent="0">
              <a:buNone/>
            </a:pPr>
            <a:r>
              <a:rPr lang="ru-RU" sz="2100" dirty="0" smtClean="0"/>
              <a:t>- выманивание личных данных</a:t>
            </a:r>
          </a:p>
          <a:p>
            <a:pPr marL="0" indent="0">
              <a:buNone/>
            </a:pPr>
            <a:r>
              <a:rPr lang="ru-RU" sz="2100" dirty="0" smtClean="0"/>
              <a:t>- взлом аккаунтов </a:t>
            </a:r>
          </a:p>
          <a:p>
            <a:pPr marL="0" indent="0">
              <a:buNone/>
            </a:pPr>
            <a:r>
              <a:rPr lang="ru-RU" sz="2100" dirty="0" smtClean="0"/>
              <a:t>- фишинг</a:t>
            </a:r>
          </a:p>
          <a:p>
            <a:pPr marL="0" indent="0">
              <a:buNone/>
            </a:pPr>
            <a:r>
              <a:rPr lang="ru-RU" sz="2100" dirty="0" smtClean="0"/>
              <a:t>- инфицирование вирусами и вредоносными кодами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2. Электронная почта</a:t>
            </a:r>
          </a:p>
          <a:p>
            <a:pPr marL="0" indent="0">
              <a:buNone/>
            </a:pPr>
            <a:r>
              <a:rPr lang="ru-RU" sz="2100" dirty="0" smtClean="0"/>
              <a:t>- спам </a:t>
            </a:r>
          </a:p>
          <a:p>
            <a:pPr marL="0" indent="0">
              <a:buNone/>
            </a:pPr>
            <a:r>
              <a:rPr lang="ru-RU" sz="2100" dirty="0" smtClean="0"/>
              <a:t>- ложные предложения работы</a:t>
            </a:r>
          </a:p>
          <a:p>
            <a:pPr marL="0" indent="0">
              <a:buNone/>
            </a:pPr>
            <a:r>
              <a:rPr lang="ru-RU" sz="2100" dirty="0" smtClean="0"/>
              <a:t>- рекламное ПО</a:t>
            </a:r>
          </a:p>
          <a:p>
            <a:pPr marL="0" indent="0">
              <a:buNone/>
            </a:pPr>
            <a:r>
              <a:rPr lang="ru-RU" sz="2100" dirty="0" smtClean="0"/>
              <a:t>- распространение вирусов и вредоносных программ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3. Программы обмена файлами, файлохранилища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4. Мобильные телефоны с выходом в интернет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044822"/>
      </p:ext>
    </p:extLst>
  </p:cSld>
  <p:clrMapOvr>
    <a:masterClrMapping/>
  </p:clrMapOvr>
</p:sld>
</file>

<file path=ppt/theme/theme1.xml><?xml version="1.0" encoding="utf-8"?>
<a:theme xmlns:a="http://schemas.openxmlformats.org/drawingml/2006/main" name="15_Office Theme">
  <a:themeElements>
    <a:clrScheme name="Custom 104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0289C6"/>
      </a:accent1>
      <a:accent2>
        <a:srgbClr val="0FB2FD"/>
      </a:accent2>
      <a:accent3>
        <a:srgbClr val="50C8FE"/>
      </a:accent3>
      <a:accent4>
        <a:srgbClr val="6DD9FF"/>
      </a:accent4>
      <a:accent5>
        <a:srgbClr val="017AB2"/>
      </a:accent5>
      <a:accent6>
        <a:srgbClr val="014A6B"/>
      </a:accent6>
      <a:hlink>
        <a:srgbClr val="69CFFE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04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0289C6"/>
      </a:accent1>
      <a:accent2>
        <a:srgbClr val="0FB2FD"/>
      </a:accent2>
      <a:accent3>
        <a:srgbClr val="50C8FE"/>
      </a:accent3>
      <a:accent4>
        <a:srgbClr val="6DD9FF"/>
      </a:accent4>
      <a:accent5>
        <a:srgbClr val="017AB2"/>
      </a:accent5>
      <a:accent6>
        <a:srgbClr val="014A6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04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0289C6"/>
      </a:accent1>
      <a:accent2>
        <a:srgbClr val="0FB2FD"/>
      </a:accent2>
      <a:accent3>
        <a:srgbClr val="50C8FE"/>
      </a:accent3>
      <a:accent4>
        <a:srgbClr val="6DD9FF"/>
      </a:accent4>
      <a:accent5>
        <a:srgbClr val="017AB2"/>
      </a:accent5>
      <a:accent6>
        <a:srgbClr val="014A6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 slides</Template>
  <TotalTime>1292</TotalTime>
  <Words>1469</Words>
  <Application>Microsoft Office PowerPoint</Application>
  <PresentationFormat>Экран (4:3)</PresentationFormat>
  <Paragraphs>261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15_Office Theme</vt:lpstr>
      <vt:lpstr>Office Theme</vt:lpstr>
      <vt:lpstr>1_Office Theme</vt:lpstr>
      <vt:lpstr>Современные сетевые угрозы: направления работы с подростками и молодежью.  Противодействие манипуляции в сети «Интернет»</vt:lpstr>
      <vt:lpstr>Немного статистики</vt:lpstr>
      <vt:lpstr>Немного статистики</vt:lpstr>
      <vt:lpstr>Немного статистики</vt:lpstr>
      <vt:lpstr>Немного статистики</vt:lpstr>
      <vt:lpstr>Немного статистики</vt:lpstr>
      <vt:lpstr>Рейтинг цифровой грамотности россиян</vt:lpstr>
      <vt:lpstr>Опасности, которые подстерегают детей и подростков в сети Интернет</vt:lpstr>
      <vt:lpstr>Источники угроз</vt:lpstr>
      <vt:lpstr>Современные сетевые угрозы</vt:lpstr>
      <vt:lpstr>Угрозы, связанные с программным обеспечением </vt:lpstr>
      <vt:lpstr>Нежелательный контент</vt:lpstr>
      <vt:lpstr>Информация, запрещенная для распространения среди детей:</vt:lpstr>
      <vt:lpstr>Угрозы, связанные с общением</vt:lpstr>
      <vt:lpstr>Противодействие сетевым угрозам</vt:lpstr>
      <vt:lpstr>Защита персональных данных</vt:lpstr>
      <vt:lpstr>Противодействие сетевым угрозам</vt:lpstr>
      <vt:lpstr>Тематика обращений на сайт НЦПТИ</vt:lpstr>
      <vt:lpstr>Как понять, что материал содержит признаки экстремизма?</vt:lpstr>
      <vt:lpstr>Сообщи о противоправном контенте</vt:lpstr>
      <vt:lpstr>Сообщи о противоправном контенте</vt:lpstr>
      <vt:lpstr>Сообщи о противоправном контенте</vt:lpstr>
      <vt:lpstr>Противодействие сетевым угрозам</vt:lpstr>
      <vt:lpstr>Понятие манипуляции</vt:lpstr>
      <vt:lpstr>Признаки                  Способы манипуляции</vt:lpstr>
      <vt:lpstr>Модель манипуляции</vt:lpstr>
      <vt:lpstr>Модель противодействия манипуляции</vt:lpstr>
      <vt:lpstr>Профилактическая работа по противодействию манипуляции</vt:lpstr>
      <vt:lpstr>Управление эмоциями (Эмоциональный компонент)</vt:lpstr>
      <vt:lpstr>Противостояние манипуляциям (Деятельностный компонент)</vt:lpstr>
      <vt:lpstr>Информирование об угрозах и правилах поведения в сети Интернет (Интеллектуальный компонент)</vt:lpstr>
      <vt:lpstr>Спасибо за внимание!    Штерн Александра Геннадьевна (4852) 400-263 shternag@yarregion.ru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контрпропагандистской деятельности в сфере противодействия идеологии терроризма в сети «Интернет»</dc:title>
  <dc:creator>Штерн Александра Геннадьевна</dc:creator>
  <cp:lastModifiedBy>Штерн Александра Геннадьевна</cp:lastModifiedBy>
  <cp:revision>71</cp:revision>
  <cp:lastPrinted>2019-09-10T14:13:04Z</cp:lastPrinted>
  <dcterms:created xsi:type="dcterms:W3CDTF">2018-10-09T07:54:31Z</dcterms:created>
  <dcterms:modified xsi:type="dcterms:W3CDTF">2019-09-26T07:12:00Z</dcterms:modified>
</cp:coreProperties>
</file>