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20.04.2024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20.04.2024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Аттестация педагога, преподающего учебный предмет «Основы безопасности жизнедеятельности»</a:t>
            </a:r>
            <a:endParaRPr lang="ru-RU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3357562"/>
            <a:ext cx="4457704" cy="1199704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Лончаков Максим Андреевич – преподаватель-организатор ОБЖ средней школы№21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Шумилова Рита Анатольевна -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преподаватель-организатор ОБЖ средней школы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№88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1.4. Взаимодействие с администрацией, педагогическими работниками ОО, с заинтересованными организациями (военкоматы, органы МВД, МЧС, ФСБ, ГИБДД, спортивные, молодежные, медицинские и другие организации).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Указывать максимальное количество социальных партнеров и формы взаимодействия. Они есть у всех.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27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Стабильные положительные результаты освоения обучающимися образовательных программ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1.6. Планирование и проведение мероприятий по охране жизни и здоровья обучающихся, в т.ч. при проведении занятий по преподаваемому предмету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Кроме школьных мероприятий указываем месячники по гражданской обороне, БДД и т.д. Обязательно результат.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27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Стабильные положительные результаты освоения обучающимися образовательных программ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1.6. Планирование и проведение мероприятий по охране жизни и здоровья обучающихся, в т.ч. при проведении занятий по преподаваемому предмету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Кроме школьных мероприятий указываем месячники по гражданской обороне, БДД и т.д. Обязательно результат.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27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Стабильные положительные результаты освоения обучающимися образовательных программ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мероприятия: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образовательной организации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муниципальный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региональный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федеральный, международный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подсчете баллов учитывается не количество победителей, призеров (лауреатов), а их наличие на каждом из указанных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уровней</a:t>
            </a:r>
          </a:p>
          <a:p>
            <a:pPr>
              <a:buNone/>
            </a:pP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стабильно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высоких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результатах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менее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3-х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в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подготовке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победителей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призеров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подсчете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баллов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учитывается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ежегодное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количество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2. Выявление и развитие способностей обучающихся к научной (интеллектуальной), творческой, физкультурно-спортивной деятельности, а также их участия в олимпиадах, конкурсах, фестивалях, соревнованиях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Дети-инвалиды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 с ОВЗ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Одаренные дети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Другие категории</a:t>
            </a:r>
          </a:p>
          <a:p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Наличие индивидуальных учебных планов, маршрутов для детей с особыми образовательными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потребностями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2.2. Работа с детьми с особыми образовательными потребностями.</a:t>
            </a:r>
            <a:br>
              <a:rPr lang="ru-RU" sz="27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Проектно­исследовательская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деятельность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Здоровьесберегающие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технологии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Система инновационной оценки «Портфолио»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ИКТ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технологии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др.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Обязательно расписывать их. Не надо ставить «+» или писать выполнено!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3.2. Продуктивное использование образовательных технологий </a:t>
            </a:r>
            <a:br>
              <a:rPr lang="ru-RU" sz="27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Уровень участия: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образовательной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муниципальный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региональный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федеральный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2700" b="1" dirty="0" smtClean="0">
                <a:solidFill>
                  <a:srgbClr val="FF0000"/>
                </a:solidFill>
              </a:rPr>
              <a:t>3.3.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Выступления 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научно-практических конференциях, педагогических чтениях, семинарах </a:t>
            </a:r>
            <a:r>
              <a:rPr lang="ru-RU" sz="27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(за исключением вопросов организационного характера) 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др.</a:t>
            </a:r>
            <a:r>
              <a:rPr lang="ru-RU" sz="2700" dirty="0">
                <a:solidFill>
                  <a:srgbClr val="FF0000"/>
                </a:solidFill>
              </a:rPr>
              <a:t/>
            </a:r>
            <a:br>
              <a:rPr lang="ru-RU" sz="2700" dirty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3357562"/>
            <a:ext cx="8229600" cy="2376300"/>
          </a:xfrm>
        </p:spPr>
        <p:txBody>
          <a:bodyPr>
            <a:normAutofit/>
          </a:bodyPr>
          <a:lstStyle/>
          <a:p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участия и проведения: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образовательной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муниципальный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региональный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федеральный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229600" cy="11430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2700" b="1" dirty="0" smtClean="0">
                <a:solidFill>
                  <a:srgbClr val="FF0000"/>
                </a:solidFill>
              </a:rPr>
              <a:t>3.3.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Выступления 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научно-практических конференциях, педагогических чтениях, семинарах </a:t>
            </a:r>
            <a:r>
              <a:rPr lang="ru-RU" sz="27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(за исключением вопросов организационного характера) 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др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3.4. Проведение открытых уроков, занятий, мероприятий, мастер - классов и др.</a:t>
            </a:r>
            <a:r>
              <a:rPr lang="ru-RU" sz="2700" dirty="0">
                <a:solidFill>
                  <a:srgbClr val="FF0000"/>
                </a:solidFill>
              </a:rPr>
              <a:t/>
            </a:r>
            <a:br>
              <a:rPr lang="ru-RU" sz="2700" dirty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3357586"/>
          </a:xfrm>
        </p:spPr>
        <p:txBody>
          <a:bodyPr>
            <a:normAutofit fontScale="32500" lnSpcReduction="20000"/>
          </a:bodyPr>
          <a:lstStyle/>
          <a:p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публикаций: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- образовательной 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- муниципальный </a:t>
            </a:r>
            <a:br>
              <a:rPr lang="ru-RU" sz="7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- региональный </a:t>
            </a:r>
            <a:br>
              <a:rPr lang="ru-RU" sz="7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федеральный</a:t>
            </a:r>
          </a:p>
          <a:p>
            <a:endParaRPr lang="ru-RU" sz="7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!Не надо за 2 месяца до аттестации с разницей в 10 дней делать публикации. Если это есть, то это СИСТЕМНО.</a:t>
            </a:r>
            <a:endParaRPr lang="ru-RU" sz="7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229600" cy="11430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3.5. Публичное представление собственного педагогического опыта на официальных сайтах (образовательной организации, органа управления образованием, методической службы и т.д.)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700" dirty="0">
                <a:solidFill>
                  <a:srgbClr val="FF0000"/>
                </a:solidFill>
              </a:rPr>
              <a:t/>
            </a:r>
            <a:br>
              <a:rPr lang="ru-RU" sz="2700" dirty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3357586"/>
          </a:xfrm>
        </p:spPr>
        <p:txBody>
          <a:bodyPr>
            <a:normAutofit/>
          </a:bodyPr>
          <a:lstStyle/>
          <a:p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то, что еще хотите сказать о себе.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229600" cy="11430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4.4. Дополнительные информационные данные, свидетельствующие о результативности деятельности педагога (в т.ч. по комплексу ГТО</a:t>
            </a:r>
            <a:r>
              <a:rPr lang="ru-RU" sz="2000" b="1" dirty="0"/>
              <a:t>)</a:t>
            </a:r>
            <a:br>
              <a:rPr lang="ru-RU" sz="2000" b="1" dirty="0"/>
            </a:br>
            <a:r>
              <a:rPr lang="ru-RU" sz="2700" dirty="0">
                <a:solidFill>
                  <a:srgbClr val="FF0000"/>
                </a:solidFill>
              </a:rPr>
              <a:t/>
            </a:r>
            <a:br>
              <a:rPr lang="ru-RU" sz="2700" dirty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от 24.03.2023 № 196 «Об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Вступил в силу с 1 сентября 2023 года и действует до 31 августа 2029 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28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3357586"/>
          </a:xfrm>
        </p:spPr>
        <p:txBody>
          <a:bodyPr>
            <a:normAutofit/>
          </a:bodyPr>
          <a:lstStyle/>
          <a:p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Очень важный пункт. Администрация дает Вам характеристику и нам рекомендации о присвоении или НЕ присвоении квалификационной категории.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229600" cy="11430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3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Выводы администрации образовательной организации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700" dirty="0">
                <a:solidFill>
                  <a:srgbClr val="FF0000"/>
                </a:solidFill>
              </a:rPr>
              <a:t/>
            </a:r>
            <a:br>
              <a:rPr lang="ru-RU" sz="2700" dirty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Квалификационные категории, установленные педагогическим работникам организаций, осуществляющих образовательную деятельность, до вступления в силу настоящего приказа, сохраняются в течение срока, на который они были установлены.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1 сентября 2023 года срок действия квалификационной категории 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устанавливается,  НО действуют до окончания действия приказа!!!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Заявление на высшую квалификационную категорию можно подать, не отработав 2 лет после установления первой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нормативно-правовые документы можно найти на сайте: 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ГУ ЯО «Центр оценки и контроля качества образования» Сайт: https://www.coikko.ru/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Телефон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связи: 8(4852)28-83-68 начальник отдела аттестации педагогических работников - Охлопкова Наталия Романовна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/>
              </a:rPr>
              <a:t>Ключевые моменты при заполнении отчета в АСИОУ</a:t>
            </a:r>
            <a:endParaRPr lang="ru-RU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1.1. Доля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обучающихся (в %), показавших стабильные положительные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результаты освоения образовательных программ по итогам мониторингов, проводимых организацией.</a:t>
            </a: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Данный показатель рассчитывается за период работы, предшествующий аттестации. 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Результаты рассчитываются на основе данных регионального Интернет - дневника. </a:t>
            </a:r>
            <a:endParaRPr lang="ru-RU" sz="2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Самое главное, чтобы был внутренний мониторинг 1 раз в четверть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27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Стабильные положительные результаты освоения обучающимися образовательных программ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1.2. Планирование и проведение мероприятий по действиям обучающихся и работников образовательной организации в чрезвычайных ситуациях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Указываем максимальное число мероприятий, формы проведения.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27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Стабильные положительные результаты освоения обучающимися образовательных программ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1.3.  Сформированность компетентностей по действиям обучающихся и работников образовательной организации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чрезвычайных ситуациях (по результатам анкетирования)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!!!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может быть 100% и у работников ОО и у учеников.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Эксперты могут запросить методику анкетирования.!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27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Стабильные положительные результаты освоения обучающимися образовательных программ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</TotalTime>
  <Words>660</Words>
  <PresentationFormat>Экран (4:3)</PresentationFormat>
  <Paragraphs>80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Аттестация педагога, преподающего учебный предмет «Основы безопасности жизнедеятельности»</vt:lpstr>
      <vt:lpstr>Вступил в силу с 1 сентября 2023 года и действует до 31 августа 2029 года</vt:lpstr>
      <vt:lpstr>Слайд 3</vt:lpstr>
      <vt:lpstr>Слайд 4</vt:lpstr>
      <vt:lpstr>Слайд 5</vt:lpstr>
      <vt:lpstr>Ключевые моменты при заполнении отчета в АСИОУ</vt:lpstr>
      <vt:lpstr>Стабильные положительные результаты освоения обучающимися образовательных программ </vt:lpstr>
      <vt:lpstr>Стабильные положительные результаты освоения обучающимися образовательных программ </vt:lpstr>
      <vt:lpstr>Стабильные положительные результаты освоения обучающимися образовательных программ </vt:lpstr>
      <vt:lpstr>Стабильные положительные результаты освоения обучающимися образовательных программ </vt:lpstr>
      <vt:lpstr>Стабильные положительные результаты освоения обучающимися образовательных программ </vt:lpstr>
      <vt:lpstr>Стабильные положительные результаты освоения обучающимися образовательных программ </vt:lpstr>
      <vt:lpstr>2. Выявление и развитие способностей обучающихся к научной (интеллектуальной), творческой, физкультурно-спортивной деятельности, а также их участия в олимпиадах, конкурсах, фестивалях, соревнованиях  </vt:lpstr>
      <vt:lpstr>2.2. Работа с детьми с особыми образовательными потребностями.   </vt:lpstr>
      <vt:lpstr>3.2. Продуктивное использование образовательных технологий    </vt:lpstr>
      <vt:lpstr>3.3. Выступления на научно-практических конференциях, педагогических чтениях, семинарах (за исключением вопросов организационного характера) и др.    </vt:lpstr>
      <vt:lpstr>3.3. Выступления на научно-практических конференциях, педагогических чтениях, семинарах (за исключением вопросов организационного характера) и др.  3.4. Проведение открытых уроков, занятий, мероприятий, мастер - классов и др.    </vt:lpstr>
      <vt:lpstr>3.5. Публичное представление собственного педагогического опыта на официальных сайтах (образовательной организации, органа управления образованием, методической службы и т.д.)     </vt:lpstr>
      <vt:lpstr>4.4. Дополнительные информационные данные, свидетельствующие о результативности деятельности педагога (в т.ч. по комплексу ГТО)     </vt:lpstr>
      <vt:lpstr>Выводы администрации образовательной организации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Аттестация педагога, преподающего учебный предмет «Основы безопасности жизнедеятельности»</dc:title>
  <dc:creator>User</dc:creator>
  <cp:lastModifiedBy>User</cp:lastModifiedBy>
  <cp:revision>4</cp:revision>
  <dcterms:created xsi:type="dcterms:W3CDTF">2024-04-20T07:04:52Z</dcterms:created>
  <dcterms:modified xsi:type="dcterms:W3CDTF">2024-04-20T08:09:20Z</dcterms:modified>
</cp:coreProperties>
</file>