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1" r:id="rId4"/>
    <p:sldId id="290" r:id="rId5"/>
    <p:sldId id="291" r:id="rId6"/>
    <p:sldId id="284" r:id="rId7"/>
    <p:sldId id="257" r:id="rId8"/>
    <p:sldId id="262" r:id="rId9"/>
    <p:sldId id="260" r:id="rId10"/>
    <p:sldId id="265" r:id="rId11"/>
    <p:sldId id="266" r:id="rId12"/>
    <p:sldId id="286" r:id="rId13"/>
    <p:sldId id="285" r:id="rId14"/>
    <p:sldId id="287" r:id="rId15"/>
    <p:sldId id="288" r:id="rId16"/>
    <p:sldId id="289" r:id="rId17"/>
    <p:sldId id="292" r:id="rId18"/>
    <p:sldId id="293" r:id="rId19"/>
    <p:sldId id="294" r:id="rId20"/>
    <p:sldId id="299" r:id="rId21"/>
    <p:sldId id="300" r:id="rId22"/>
    <p:sldId id="295" r:id="rId23"/>
    <p:sldId id="297" r:id="rId24"/>
    <p:sldId id="296" r:id="rId25"/>
    <p:sldId id="298" r:id="rId26"/>
    <p:sldId id="280"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480"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506D0CC-0677-4656-9AF6-8F8A62722566}" type="datetimeFigureOut">
              <a:rPr lang="ru-RU"/>
              <a:pPr>
                <a:defRPr/>
              </a:pPr>
              <a:t>02.11.2016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D0578A-7F82-4FAB-8914-FCFA7C69B66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420BB1-290E-49DF-A204-BC1E1E5782A8}" type="datetimeFigureOut">
              <a:rPr lang="ru-RU"/>
              <a:pPr>
                <a:defRPr/>
              </a:pPr>
              <a:t>02.11.2016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A0B501-783E-47C0-BE77-E33BC1D6F94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ECC63F-DB7A-4311-9E5B-A95BD756D640}" type="datetimeFigureOut">
              <a:rPr lang="ru-RU"/>
              <a:pPr>
                <a:defRPr/>
              </a:pPr>
              <a:t>02.11.2016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0F3E77E-1908-419B-8636-57CDA21C633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506D0CC-0677-4656-9AF6-8F8A62722566}" type="datetimeFigureOut">
              <a:rPr lang="ru-RU">
                <a:solidFill>
                  <a:srgbClr val="92D050">
                    <a:tint val="75000"/>
                  </a:srgbClr>
                </a:solidFill>
              </a:rPr>
              <a:pPr>
                <a:defRPr/>
              </a:pPr>
              <a:t>02.11.2016</a:t>
            </a:fld>
            <a:endParaRPr lang="ru-RU">
              <a:solidFill>
                <a:srgbClr val="92D050">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FED0578A-7F82-4FAB-8914-FCFA7C69B66F}"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250501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3160A47-6470-4A1F-8D48-FB60E5630ED9}" type="datetimeFigureOut">
              <a:rPr lang="ru-RU">
                <a:solidFill>
                  <a:srgbClr val="92D050">
                    <a:tint val="75000"/>
                  </a:srgbClr>
                </a:solidFill>
              </a:rPr>
              <a:pPr>
                <a:defRPr/>
              </a:pPr>
              <a:t>02.11.2016</a:t>
            </a:fld>
            <a:endParaRPr lang="ru-RU">
              <a:solidFill>
                <a:srgbClr val="92D050">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32C8ED0A-45B5-4F50-BF4B-9A510F3A6940}"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619624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EB4432B-825D-4F3B-AB8E-974650866BFF}" type="datetimeFigureOut">
              <a:rPr lang="ru-RU">
                <a:solidFill>
                  <a:srgbClr val="92D050">
                    <a:tint val="75000"/>
                  </a:srgbClr>
                </a:solidFill>
              </a:rPr>
              <a:pPr>
                <a:defRPr/>
              </a:pPr>
              <a:t>02.11.2016</a:t>
            </a:fld>
            <a:endParaRPr lang="ru-RU">
              <a:solidFill>
                <a:srgbClr val="92D050">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8B81EA6C-EBBA-44E7-B08D-D2B61BF000CE}"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214112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E0E649B-CAEE-481E-86BB-D0786FC947D5}" type="datetimeFigureOut">
              <a:rPr lang="ru-RU">
                <a:solidFill>
                  <a:srgbClr val="92D050">
                    <a:tint val="75000"/>
                  </a:srgbClr>
                </a:solidFill>
              </a:rPr>
              <a:pPr>
                <a:defRPr/>
              </a:pPr>
              <a:t>02.11.2016</a:t>
            </a:fld>
            <a:endParaRPr lang="ru-RU">
              <a:solidFill>
                <a:srgbClr val="92D050">
                  <a:tint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41C148A2-D4ED-4DE4-A760-F35E0316D871}"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51004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19098A7-6769-4106-AE05-D7A9E74A4048}" type="datetimeFigureOut">
              <a:rPr lang="ru-RU">
                <a:solidFill>
                  <a:srgbClr val="92D050">
                    <a:tint val="75000"/>
                  </a:srgbClr>
                </a:solidFill>
              </a:rPr>
              <a:pPr>
                <a:defRPr/>
              </a:pPr>
              <a:t>02.11.2016</a:t>
            </a:fld>
            <a:endParaRPr lang="ru-RU">
              <a:solidFill>
                <a:srgbClr val="92D050">
                  <a:tint val="75000"/>
                </a:srgb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9" name="Номер слайда 5"/>
          <p:cNvSpPr>
            <a:spLocks noGrp="1"/>
          </p:cNvSpPr>
          <p:nvPr>
            <p:ph type="sldNum" sz="quarter" idx="12"/>
          </p:nvPr>
        </p:nvSpPr>
        <p:spPr/>
        <p:txBody>
          <a:bodyPr/>
          <a:lstStyle>
            <a:lvl1pPr>
              <a:defRPr/>
            </a:lvl1pPr>
          </a:lstStyle>
          <a:p>
            <a:pPr>
              <a:defRPr/>
            </a:pPr>
            <a:fld id="{8D336AE7-A38E-4854-AD45-C144BB86FCEB}"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375715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75C717E-E3FD-4AF1-9B21-6373AE0A8B0A}" type="datetimeFigureOut">
              <a:rPr lang="ru-RU">
                <a:solidFill>
                  <a:srgbClr val="92D050">
                    <a:tint val="75000"/>
                  </a:srgbClr>
                </a:solidFill>
              </a:rPr>
              <a:pPr>
                <a:defRPr/>
              </a:pPr>
              <a:t>02.11.2016</a:t>
            </a:fld>
            <a:endParaRPr lang="ru-RU">
              <a:solidFill>
                <a:srgbClr val="92D050">
                  <a:tint val="75000"/>
                </a:srgb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01B63424-CDDF-45EC-B55E-D03A8C248728}"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3767206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D4AD88D-8550-4442-A8CF-3419D3EFC480}" type="datetimeFigureOut">
              <a:rPr lang="ru-RU">
                <a:solidFill>
                  <a:srgbClr val="92D050">
                    <a:tint val="75000"/>
                  </a:srgbClr>
                </a:solidFill>
              </a:rPr>
              <a:pPr>
                <a:defRPr/>
              </a:pPr>
              <a:t>02.11.2016</a:t>
            </a:fld>
            <a:endParaRPr lang="ru-RU">
              <a:solidFill>
                <a:srgbClr val="92D050">
                  <a:tint val="75000"/>
                </a:srgb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4" name="Номер слайда 5"/>
          <p:cNvSpPr>
            <a:spLocks noGrp="1"/>
          </p:cNvSpPr>
          <p:nvPr>
            <p:ph type="sldNum" sz="quarter" idx="12"/>
          </p:nvPr>
        </p:nvSpPr>
        <p:spPr/>
        <p:txBody>
          <a:bodyPr/>
          <a:lstStyle>
            <a:lvl1pPr>
              <a:defRPr/>
            </a:lvl1pPr>
          </a:lstStyle>
          <a:p>
            <a:pPr>
              <a:defRPr/>
            </a:pPr>
            <a:fld id="{F3AD36ED-E161-4372-A576-C8E4D8A91424}"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853069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01FA0D2-5199-4205-B3D1-45B51112C7F4}" type="datetimeFigureOut">
              <a:rPr lang="ru-RU">
                <a:solidFill>
                  <a:srgbClr val="92D050">
                    <a:tint val="75000"/>
                  </a:srgbClr>
                </a:solidFill>
              </a:rPr>
              <a:pPr>
                <a:defRPr/>
              </a:pPr>
              <a:t>02.11.2016</a:t>
            </a:fld>
            <a:endParaRPr lang="ru-RU">
              <a:solidFill>
                <a:srgbClr val="92D050">
                  <a:tint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6412AADE-83C5-494B-916B-D3217D027360}"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2894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3160A47-6470-4A1F-8D48-FB60E5630ED9}" type="datetimeFigureOut">
              <a:rPr lang="ru-RU"/>
              <a:pPr>
                <a:defRPr/>
              </a:pPr>
              <a:t>02.11.2016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C8ED0A-45B5-4F50-BF4B-9A510F3A6940}"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1E9479-6919-43A1-94AD-952BDBB573A2}" type="datetimeFigureOut">
              <a:rPr lang="ru-RU">
                <a:solidFill>
                  <a:srgbClr val="92D050">
                    <a:tint val="75000"/>
                  </a:srgbClr>
                </a:solidFill>
              </a:rPr>
              <a:pPr>
                <a:defRPr/>
              </a:pPr>
              <a:t>02.11.2016</a:t>
            </a:fld>
            <a:endParaRPr lang="ru-RU">
              <a:solidFill>
                <a:srgbClr val="92D050">
                  <a:tint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93A293A7-87E9-4D34-8111-3A4A48D1B995}"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1731458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420BB1-290E-49DF-A204-BC1E1E5782A8}" type="datetimeFigureOut">
              <a:rPr lang="ru-RU">
                <a:solidFill>
                  <a:srgbClr val="92D050">
                    <a:tint val="75000"/>
                  </a:srgbClr>
                </a:solidFill>
              </a:rPr>
              <a:pPr>
                <a:defRPr/>
              </a:pPr>
              <a:t>02.11.2016</a:t>
            </a:fld>
            <a:endParaRPr lang="ru-RU">
              <a:solidFill>
                <a:srgbClr val="92D050">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1BA0B501-783E-47C0-BE77-E33BC1D6F940}"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3692952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ECC63F-DB7A-4311-9E5B-A95BD756D640}" type="datetimeFigureOut">
              <a:rPr lang="ru-RU">
                <a:solidFill>
                  <a:srgbClr val="92D050">
                    <a:tint val="75000"/>
                  </a:srgbClr>
                </a:solidFill>
              </a:rPr>
              <a:pPr>
                <a:defRPr/>
              </a:pPr>
              <a:t>02.11.2016</a:t>
            </a:fld>
            <a:endParaRPr lang="ru-RU">
              <a:solidFill>
                <a:srgbClr val="92D050">
                  <a:tint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92D05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40F3E77E-1908-419B-8636-57CDA21C6335}"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114783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EB4432B-825D-4F3B-AB8E-974650866BFF}" type="datetimeFigureOut">
              <a:rPr lang="ru-RU"/>
              <a:pPr>
                <a:defRPr/>
              </a:pPr>
              <a:t>02.11.2016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81EA6C-EBBA-44E7-B08D-D2B61BF000C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E0E649B-CAEE-481E-86BB-D0786FC947D5}" type="datetimeFigureOut">
              <a:rPr lang="ru-RU"/>
              <a:pPr>
                <a:defRPr/>
              </a:pPr>
              <a:t>02.11.2016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C148A2-D4ED-4DE4-A760-F35E0316D87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19098A7-6769-4106-AE05-D7A9E74A4048}" type="datetimeFigureOut">
              <a:rPr lang="ru-RU"/>
              <a:pPr>
                <a:defRPr/>
              </a:pPr>
              <a:t>02.11.2016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D336AE7-A38E-4854-AD45-C144BB86FCE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75C717E-E3FD-4AF1-9B21-6373AE0A8B0A}" type="datetimeFigureOut">
              <a:rPr lang="ru-RU"/>
              <a:pPr>
                <a:defRPr/>
              </a:pPr>
              <a:t>02.11.2016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1B63424-CDDF-45EC-B55E-D03A8C24872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D4AD88D-8550-4442-A8CF-3419D3EFC480}" type="datetimeFigureOut">
              <a:rPr lang="ru-RU"/>
              <a:pPr>
                <a:defRPr/>
              </a:pPr>
              <a:t>02.11.2016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3AD36ED-E161-4372-A576-C8E4D8A9142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01FA0D2-5199-4205-B3D1-45B51112C7F4}" type="datetimeFigureOut">
              <a:rPr lang="ru-RU"/>
              <a:pPr>
                <a:defRPr/>
              </a:pPr>
              <a:t>02.11.2016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12AADE-83C5-494B-916B-D3217D02736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1E9479-6919-43A1-94AD-952BDBB573A2}" type="datetimeFigureOut">
              <a:rPr lang="ru-RU"/>
              <a:pPr>
                <a:defRPr/>
              </a:pPr>
              <a:t>02.11.2016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A293A7-87E9-4D34-8111-3A4A48D1B99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69CFDA-A66A-4E56-BAC9-864EE9541362}" type="datetimeFigureOut">
              <a:rPr lang="ru-RU"/>
              <a:pPr>
                <a:defRPr/>
              </a:pPr>
              <a:t>02.11.2016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3C2A092-1522-46D4-9D1A-61034546DB3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69CFDA-A66A-4E56-BAC9-864EE9541362}" type="datetimeFigureOut">
              <a:rPr lang="ru-RU">
                <a:solidFill>
                  <a:srgbClr val="92D050">
                    <a:tint val="75000"/>
                  </a:srgbClr>
                </a:solidFill>
              </a:rPr>
              <a:pPr>
                <a:defRPr/>
              </a:pPr>
              <a:t>02.11.2016</a:t>
            </a:fld>
            <a:endParaRPr lang="ru-RU">
              <a:solidFill>
                <a:srgbClr val="92D05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srgbClr val="92D05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3C2A092-1522-46D4-9D1A-61034546DB35}" type="slidenum">
              <a:rPr lang="ru-RU">
                <a:solidFill>
                  <a:srgbClr val="92D050">
                    <a:tint val="75000"/>
                  </a:srgbClr>
                </a:solidFill>
              </a:rPr>
              <a:pPr>
                <a:defRPr/>
              </a:pPr>
              <a:t>‹#›</a:t>
            </a:fld>
            <a:endParaRPr lang="ru-RU">
              <a:solidFill>
                <a:srgbClr val="92D050">
                  <a:tint val="75000"/>
                </a:srgbClr>
              </a:solidFill>
            </a:endParaRPr>
          </a:p>
        </p:txBody>
      </p:sp>
    </p:spTree>
    <p:extLst>
      <p:ext uri="{BB962C8B-B14F-4D97-AF65-F5344CB8AC3E}">
        <p14:creationId xmlns:p14="http://schemas.microsoft.com/office/powerpoint/2010/main" val="428803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3212976"/>
            <a:ext cx="5760640" cy="2520280"/>
          </a:xfrm>
          <a:solidFill>
            <a:srgbClr val="92D050"/>
          </a:solidFill>
        </p:spPr>
        <p:txBody>
          <a:bodyPr rtlCol="0">
            <a:noAutofit/>
          </a:bodyPr>
          <a:lstStyle/>
          <a:p>
            <a:pPr algn="r" fontAlgn="auto">
              <a:spcAft>
                <a:spcPts val="0"/>
              </a:spcAft>
              <a:defRPr/>
            </a:pPr>
            <a:r>
              <a:rPr lang="ru-RU" sz="3600" b="1" dirty="0" smtClean="0">
                <a:ln w="12700">
                  <a:solidFill>
                    <a:schemeClr val="accent3">
                      <a:lumMod val="75000"/>
                    </a:schemeClr>
                  </a:solidFill>
                </a:ln>
                <a:solidFill>
                  <a:schemeClr val="bg1"/>
                </a:solidFill>
              </a:rPr>
              <a:t>Этимологический подход в воспитании</a:t>
            </a:r>
          </a:p>
        </p:txBody>
      </p:sp>
      <p:sp>
        <p:nvSpPr>
          <p:cNvPr id="3" name="Подзаголовок 2"/>
          <p:cNvSpPr>
            <a:spLocks noGrp="1"/>
          </p:cNvSpPr>
          <p:nvPr>
            <p:ph type="subTitle" idx="1"/>
          </p:nvPr>
        </p:nvSpPr>
        <p:spPr>
          <a:xfrm>
            <a:off x="3275857" y="5733256"/>
            <a:ext cx="5760640" cy="936104"/>
          </a:xfrm>
          <a:solidFill>
            <a:schemeClr val="accent3">
              <a:lumMod val="20000"/>
              <a:lumOff val="80000"/>
            </a:schemeClr>
          </a:solidFill>
        </p:spPr>
        <p:txBody>
          <a:bodyPr rtlCol="0">
            <a:normAutofit fontScale="85000" lnSpcReduction="20000"/>
          </a:bodyPr>
          <a:lstStyle/>
          <a:p>
            <a:pPr algn="r" fontAlgn="auto">
              <a:spcAft>
                <a:spcPts val="0"/>
              </a:spcAft>
              <a:defRPr/>
            </a:pPr>
            <a:r>
              <a:rPr lang="ru-RU" sz="2400" dirty="0" smtClean="0">
                <a:solidFill>
                  <a:schemeClr val="accent3">
                    <a:lumMod val="75000"/>
                  </a:schemeClr>
                </a:solidFill>
              </a:rPr>
              <a:t>И.Г.Назарова, заведующий кафедрой общей педагогики и психологии ГАУ ДПО ЯО ИРО</a:t>
            </a:r>
          </a:p>
          <a:p>
            <a:pPr algn="r" fontAlgn="auto">
              <a:spcAft>
                <a:spcPts val="0"/>
              </a:spcAft>
              <a:defRPr/>
            </a:pPr>
            <a:r>
              <a:rPr lang="ru-RU" sz="2400" dirty="0" smtClean="0">
                <a:solidFill>
                  <a:schemeClr val="accent3">
                    <a:lumMod val="75000"/>
                  </a:schemeClr>
                </a:solidFill>
              </a:rPr>
              <a:t>Ярославль, 3 ноября 2016года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tx1"/>
          </a:solidFill>
        </p:spPr>
        <p:txBody>
          <a:bodyPr/>
          <a:lstStyle/>
          <a:p>
            <a:r>
              <a:rPr lang="ru-RU" b="1" dirty="0" smtClean="0">
                <a:solidFill>
                  <a:schemeClr val="accent4">
                    <a:lumMod val="50000"/>
                  </a:schemeClr>
                </a:solidFill>
              </a:rPr>
              <a:t>ОБРАЗ «Я»</a:t>
            </a:r>
            <a:endParaRPr lang="ru-RU" b="1" dirty="0">
              <a:solidFill>
                <a:schemeClr val="accent4">
                  <a:lumMod val="50000"/>
                </a:schemeClr>
              </a:solidFill>
            </a:endParaRPr>
          </a:p>
        </p:txBody>
      </p:sp>
      <p:sp>
        <p:nvSpPr>
          <p:cNvPr id="5" name="Объект 4"/>
          <p:cNvSpPr>
            <a:spLocks noGrp="1"/>
          </p:cNvSpPr>
          <p:nvPr>
            <p:ph idx="1"/>
          </p:nvPr>
        </p:nvSpPr>
        <p:spPr>
          <a:xfrm>
            <a:off x="457200" y="1412776"/>
            <a:ext cx="8229600" cy="4713387"/>
          </a:xfrm>
        </p:spPr>
        <p:txBody>
          <a:bodyPr/>
          <a:lstStyle/>
          <a:p>
            <a:pPr marL="0" indent="0">
              <a:buNone/>
            </a:pPr>
            <a:r>
              <a:rPr lang="ru-RU" sz="2400" dirty="0">
                <a:solidFill>
                  <a:schemeClr val="accent1">
                    <a:lumMod val="50000"/>
                  </a:schemeClr>
                </a:solidFill>
              </a:rPr>
              <a:t>Образуя себя, растущий человек становится сознательным, овладевает собой и учится самостоятельно вести себя по избранному жизненному пути. Образуя свои личные представления о внешнем мире, учащийся усваивает образы вещей, овладевает способностью отделять истину от лжи и определяться в своем </a:t>
            </a:r>
            <a:r>
              <a:rPr lang="ru-RU" sz="2400" dirty="0" smtClean="0">
                <a:solidFill>
                  <a:schemeClr val="accent1">
                    <a:lumMod val="50000"/>
                  </a:schemeClr>
                </a:solidFill>
              </a:rPr>
              <a:t>окружении </a:t>
            </a:r>
            <a:endParaRPr lang="ru-RU" sz="2400" dirty="0">
              <a:solidFill>
                <a:schemeClr val="accent1">
                  <a:lumMod val="50000"/>
                </a:scheme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77072"/>
            <a:ext cx="45720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55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smtClean="0">
                <a:solidFill>
                  <a:schemeClr val="accent4"/>
                </a:solidFill>
              </a:rPr>
              <a:t>Христианская </a:t>
            </a:r>
            <a:r>
              <a:rPr lang="ru-RU" b="1" dirty="0">
                <a:solidFill>
                  <a:schemeClr val="accent4"/>
                </a:solidFill>
              </a:rPr>
              <a:t>педагогика </a:t>
            </a:r>
          </a:p>
        </p:txBody>
      </p:sp>
      <p:sp>
        <p:nvSpPr>
          <p:cNvPr id="3" name="Объект 2"/>
          <p:cNvSpPr>
            <a:spLocks noGrp="1"/>
          </p:cNvSpPr>
          <p:nvPr>
            <p:ph idx="1"/>
          </p:nvPr>
        </p:nvSpPr>
        <p:spPr>
          <a:xfrm>
            <a:off x="457200" y="2348880"/>
            <a:ext cx="8229600" cy="3777283"/>
          </a:xfrm>
        </p:spPr>
        <p:txBody>
          <a:bodyPr/>
          <a:lstStyle/>
          <a:p>
            <a:pPr marL="0" indent="0">
              <a:buNone/>
            </a:pPr>
            <a:r>
              <a:rPr lang="ru-RU" dirty="0" smtClean="0">
                <a:solidFill>
                  <a:schemeClr val="accent4"/>
                </a:solidFill>
              </a:rPr>
              <a:t>учит </a:t>
            </a:r>
            <a:r>
              <a:rPr lang="ru-RU" dirty="0">
                <a:solidFill>
                  <a:schemeClr val="accent4"/>
                </a:solidFill>
              </a:rPr>
              <a:t>относиться к слову как к величайшей святыне, которая насыщает ум истиной, украшая его и предохраняя от заблуждений</a:t>
            </a:r>
          </a:p>
        </p:txBody>
      </p:sp>
    </p:spTree>
    <p:extLst>
      <p:ext uri="{BB962C8B-B14F-4D97-AF65-F5344CB8AC3E}">
        <p14:creationId xmlns:p14="http://schemas.microsoft.com/office/powerpoint/2010/main" val="179856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smtClean="0">
                <a:solidFill>
                  <a:schemeClr val="accent4"/>
                </a:solidFill>
              </a:rPr>
              <a:t>Воспитание нравственности</a:t>
            </a:r>
            <a:endParaRPr lang="ru-RU" b="1" dirty="0">
              <a:solidFill>
                <a:schemeClr val="accent4"/>
              </a:solidFill>
            </a:endParaRPr>
          </a:p>
        </p:txBody>
      </p:sp>
      <p:sp>
        <p:nvSpPr>
          <p:cNvPr id="3" name="Объект 2"/>
          <p:cNvSpPr>
            <a:spLocks noGrp="1"/>
          </p:cNvSpPr>
          <p:nvPr>
            <p:ph idx="1"/>
          </p:nvPr>
        </p:nvSpPr>
        <p:spPr/>
        <p:txBody>
          <a:bodyPr/>
          <a:lstStyle/>
          <a:p>
            <a:pPr marL="0" indent="0">
              <a:buNone/>
            </a:pPr>
            <a:r>
              <a:rPr lang="ru-RU" sz="1600" dirty="0">
                <a:solidFill>
                  <a:schemeClr val="accent4"/>
                </a:solidFill>
              </a:rPr>
              <a:t>1. Всеми возможными средствами развивать эмоциональную сферу ребенка, его интуицию как первоначальное умение «чувством познавать жизнь».</a:t>
            </a:r>
          </a:p>
          <a:p>
            <a:pPr marL="0" indent="0">
              <a:buNone/>
            </a:pPr>
            <a:r>
              <a:rPr lang="ru-RU" sz="1600" dirty="0">
                <a:solidFill>
                  <a:schemeClr val="accent4"/>
                </a:solidFill>
              </a:rPr>
              <a:t>2. Основное внимание уделять воспитанию чувства любви к Богу, ко всему высокому и святому как основе нравственного воспитания.</a:t>
            </a:r>
          </a:p>
          <a:p>
            <a:pPr marL="0" indent="0">
              <a:buNone/>
            </a:pPr>
            <a:r>
              <a:rPr lang="ru-RU" sz="1600" dirty="0">
                <a:solidFill>
                  <a:schemeClr val="accent4"/>
                </a:solidFill>
              </a:rPr>
              <a:t>3. Поскольку сила и устойчивость того или иного чувства зависят от правильного представления о предмете любви, постепенно формировать у учащихся истинное и полное понятие о Боге и святыни (в широком смысле слова) с учетом уже сложившихся у них представлений.</a:t>
            </a:r>
          </a:p>
          <a:p>
            <a:pPr marL="0" indent="0">
              <a:buNone/>
            </a:pPr>
            <a:r>
              <a:rPr lang="ru-RU" sz="1600" dirty="0">
                <a:solidFill>
                  <a:schemeClr val="accent4"/>
                </a:solidFill>
              </a:rPr>
              <a:t>4. Учить детей адекватному выражению своих чувств, исходя из психологического закона адекватности чувства и его внешнего проявления: свободное выражение чувства возбуждает, усиливает его, а сдержанное проявление чувств, эмоций, переживаний умеряет их.</a:t>
            </a:r>
          </a:p>
          <a:p>
            <a:pPr marL="0" indent="0">
              <a:buNone/>
            </a:pPr>
            <a:r>
              <a:rPr lang="ru-RU" sz="1600" dirty="0">
                <a:solidFill>
                  <a:schemeClr val="accent4"/>
                </a:solidFill>
              </a:rPr>
              <a:t>5. Способность человека ощущать на себе влияние настроения и чувств другого человека, перенимать их накладывает на педагога ответственность за каждый поступок, слово, движение, взгляд. Чтобы стать примером для ребенка, оказывать влияние на его внутренний мир, воспитатель должен проникнуться духом благоговения перед святыней, пониманием и состраданием к людям.</a:t>
            </a:r>
          </a:p>
          <a:p>
            <a:pPr marL="0" indent="0">
              <a:buNone/>
            </a:pPr>
            <a:r>
              <a:rPr lang="ru-RU" sz="1600" dirty="0">
                <a:solidFill>
                  <a:schemeClr val="accent4"/>
                </a:solidFill>
              </a:rPr>
              <a:t>Пример как главное средство воспитания основан на склонности детей к подражанию и их неспособности отделить отвлеченное нравственное понятие от конкретной личности.</a:t>
            </a:r>
          </a:p>
          <a:p>
            <a:endParaRPr lang="ru-RU" sz="1400" dirty="0"/>
          </a:p>
        </p:txBody>
      </p:sp>
    </p:spTree>
    <p:extLst>
      <p:ext uri="{BB962C8B-B14F-4D97-AF65-F5344CB8AC3E}">
        <p14:creationId xmlns:p14="http://schemas.microsoft.com/office/powerpoint/2010/main" val="42704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a:solidFill>
            <a:schemeClr val="tx1"/>
          </a:solidFill>
        </p:spPr>
        <p:txBody>
          <a:bodyPr/>
          <a:lstStyle/>
          <a:p>
            <a:r>
              <a:rPr lang="ru-RU" b="1" dirty="0">
                <a:solidFill>
                  <a:schemeClr val="accent4"/>
                </a:solidFill>
              </a:rPr>
              <a:t>Воспитание нравственности</a:t>
            </a:r>
          </a:p>
        </p:txBody>
      </p:sp>
      <p:sp>
        <p:nvSpPr>
          <p:cNvPr id="3" name="Объект 2"/>
          <p:cNvSpPr>
            <a:spLocks noGrp="1"/>
          </p:cNvSpPr>
          <p:nvPr>
            <p:ph idx="1"/>
          </p:nvPr>
        </p:nvSpPr>
        <p:spPr>
          <a:xfrm>
            <a:off x="179512" y="1196752"/>
            <a:ext cx="8712968" cy="4597971"/>
          </a:xfrm>
        </p:spPr>
        <p:txBody>
          <a:bodyPr/>
          <a:lstStyle/>
          <a:p>
            <a:pPr marL="0" indent="0">
              <a:buNone/>
            </a:pPr>
            <a:r>
              <a:rPr lang="ru-RU" sz="1600" dirty="0">
                <a:solidFill>
                  <a:schemeClr val="accent4"/>
                </a:solidFill>
              </a:rPr>
              <a:t>6. Воспитывая сердце, необходимо помнить о том, что дети перенимают от родителей не только интеллектуальные способности, наклонность к той или иной деятельности, но и предрасположенность чувствовать таким же образом, как и родители.</a:t>
            </a:r>
          </a:p>
          <a:p>
            <a:pPr marL="0" indent="0">
              <a:buNone/>
            </a:pPr>
            <a:r>
              <a:rPr lang="ru-RU" sz="1600" dirty="0">
                <a:solidFill>
                  <a:schemeClr val="accent4"/>
                </a:solidFill>
              </a:rPr>
              <a:t>7. Особенно большое значение в нравственном воспитании имеют образы благочестивых людей, поэтому необходимо использовать житийную литературу, обращаться к образам святых, имена которых носят дети с тем, чтобы у них сложился достаточно полный и живой нравственный идеал. </a:t>
            </a:r>
          </a:p>
          <a:p>
            <a:pPr marL="0" indent="0">
              <a:buNone/>
            </a:pPr>
            <a:r>
              <a:rPr lang="ru-RU" sz="1600" dirty="0">
                <a:solidFill>
                  <a:schemeClr val="accent4"/>
                </a:solidFill>
              </a:rPr>
              <a:t>8. Словесные образы, на которых воспитывается ребенок, необходимо по возможности подкреплять другими образами и образцами святости — музыкальными, живописными, архитектурными, драматическими и т. д., целостной системой художественных образов. Усиление за счет этого эмоционального поля приводит к повышению эффективности воспитательного воздействия, позволяет практически осуществить «правильный подбор впечатлений и представлений» (К. Д. Ушинский), необходимых для духовно-нравственного воспитания и образования.</a:t>
            </a:r>
          </a:p>
          <a:p>
            <a:pPr marL="0" indent="0">
              <a:buNone/>
            </a:pPr>
            <a:r>
              <a:rPr lang="ru-RU" sz="1600" dirty="0">
                <a:solidFill>
                  <a:schemeClr val="accent4"/>
                </a:solidFill>
              </a:rPr>
              <a:t>9. Для достижения нужного воспитательного эффекта следует тщательно продумывать выбор воспитательных средств, а также место и время, когда можно ожидать от ребенка наибольшей восприимчивости. Необходимо использовать соответствующие воспитательные ситуации, стремясь не упустить из виду ни одной детали, касающейся поведения ребенка.</a:t>
            </a:r>
          </a:p>
          <a:p>
            <a:pPr marL="0" indent="0">
              <a:buNone/>
            </a:pPr>
            <a:r>
              <a:rPr lang="ru-RU" sz="1600" dirty="0">
                <a:solidFill>
                  <a:schemeClr val="accent4"/>
                </a:solidFill>
              </a:rPr>
              <a:t>10. Учитывая, что в нравственной жизни «мера чувств» определяется его постоянством и устойчивостью (а отнюдь не только его напряженностью), необходимо уделять преимущественное внимание поддержанию «огня сердца», воспитанию любви во всех ее проявлениях (через любовь к животным, природе и т. п.) </a:t>
            </a:r>
          </a:p>
          <a:p>
            <a:endParaRPr lang="ru-RU" dirty="0"/>
          </a:p>
        </p:txBody>
      </p:sp>
    </p:spTree>
    <p:extLst>
      <p:ext uri="{BB962C8B-B14F-4D97-AF65-F5344CB8AC3E}">
        <p14:creationId xmlns:p14="http://schemas.microsoft.com/office/powerpoint/2010/main" val="326376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smtClean="0">
                <a:solidFill>
                  <a:schemeClr val="accent4"/>
                </a:solidFill>
              </a:rPr>
              <a:t>Важнейшее умение педагога</a:t>
            </a:r>
            <a:endParaRPr lang="ru-RU" b="1" dirty="0">
              <a:solidFill>
                <a:schemeClr val="accent4"/>
              </a:solidFill>
            </a:endParaRPr>
          </a:p>
        </p:txBody>
      </p:sp>
      <p:sp>
        <p:nvSpPr>
          <p:cNvPr id="3" name="Объект 2"/>
          <p:cNvSpPr>
            <a:spLocks noGrp="1"/>
          </p:cNvSpPr>
          <p:nvPr>
            <p:ph idx="1"/>
          </p:nvPr>
        </p:nvSpPr>
        <p:spPr/>
        <p:txBody>
          <a:bodyPr/>
          <a:lstStyle/>
          <a:p>
            <a:pPr marL="0" indent="0">
              <a:buNone/>
            </a:pPr>
            <a:r>
              <a:rPr lang="ru-RU" dirty="0" smtClean="0">
                <a:solidFill>
                  <a:schemeClr val="accent4"/>
                </a:solidFill>
              </a:rPr>
              <a:t>развить </a:t>
            </a:r>
            <a:r>
              <a:rPr lang="ru-RU" dirty="0">
                <a:solidFill>
                  <a:schemeClr val="accent4"/>
                </a:solidFill>
              </a:rPr>
              <a:t>в детях способность различать то, что скрывается в слове, научить их относиться к слову как к святыне. С помощью слова ему важно найти «общий знаменатель» между своими познаниями и понятиями учеников. Еще важнее постоянно помнить, что главное средство воздействия — сам его облик, одинаковый с ребенком настрой души, сердечное влияние и </a:t>
            </a:r>
            <a:r>
              <a:rPr lang="ru-RU" dirty="0" smtClean="0">
                <a:solidFill>
                  <a:schemeClr val="accent4"/>
                </a:solidFill>
              </a:rPr>
              <a:t>влечение</a:t>
            </a:r>
            <a:endParaRPr lang="ru-RU" dirty="0">
              <a:solidFill>
                <a:schemeClr val="accent4"/>
              </a:solidFill>
            </a:endParaRPr>
          </a:p>
        </p:txBody>
      </p:sp>
    </p:spTree>
    <p:extLst>
      <p:ext uri="{BB962C8B-B14F-4D97-AF65-F5344CB8AC3E}">
        <p14:creationId xmlns:p14="http://schemas.microsoft.com/office/powerpoint/2010/main" val="397638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smtClean="0">
                <a:solidFill>
                  <a:schemeClr val="accent3"/>
                </a:solidFill>
              </a:rPr>
              <a:t>Ярославские педагоги определяют ценности педагога</a:t>
            </a:r>
            <a:endParaRPr lang="ru-RU" b="1" dirty="0">
              <a:solidFill>
                <a:schemeClr val="accent3"/>
              </a:solidFill>
            </a:endParaRPr>
          </a:p>
        </p:txBody>
      </p:sp>
      <p:sp>
        <p:nvSpPr>
          <p:cNvPr id="3" name="Объект 2"/>
          <p:cNvSpPr>
            <a:spLocks noGrp="1"/>
          </p:cNvSpPr>
          <p:nvPr>
            <p:ph idx="1"/>
          </p:nvPr>
        </p:nvSpPr>
        <p:spPr/>
        <p:txBody>
          <a:bodyPr/>
          <a:lstStyle/>
          <a:p>
            <a:r>
              <a:rPr lang="ru-RU" sz="2800" dirty="0">
                <a:solidFill>
                  <a:schemeClr val="accent3"/>
                </a:solidFill>
              </a:rPr>
              <a:t>С</a:t>
            </a:r>
            <a:r>
              <a:rPr lang="ru-RU" sz="2800" dirty="0" smtClean="0">
                <a:solidFill>
                  <a:schemeClr val="accent3"/>
                </a:solidFill>
              </a:rPr>
              <a:t>пособен </a:t>
            </a:r>
            <a:r>
              <a:rPr lang="ru-RU" sz="2800" dirty="0">
                <a:solidFill>
                  <a:schemeClr val="accent3"/>
                </a:solidFill>
              </a:rPr>
              <a:t>пробудить интерес к слову звучащему</a:t>
            </a:r>
          </a:p>
          <a:p>
            <a:r>
              <a:rPr lang="ru-RU" sz="2800" dirty="0">
                <a:solidFill>
                  <a:schemeClr val="accent3"/>
                </a:solidFill>
              </a:rPr>
              <a:t>П</a:t>
            </a:r>
            <a:r>
              <a:rPr lang="ru-RU" sz="2800" dirty="0" smtClean="0">
                <a:solidFill>
                  <a:schemeClr val="accent3"/>
                </a:solidFill>
              </a:rPr>
              <a:t>озволяет </a:t>
            </a:r>
            <a:r>
              <a:rPr lang="ru-RU" sz="2800" dirty="0">
                <a:solidFill>
                  <a:schemeClr val="accent3"/>
                </a:solidFill>
              </a:rPr>
              <a:t>взглянуть на слово с разных сторон</a:t>
            </a:r>
          </a:p>
          <a:p>
            <a:r>
              <a:rPr lang="ru-RU" sz="2800" dirty="0">
                <a:solidFill>
                  <a:schemeClr val="accent3"/>
                </a:solidFill>
              </a:rPr>
              <a:t>П</a:t>
            </a:r>
            <a:r>
              <a:rPr lang="ru-RU" sz="2800" dirty="0" smtClean="0">
                <a:solidFill>
                  <a:schemeClr val="accent3"/>
                </a:solidFill>
              </a:rPr>
              <a:t>озволяет </a:t>
            </a:r>
            <a:r>
              <a:rPr lang="ru-RU" sz="2800" dirty="0">
                <a:solidFill>
                  <a:schemeClr val="accent3"/>
                </a:solidFill>
              </a:rPr>
              <a:t>вызвать образ в душе и сознании ребенка (а, как известно, ребенок младшего школьного возраста мыслит образами)</a:t>
            </a:r>
          </a:p>
          <a:p>
            <a:r>
              <a:rPr lang="ru-RU" sz="2800" dirty="0">
                <a:solidFill>
                  <a:schemeClr val="accent3"/>
                </a:solidFill>
              </a:rPr>
              <a:t>П</a:t>
            </a:r>
            <a:r>
              <a:rPr lang="ru-RU" sz="2800" dirty="0" smtClean="0">
                <a:solidFill>
                  <a:schemeClr val="accent3"/>
                </a:solidFill>
              </a:rPr>
              <a:t>ризывает </a:t>
            </a:r>
            <a:r>
              <a:rPr lang="ru-RU" sz="2800" dirty="0">
                <a:solidFill>
                  <a:schemeClr val="accent3"/>
                </a:solidFill>
              </a:rPr>
              <a:t>задумываться над словом, быть к нему вежливым и </a:t>
            </a:r>
            <a:r>
              <a:rPr lang="ru-RU" sz="2800" dirty="0" smtClean="0">
                <a:solidFill>
                  <a:schemeClr val="accent3"/>
                </a:solidFill>
              </a:rPr>
              <a:t>внимательным</a:t>
            </a:r>
          </a:p>
          <a:p>
            <a:r>
              <a:rPr lang="ru-RU" sz="2800" dirty="0">
                <a:solidFill>
                  <a:schemeClr val="accent3"/>
                </a:solidFill>
              </a:rPr>
              <a:t>С</a:t>
            </a:r>
            <a:r>
              <a:rPr lang="ru-RU" sz="2800" dirty="0" smtClean="0">
                <a:solidFill>
                  <a:schemeClr val="accent3"/>
                </a:solidFill>
              </a:rPr>
              <a:t>лово</a:t>
            </a:r>
            <a:r>
              <a:rPr lang="ru-RU" sz="2800" dirty="0">
                <a:solidFill>
                  <a:schemeClr val="accent3"/>
                </a:solidFill>
              </a:rPr>
              <a:t>, умело и верно сказанное – это великое средство </a:t>
            </a:r>
            <a:r>
              <a:rPr lang="ru-RU" sz="2800" dirty="0" smtClean="0">
                <a:solidFill>
                  <a:schemeClr val="accent3"/>
                </a:solidFill>
              </a:rPr>
              <a:t>воспитания</a:t>
            </a:r>
            <a:endParaRPr lang="ru-RU" sz="2800" dirty="0">
              <a:solidFill>
                <a:schemeClr val="accent3"/>
              </a:solidFill>
            </a:endParaRPr>
          </a:p>
          <a:p>
            <a:endParaRPr lang="ru-RU" dirty="0"/>
          </a:p>
        </p:txBody>
      </p:sp>
    </p:spTree>
    <p:extLst>
      <p:ext uri="{BB962C8B-B14F-4D97-AF65-F5344CB8AC3E}">
        <p14:creationId xmlns:p14="http://schemas.microsoft.com/office/powerpoint/2010/main" val="239552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smtClean="0">
                <a:solidFill>
                  <a:schemeClr val="accent3"/>
                </a:solidFill>
              </a:rPr>
              <a:t>Педагог</a:t>
            </a:r>
            <a:endParaRPr lang="ru-RU" b="1" dirty="0">
              <a:solidFill>
                <a:schemeClr val="accent3"/>
              </a:solidFill>
            </a:endParaRPr>
          </a:p>
        </p:txBody>
      </p:sp>
      <p:sp>
        <p:nvSpPr>
          <p:cNvPr id="3" name="Объект 2"/>
          <p:cNvSpPr>
            <a:spLocks noGrp="1"/>
          </p:cNvSpPr>
          <p:nvPr>
            <p:ph idx="1"/>
          </p:nvPr>
        </p:nvSpPr>
        <p:spPr/>
        <p:txBody>
          <a:bodyPr/>
          <a:lstStyle/>
          <a:p>
            <a:pPr marL="0" indent="0">
              <a:buNone/>
            </a:pPr>
            <a:r>
              <a:rPr lang="ru-RU" dirty="0" smtClean="0">
                <a:solidFill>
                  <a:schemeClr val="accent3"/>
                </a:solidFill>
              </a:rPr>
              <a:t>Помогает </a:t>
            </a:r>
            <a:r>
              <a:rPr lang="ru-RU" dirty="0">
                <a:solidFill>
                  <a:schemeClr val="accent3"/>
                </a:solidFill>
              </a:rPr>
              <a:t>ученику обретать впечатления - образы </a:t>
            </a:r>
            <a:r>
              <a:rPr lang="ru-RU" dirty="0" smtClean="0">
                <a:solidFill>
                  <a:schemeClr val="accent3"/>
                </a:solidFill>
              </a:rPr>
              <a:t>слов, а </a:t>
            </a:r>
            <a:r>
              <a:rPr lang="ru-RU" dirty="0">
                <a:solidFill>
                  <a:schemeClr val="accent3"/>
                </a:solidFill>
              </a:rPr>
              <a:t>затем – запечатлевать их в памяти. </a:t>
            </a:r>
            <a:endParaRPr lang="ru-RU" dirty="0" smtClean="0">
              <a:solidFill>
                <a:schemeClr val="accent3"/>
              </a:solidFill>
            </a:endParaRPr>
          </a:p>
          <a:p>
            <a:pPr marL="0" indent="0">
              <a:buNone/>
            </a:pPr>
            <a:r>
              <a:rPr lang="ru-RU" dirty="0" smtClean="0">
                <a:solidFill>
                  <a:schemeClr val="accent3"/>
                </a:solidFill>
              </a:rPr>
              <a:t>Образы </a:t>
            </a:r>
            <a:r>
              <a:rPr lang="ru-RU" dirty="0">
                <a:solidFill>
                  <a:schemeClr val="accent3"/>
                </a:solidFill>
              </a:rPr>
              <a:t>подразумевают образцы, за которыми иногда непосредственно различим, а иногда неизреченно угадываем тот высший образец, к которому тайно и явно тяготеет живая душа </a:t>
            </a:r>
            <a:r>
              <a:rPr lang="ru-RU" dirty="0" smtClean="0">
                <a:solidFill>
                  <a:schemeClr val="accent3"/>
                </a:solidFill>
              </a:rPr>
              <a:t>школьника</a:t>
            </a:r>
            <a:endParaRPr lang="ru-RU" dirty="0">
              <a:solidFill>
                <a:schemeClr val="accent3"/>
              </a:solidFill>
            </a:endParaRPr>
          </a:p>
        </p:txBody>
      </p:sp>
    </p:spTree>
    <p:extLst>
      <p:ext uri="{BB962C8B-B14F-4D97-AF65-F5344CB8AC3E}">
        <p14:creationId xmlns:p14="http://schemas.microsoft.com/office/powerpoint/2010/main" val="525381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a:solidFill>
                  <a:schemeClr val="accent3"/>
                </a:solidFill>
              </a:rPr>
              <a:t>ОБРАЗОВАНИЕ</a:t>
            </a:r>
          </a:p>
        </p:txBody>
      </p:sp>
      <p:sp>
        <p:nvSpPr>
          <p:cNvPr id="3" name="Объект 2"/>
          <p:cNvSpPr>
            <a:spLocks noGrp="1"/>
          </p:cNvSpPr>
          <p:nvPr>
            <p:ph idx="1"/>
          </p:nvPr>
        </p:nvSpPr>
        <p:spPr>
          <a:xfrm>
            <a:off x="457200" y="1600200"/>
            <a:ext cx="8507288" cy="4525963"/>
          </a:xfrm>
        </p:spPr>
        <p:txBody>
          <a:bodyPr/>
          <a:lstStyle/>
          <a:p>
            <a:pPr marL="0" indent="0">
              <a:buNone/>
            </a:pPr>
            <a:r>
              <a:rPr lang="ru-RU" dirty="0">
                <a:solidFill>
                  <a:schemeClr val="accent3"/>
                </a:solidFill>
              </a:rPr>
              <a:t>Д</a:t>
            </a:r>
            <a:r>
              <a:rPr lang="ru-RU" dirty="0" smtClean="0">
                <a:solidFill>
                  <a:schemeClr val="accent3"/>
                </a:solidFill>
              </a:rPr>
              <a:t>уховный </a:t>
            </a:r>
            <a:r>
              <a:rPr lang="ru-RU" dirty="0">
                <a:solidFill>
                  <a:schemeClr val="accent3"/>
                </a:solidFill>
              </a:rPr>
              <a:t>облик человека, который складывается под влиянием моральных и духовных ценностей, составляющих достояние его культурного круга, а также процесс воспитания, самовоспитания, влияния, шлифовки, т.е. процесс формирования облика человека. При этом главным является не объем знаний, а соединение последних с личными качествами, умение самостоятельно распорядиться своими </a:t>
            </a:r>
            <a:r>
              <a:rPr lang="ru-RU" dirty="0" smtClean="0">
                <a:solidFill>
                  <a:schemeClr val="accent3"/>
                </a:solidFill>
              </a:rPr>
              <a:t>знаниями</a:t>
            </a:r>
            <a:endParaRPr lang="ru-RU" dirty="0"/>
          </a:p>
        </p:txBody>
      </p:sp>
    </p:spTree>
    <p:extLst>
      <p:ext uri="{BB962C8B-B14F-4D97-AF65-F5344CB8AC3E}">
        <p14:creationId xmlns:p14="http://schemas.microsoft.com/office/powerpoint/2010/main" val="263945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chemeClr val="tx1"/>
          </a:solidFill>
        </p:spPr>
        <p:txBody>
          <a:bodyPr/>
          <a:lstStyle/>
          <a:p>
            <a:r>
              <a:rPr lang="ru-RU" b="1" dirty="0" smtClean="0">
                <a:solidFill>
                  <a:schemeClr val="accent3"/>
                </a:solidFill>
              </a:rPr>
              <a:t>Языковая компетентность</a:t>
            </a:r>
            <a:endParaRPr lang="ru-RU" b="1" dirty="0">
              <a:solidFill>
                <a:schemeClr val="accent3"/>
              </a:solidFill>
            </a:endParaRPr>
          </a:p>
        </p:txBody>
      </p:sp>
      <p:sp>
        <p:nvSpPr>
          <p:cNvPr id="3" name="Объект 2"/>
          <p:cNvSpPr>
            <a:spLocks noGrp="1"/>
          </p:cNvSpPr>
          <p:nvPr>
            <p:ph idx="1"/>
          </p:nvPr>
        </p:nvSpPr>
        <p:spPr>
          <a:xfrm>
            <a:off x="457200" y="1340768"/>
            <a:ext cx="8229600" cy="4785395"/>
          </a:xfrm>
        </p:spPr>
        <p:txBody>
          <a:bodyPr/>
          <a:lstStyle/>
          <a:p>
            <a:pPr marL="0" indent="0">
              <a:buNone/>
            </a:pPr>
            <a:r>
              <a:rPr lang="ru-RU" sz="2800" dirty="0">
                <a:solidFill>
                  <a:schemeClr val="accent3"/>
                </a:solidFill>
              </a:rPr>
              <a:t>Джон Равен пишет: «Общество нуждается в новых убеждениях и ожиданиях. Но их нельзя развивать безотносительно к личным системам ценностей, и система образования, школьного и социального, должна это учитывать. Те, кто заинтересован в развитии компетентности, обязаны помочь людям задуматься о том, как должны функционировать организации и как они функционируют на самом деле, задуматься о своей роли и о роли других людей в обществе».</a:t>
            </a:r>
          </a:p>
        </p:txBody>
      </p:sp>
    </p:spTree>
    <p:extLst>
      <p:ext uri="{BB962C8B-B14F-4D97-AF65-F5344CB8AC3E}">
        <p14:creationId xmlns:p14="http://schemas.microsoft.com/office/powerpoint/2010/main" val="360948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a:solidFill>
                  <a:schemeClr val="accent3"/>
                </a:solidFill>
              </a:rPr>
              <a:t>Виды деятельности</a:t>
            </a:r>
          </a:p>
        </p:txBody>
      </p:sp>
      <p:sp>
        <p:nvSpPr>
          <p:cNvPr id="3" name="Объект 2"/>
          <p:cNvSpPr>
            <a:spLocks noGrp="1"/>
          </p:cNvSpPr>
          <p:nvPr>
            <p:ph idx="1"/>
          </p:nvPr>
        </p:nvSpPr>
        <p:spPr/>
        <p:txBody>
          <a:bodyPr/>
          <a:lstStyle/>
          <a:p>
            <a:r>
              <a:rPr lang="ru-RU" dirty="0">
                <a:solidFill>
                  <a:schemeClr val="accent3"/>
                </a:solidFill>
              </a:rPr>
              <a:t>Индивидуальные </a:t>
            </a:r>
            <a:r>
              <a:rPr lang="ru-RU" dirty="0" smtClean="0">
                <a:solidFill>
                  <a:schemeClr val="accent3"/>
                </a:solidFill>
              </a:rPr>
              <a:t>занятия</a:t>
            </a:r>
            <a:endParaRPr lang="ru-RU" dirty="0">
              <a:solidFill>
                <a:schemeClr val="accent3"/>
              </a:solidFill>
            </a:endParaRPr>
          </a:p>
          <a:p>
            <a:r>
              <a:rPr lang="ru-RU" dirty="0">
                <a:solidFill>
                  <a:schemeClr val="accent3"/>
                </a:solidFill>
              </a:rPr>
              <a:t>Участие в </a:t>
            </a:r>
            <a:r>
              <a:rPr lang="ru-RU" dirty="0" smtClean="0">
                <a:solidFill>
                  <a:schemeClr val="accent3"/>
                </a:solidFill>
              </a:rPr>
              <a:t>проектах</a:t>
            </a:r>
            <a:endParaRPr lang="ru-RU" dirty="0">
              <a:solidFill>
                <a:schemeClr val="accent3"/>
              </a:solidFill>
            </a:endParaRPr>
          </a:p>
          <a:p>
            <a:r>
              <a:rPr lang="ru-RU" dirty="0">
                <a:solidFill>
                  <a:schemeClr val="accent3"/>
                </a:solidFill>
              </a:rPr>
              <a:t>Исследовательская деятельность </a:t>
            </a:r>
          </a:p>
          <a:p>
            <a:r>
              <a:rPr lang="ru-RU" dirty="0" err="1" smtClean="0">
                <a:solidFill>
                  <a:schemeClr val="accent3"/>
                </a:solidFill>
              </a:rPr>
              <a:t>Тьюторство</a:t>
            </a:r>
            <a:endParaRPr lang="ru-RU" dirty="0">
              <a:solidFill>
                <a:schemeClr val="accent3"/>
              </a:solidFill>
            </a:endParaRPr>
          </a:p>
          <a:p>
            <a:r>
              <a:rPr lang="ru-RU" dirty="0">
                <a:solidFill>
                  <a:schemeClr val="accent3"/>
                </a:solidFill>
              </a:rPr>
              <a:t>Деятельность в группах (класс, малые группы, творческие коллективы)</a:t>
            </a:r>
          </a:p>
        </p:txBody>
      </p:sp>
    </p:spTree>
    <p:extLst>
      <p:ext uri="{BB962C8B-B14F-4D97-AF65-F5344CB8AC3E}">
        <p14:creationId xmlns:p14="http://schemas.microsoft.com/office/powerpoint/2010/main" val="30264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tx1"/>
          </a:solidFill>
        </p:spPr>
        <p:txBody>
          <a:bodyPr/>
          <a:lstStyle/>
          <a:p>
            <a:r>
              <a:rPr lang="ru-RU" b="1" dirty="0" smtClean="0">
                <a:solidFill>
                  <a:schemeClr val="accent4">
                    <a:lumMod val="50000"/>
                  </a:schemeClr>
                </a:solidFill>
              </a:rPr>
              <a:t>ЭТИМОЛОГИЯ</a:t>
            </a:r>
            <a:endParaRPr lang="ru-RU" b="1" dirty="0">
              <a:solidFill>
                <a:schemeClr val="accent4">
                  <a:lumMod val="50000"/>
                </a:schemeClr>
              </a:solidFill>
            </a:endParaRPr>
          </a:p>
        </p:txBody>
      </p:sp>
      <p:sp>
        <p:nvSpPr>
          <p:cNvPr id="5" name="Объект 4"/>
          <p:cNvSpPr>
            <a:spLocks noGrp="1"/>
          </p:cNvSpPr>
          <p:nvPr>
            <p:ph sz="half" idx="1"/>
          </p:nvPr>
        </p:nvSpPr>
        <p:spPr>
          <a:xfrm>
            <a:off x="107504" y="1600200"/>
            <a:ext cx="4388296" cy="4925144"/>
          </a:xfrm>
          <a:solidFill>
            <a:srgbClr val="FFFF00"/>
          </a:solidFill>
        </p:spPr>
        <p:txBody>
          <a:bodyPr/>
          <a:lstStyle/>
          <a:p>
            <a:r>
              <a:rPr lang="ru-RU" dirty="0">
                <a:solidFill>
                  <a:schemeClr val="accent4">
                    <a:lumMod val="50000"/>
                  </a:schemeClr>
                </a:solidFill>
              </a:rPr>
              <a:t>(греч. etymología, от étymon — истинное значение слова, этимон и lógos — слово, учение)</a:t>
            </a:r>
          </a:p>
          <a:p>
            <a:r>
              <a:rPr lang="ru-RU" dirty="0" smtClean="0">
                <a:solidFill>
                  <a:schemeClr val="accent4">
                    <a:lumMod val="50000"/>
                  </a:schemeClr>
                </a:solidFill>
              </a:rPr>
              <a:t>Отрасль </a:t>
            </a:r>
            <a:r>
              <a:rPr lang="ru-RU" dirty="0">
                <a:solidFill>
                  <a:schemeClr val="accent4">
                    <a:lumMod val="50000"/>
                  </a:schemeClr>
                </a:solidFill>
              </a:rPr>
              <a:t>языкознания, исследующая происхождение слов, их первоначальную структуру и семантические </a:t>
            </a:r>
            <a:r>
              <a:rPr lang="ru-RU" dirty="0" smtClean="0">
                <a:solidFill>
                  <a:schemeClr val="accent4">
                    <a:lumMod val="50000"/>
                  </a:schemeClr>
                </a:solidFill>
              </a:rPr>
              <a:t>связи </a:t>
            </a:r>
            <a:endParaRPr lang="ru-RU" dirty="0">
              <a:solidFill>
                <a:schemeClr val="accent4">
                  <a:lumMod val="50000"/>
                </a:schemeClr>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02555" y="2314663"/>
            <a:ext cx="3529890" cy="309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933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a:solidFill>
            <a:schemeClr val="tx1"/>
          </a:solidFill>
        </p:spPr>
        <p:txBody>
          <a:bodyPr/>
          <a:lstStyle/>
          <a:p>
            <a:r>
              <a:rPr lang="ru-RU" b="1" dirty="0">
                <a:solidFill>
                  <a:schemeClr val="accent3"/>
                </a:solidFill>
              </a:rPr>
              <a:t>Управление деятельностью</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182880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8800" y="1258626"/>
            <a:ext cx="1828959" cy="376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283799"/>
            <a:ext cx="182880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277884"/>
            <a:ext cx="182880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277883"/>
            <a:ext cx="182880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5035897"/>
            <a:ext cx="9144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rot="10800000" flipV="1">
            <a:off x="2915816" y="4986445"/>
            <a:ext cx="6192688" cy="369332"/>
          </a:xfrm>
          <a:prstGeom prst="rect">
            <a:avLst/>
          </a:prstGeom>
        </p:spPr>
        <p:txBody>
          <a:bodyPr wrap="square">
            <a:spAutoFit/>
          </a:bodyPr>
          <a:lstStyle/>
          <a:p>
            <a:r>
              <a:rPr lang="ru-RU" b="1" dirty="0">
                <a:solidFill>
                  <a:schemeClr val="bg2">
                    <a:lumMod val="10000"/>
                  </a:schemeClr>
                </a:solidFill>
              </a:rPr>
              <a:t>Индивидуальная образовательная траектория</a:t>
            </a:r>
          </a:p>
        </p:txBody>
      </p:sp>
    </p:spTree>
    <p:extLst>
      <p:ext uri="{BB962C8B-B14F-4D97-AF65-F5344CB8AC3E}">
        <p14:creationId xmlns:p14="http://schemas.microsoft.com/office/powerpoint/2010/main" val="136337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smtClean="0">
                <a:solidFill>
                  <a:schemeClr val="accent3"/>
                </a:solidFill>
              </a:rPr>
              <a:t>УЧИТЕЛЬ</a:t>
            </a:r>
            <a:endParaRPr lang="ru-RU" b="1" dirty="0">
              <a:solidFill>
                <a:schemeClr val="accent3"/>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340768"/>
            <a:ext cx="1725318" cy="209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40768"/>
            <a:ext cx="17367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25" y="2728913"/>
            <a:ext cx="24447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432169"/>
            <a:ext cx="356711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728913"/>
            <a:ext cx="137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300" y="2728913"/>
            <a:ext cx="3073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с двумя вырезанными противолежащими углами 14"/>
          <p:cNvSpPr/>
          <p:nvPr/>
        </p:nvSpPr>
        <p:spPr>
          <a:xfrm>
            <a:off x="398250" y="3432169"/>
            <a:ext cx="3456384" cy="2232248"/>
          </a:xfrm>
          <a:prstGeom prst="snip2DiagRect">
            <a:avLst/>
          </a:prstGeom>
          <a:gradFill rotWithShape="1">
            <a:gsLst>
              <a:gs pos="0">
                <a:srgbClr val="993300"/>
              </a:gs>
              <a:gs pos="80000">
                <a:srgbClr val="FF6600"/>
              </a:gs>
              <a:gs pos="100000">
                <a:srgbClr val="F79646">
                  <a:lumMod val="7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sysClr val="window" lastClr="FFFFFF"/>
                </a:solidFill>
                <a:effectLst/>
                <a:uLnTx/>
                <a:uFillTx/>
                <a:latin typeface="Calibri"/>
                <a:ea typeface="+mn-ea"/>
                <a:cs typeface="+mn-cs"/>
              </a:rPr>
              <a:t>Официальное лицо, которое оценивает и контролирует</a:t>
            </a:r>
            <a:endParaRPr kumimoji="0" lang="ru-RU" sz="3200" b="1"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5588" y="3314700"/>
            <a:ext cx="101123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006" y="5688340"/>
            <a:ext cx="771842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3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smtClean="0">
                <a:solidFill>
                  <a:schemeClr val="accent3"/>
                </a:solidFill>
              </a:rPr>
              <a:t>Воспитание</a:t>
            </a:r>
            <a:endParaRPr lang="ru-RU" b="1" dirty="0">
              <a:solidFill>
                <a:schemeClr val="accent3"/>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096528" cy="181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32856"/>
            <a:ext cx="60960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90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smtClean="0">
                <a:solidFill>
                  <a:schemeClr val="accent3"/>
                </a:solidFill>
              </a:rPr>
              <a:t>Воспитание</a:t>
            </a:r>
            <a:endParaRPr lang="ru-RU" b="1" dirty="0">
              <a:solidFill>
                <a:schemeClr val="accent3"/>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6096528" cy="130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44824"/>
            <a:ext cx="6193663"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40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smtClean="0">
                <a:solidFill>
                  <a:schemeClr val="accent3"/>
                </a:solidFill>
              </a:rPr>
              <a:t>Профессиональные компетенции</a:t>
            </a:r>
            <a:endParaRPr lang="ru-RU" b="1" dirty="0">
              <a:solidFill>
                <a:schemeClr val="accent3"/>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736" y="1829989"/>
            <a:ext cx="6096528" cy="406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65513"/>
            <a:ext cx="4876800"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070" y="3665045"/>
            <a:ext cx="4876800"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24885"/>
            <a:ext cx="48768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92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6779096" cy="1143000"/>
          </a:xfrm>
          <a:solidFill>
            <a:schemeClr val="tx1"/>
          </a:solidFill>
        </p:spPr>
        <p:txBody>
          <a:bodyPr/>
          <a:lstStyle/>
          <a:p>
            <a:r>
              <a:rPr lang="ru-RU" b="1" dirty="0" smtClean="0">
                <a:solidFill>
                  <a:schemeClr val="accent4">
                    <a:lumMod val="50000"/>
                  </a:schemeClr>
                </a:solidFill>
              </a:rPr>
              <a:t>Приглашаем к сотрудничеству!!!</a:t>
            </a:r>
            <a:endParaRPr lang="ru-RU" b="1" dirty="0">
              <a:solidFill>
                <a:schemeClr val="accent4">
                  <a:lumMod val="50000"/>
                </a:schemeClr>
              </a:solidFill>
            </a:endParaRPr>
          </a:p>
        </p:txBody>
      </p:sp>
      <p:sp>
        <p:nvSpPr>
          <p:cNvPr id="2" name="Прямоугольник 1"/>
          <p:cNvSpPr/>
          <p:nvPr/>
        </p:nvSpPr>
        <p:spPr>
          <a:xfrm>
            <a:off x="539551" y="2136339"/>
            <a:ext cx="5966023" cy="4247317"/>
          </a:xfrm>
          <a:prstGeom prst="rect">
            <a:avLst/>
          </a:prstGeom>
        </p:spPr>
        <p:txBody>
          <a:bodyPr wrap="square">
            <a:spAutoFit/>
          </a:bodyPr>
          <a:lstStyle/>
          <a:p>
            <a:r>
              <a:rPr lang="ru-RU" sz="2800" b="1" dirty="0">
                <a:solidFill>
                  <a:schemeClr val="accent1">
                    <a:lumMod val="50000"/>
                  </a:schemeClr>
                </a:solidFill>
              </a:rPr>
              <a:t>E-</a:t>
            </a:r>
            <a:r>
              <a:rPr lang="ru-RU" sz="2800" b="1" dirty="0" err="1">
                <a:solidFill>
                  <a:schemeClr val="accent1">
                    <a:lumMod val="50000"/>
                  </a:schemeClr>
                </a:solidFill>
              </a:rPr>
              <a:t>mail</a:t>
            </a:r>
            <a:r>
              <a:rPr lang="ru-RU" sz="2800" b="1" dirty="0">
                <a:solidFill>
                  <a:schemeClr val="accent1">
                    <a:lumMod val="50000"/>
                  </a:schemeClr>
                </a:solidFill>
              </a:rPr>
              <a:t>: nazarova@iro.yar.ru</a:t>
            </a:r>
          </a:p>
          <a:p>
            <a:r>
              <a:rPr lang="ru-RU" sz="2800" b="1" dirty="0">
                <a:solidFill>
                  <a:schemeClr val="accent1">
                    <a:lumMod val="50000"/>
                  </a:schemeClr>
                </a:solidFill>
              </a:rPr>
              <a:t>Кафедра общей педагогики и психологии </a:t>
            </a:r>
            <a:endParaRPr lang="ru-RU" sz="2800" b="1" dirty="0" smtClean="0">
              <a:solidFill>
                <a:schemeClr val="accent1">
                  <a:lumMod val="50000"/>
                </a:schemeClr>
              </a:solidFill>
            </a:endParaRPr>
          </a:p>
          <a:p>
            <a:r>
              <a:rPr lang="ru-RU" sz="2800" b="1" dirty="0" smtClean="0">
                <a:solidFill>
                  <a:schemeClr val="accent1">
                    <a:lumMod val="50000"/>
                  </a:schemeClr>
                </a:solidFill>
              </a:rPr>
              <a:t>ГАУ </a:t>
            </a:r>
            <a:r>
              <a:rPr lang="ru-RU" sz="2800" b="1" dirty="0">
                <a:solidFill>
                  <a:schemeClr val="accent1">
                    <a:lumMod val="50000"/>
                  </a:schemeClr>
                </a:solidFill>
              </a:rPr>
              <a:t>ДПО ЯО ИРО </a:t>
            </a:r>
          </a:p>
          <a:p>
            <a:r>
              <a:rPr lang="ru-RU" sz="2800" b="1" dirty="0">
                <a:solidFill>
                  <a:schemeClr val="accent1">
                    <a:lumMod val="50000"/>
                  </a:schemeClr>
                </a:solidFill>
              </a:rPr>
              <a:t>т.8(4852) 48-60-23</a:t>
            </a:r>
          </a:p>
          <a:p>
            <a:endParaRPr lang="ru-RU" sz="2800" b="1" dirty="0">
              <a:solidFill>
                <a:schemeClr val="accent1">
                  <a:lumMod val="50000"/>
                </a:schemeClr>
              </a:solidFill>
            </a:endParaRPr>
          </a:p>
          <a:p>
            <a:r>
              <a:rPr lang="ru-RU" sz="2800" b="1" dirty="0">
                <a:solidFill>
                  <a:srgbClr val="C00000"/>
                </a:solidFill>
              </a:rPr>
              <a:t>Спасибо за внимание!</a:t>
            </a:r>
          </a:p>
          <a:p>
            <a:endParaRPr lang="ru-RU" sz="2800" b="1" dirty="0">
              <a:solidFill>
                <a:schemeClr val="accent1">
                  <a:lumMod val="50000"/>
                </a:schemeClr>
              </a:solidFill>
            </a:endParaRPr>
          </a:p>
          <a:p>
            <a:r>
              <a:rPr lang="ru-RU" sz="2800" b="1" dirty="0">
                <a:solidFill>
                  <a:schemeClr val="accent1">
                    <a:lumMod val="50000"/>
                  </a:schemeClr>
                </a:solidFill>
              </a:rPr>
              <a:t>г. Ярославль - 3</a:t>
            </a:r>
            <a:r>
              <a:rPr lang="ru-RU" sz="2800" b="1" dirty="0" smtClean="0">
                <a:solidFill>
                  <a:schemeClr val="accent1">
                    <a:lumMod val="50000"/>
                  </a:schemeClr>
                </a:solidFill>
              </a:rPr>
              <a:t>.11.2016</a:t>
            </a:r>
            <a:endParaRPr lang="ru-RU" sz="2800" b="1" dirty="0">
              <a:solidFill>
                <a:schemeClr val="accent1">
                  <a:lumMod val="50000"/>
                </a:schemeClr>
              </a:solidFill>
            </a:endParaRPr>
          </a:p>
          <a:p>
            <a:endParaRPr lang="ru-RU" dirty="0"/>
          </a:p>
        </p:txBody>
      </p:sp>
      <p:sp>
        <p:nvSpPr>
          <p:cNvPr id="3" name="Объект 2"/>
          <p:cNvSpPr>
            <a:spLocks noGrp="1"/>
          </p:cNvSpPr>
          <p:nvPr>
            <p:ph idx="1"/>
          </p:nvPr>
        </p:nvSpPr>
        <p:spPr>
          <a:xfrm>
            <a:off x="457200" y="1600201"/>
            <a:ext cx="8229600" cy="4061048"/>
          </a:xfrm>
        </p:spPr>
        <p:txBody>
          <a:bodyPr/>
          <a:lstStyle/>
          <a:p>
            <a:pPr marL="0" indent="0">
              <a:buNone/>
            </a:pPr>
            <a:endParaRPr lang="ru-RU" dirty="0"/>
          </a:p>
        </p:txBody>
      </p:sp>
    </p:spTree>
    <p:extLst>
      <p:ext uri="{BB962C8B-B14F-4D97-AF65-F5344CB8AC3E}">
        <p14:creationId xmlns:p14="http://schemas.microsoft.com/office/powerpoint/2010/main" val="24164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a:solidFill>
            <a:schemeClr val="tx1"/>
          </a:solidFill>
        </p:spPr>
        <p:txBody>
          <a:bodyPr/>
          <a:lstStyle/>
          <a:p>
            <a:r>
              <a:rPr lang="ru-RU" b="1" dirty="0">
                <a:solidFill>
                  <a:schemeClr val="accent4"/>
                </a:solidFill>
              </a:rPr>
              <a:t>Федеральный закон </a:t>
            </a:r>
            <a:r>
              <a:rPr lang="ru-RU" b="1" dirty="0" smtClean="0">
                <a:solidFill>
                  <a:schemeClr val="accent4"/>
                </a:solidFill>
              </a:rPr>
              <a:t/>
            </a:r>
            <a:br>
              <a:rPr lang="ru-RU" b="1" dirty="0" smtClean="0">
                <a:solidFill>
                  <a:schemeClr val="accent4"/>
                </a:solidFill>
              </a:rPr>
            </a:br>
            <a:r>
              <a:rPr lang="ru-RU" b="1" dirty="0" smtClean="0">
                <a:solidFill>
                  <a:schemeClr val="accent4"/>
                </a:solidFill>
              </a:rPr>
              <a:t>«</a:t>
            </a:r>
            <a:r>
              <a:rPr lang="ru-RU" b="1" dirty="0">
                <a:solidFill>
                  <a:schemeClr val="accent4"/>
                </a:solidFill>
              </a:rPr>
              <a:t>Об образовании в РФ» </a:t>
            </a:r>
          </a:p>
        </p:txBody>
      </p:sp>
      <p:sp>
        <p:nvSpPr>
          <p:cNvPr id="3" name="Объект 2"/>
          <p:cNvSpPr>
            <a:spLocks noGrp="1"/>
          </p:cNvSpPr>
          <p:nvPr>
            <p:ph sz="half" idx="1"/>
          </p:nvPr>
        </p:nvSpPr>
        <p:spPr/>
        <p:txBody>
          <a:bodyPr/>
          <a:lstStyle/>
          <a:p>
            <a:pPr marL="0" indent="0">
              <a:buNone/>
            </a:pPr>
            <a:r>
              <a:rPr lang="ru-RU" dirty="0" smtClean="0">
                <a:solidFill>
                  <a:schemeClr val="accent4"/>
                </a:solidFill>
              </a:rPr>
              <a:t>Закон </a:t>
            </a:r>
            <a:r>
              <a:rPr lang="ru-RU" dirty="0">
                <a:solidFill>
                  <a:schemeClr val="accent4"/>
                </a:solidFill>
              </a:rPr>
              <a:t>напрямую связывает образование с духовно-нравственным развитием и воспитанием человека</a:t>
            </a:r>
          </a:p>
        </p:txBody>
      </p:sp>
      <p:sp>
        <p:nvSpPr>
          <p:cNvPr id="4" name="Объект 3"/>
          <p:cNvSpPr>
            <a:spLocks noGrp="1"/>
          </p:cNvSpPr>
          <p:nvPr>
            <p:ph sz="half" idx="2"/>
          </p:nvPr>
        </p:nvSpPr>
        <p:spPr>
          <a:xfrm>
            <a:off x="4648200" y="1340768"/>
            <a:ext cx="4316288" cy="5328592"/>
          </a:xfrm>
        </p:spPr>
        <p:txBody>
          <a:bodyPr/>
          <a:lstStyle/>
          <a:p>
            <a:pPr marL="0" indent="0">
              <a:buNone/>
            </a:pPr>
            <a:r>
              <a:rPr lang="ru-RU" sz="2000" dirty="0">
                <a:solidFill>
                  <a:schemeClr val="accent4"/>
                </a:solidFill>
              </a:rPr>
              <a:t>О</a:t>
            </a:r>
            <a:r>
              <a:rPr lang="ru-RU" sz="2000" dirty="0" smtClean="0">
                <a:solidFill>
                  <a:schemeClr val="accent4"/>
                </a:solidFill>
              </a:rPr>
              <a:t>пределяет </a:t>
            </a:r>
            <a:r>
              <a:rPr lang="ru-RU" sz="2000" dirty="0">
                <a:solidFill>
                  <a:schemeClr val="accent4"/>
                </a:solidFill>
              </a:rPr>
              <a:t>образование  как «единый целенаправленный процесс воспитания и обучения, являющийся общественно-значимым благом и осуществляемый в интересах человека, семьи, общества и государства, а также совокупность приобретаемых знаний, умений, навыков, ценностных установок, опыта деятельности и компетенции определенных объема и сложности в целях интеллектуального, духовно-нравственного, творческого, физического и (или) профессионального развития человека, удовлетворения его образовательных потребностей и интересов</a:t>
            </a:r>
            <a:r>
              <a:rPr lang="ru-RU" sz="2000" dirty="0" smtClean="0">
                <a:solidFill>
                  <a:schemeClr val="accent4"/>
                </a:solidFill>
              </a:rPr>
              <a:t>»</a:t>
            </a:r>
            <a:endParaRPr lang="ru-RU" sz="2000" dirty="0">
              <a:solidFill>
                <a:schemeClr val="accent4"/>
              </a:solidFill>
            </a:endParaRPr>
          </a:p>
        </p:txBody>
      </p:sp>
    </p:spTree>
    <p:extLst>
      <p:ext uri="{BB962C8B-B14F-4D97-AF65-F5344CB8AC3E}">
        <p14:creationId xmlns:p14="http://schemas.microsoft.com/office/powerpoint/2010/main" val="195298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solidFill>
        </p:spPr>
        <p:txBody>
          <a:bodyPr/>
          <a:lstStyle/>
          <a:p>
            <a:r>
              <a:rPr lang="ru-RU" b="1" dirty="0">
                <a:solidFill>
                  <a:schemeClr val="accent4"/>
                </a:solidFill>
              </a:rPr>
              <a:t>Дмитрий Сергеевич Лихачев</a:t>
            </a:r>
          </a:p>
        </p:txBody>
      </p:sp>
      <p:sp>
        <p:nvSpPr>
          <p:cNvPr id="3" name="Объект 2"/>
          <p:cNvSpPr>
            <a:spLocks noGrp="1"/>
          </p:cNvSpPr>
          <p:nvPr>
            <p:ph sz="half" idx="1"/>
          </p:nvPr>
        </p:nvSpPr>
        <p:spPr>
          <a:solidFill>
            <a:srgbClr val="FFFF00"/>
          </a:solidFill>
        </p:spPr>
        <p:txBody>
          <a:bodyPr/>
          <a:lstStyle/>
          <a:p>
            <a:pPr marL="0" indent="0">
              <a:buNone/>
            </a:pPr>
            <a:r>
              <a:rPr lang="ru-RU" dirty="0">
                <a:solidFill>
                  <a:srgbClr val="C00000"/>
                </a:solidFill>
              </a:rPr>
              <a:t>Особое значение духовно-нравственному воспитанию детей и молодежи </a:t>
            </a:r>
          </a:p>
        </p:txBody>
      </p:sp>
      <p:sp>
        <p:nvSpPr>
          <p:cNvPr id="4" name="Объект 3"/>
          <p:cNvSpPr>
            <a:spLocks noGrp="1"/>
          </p:cNvSpPr>
          <p:nvPr>
            <p:ph sz="half" idx="2"/>
          </p:nvPr>
        </p:nvSpPr>
        <p:spPr/>
        <p:txBody>
          <a:bodyPr/>
          <a:lstStyle/>
          <a:p>
            <a:pPr marL="0" indent="0">
              <a:buNone/>
            </a:pPr>
            <a:r>
              <a:rPr lang="ru-RU" dirty="0"/>
              <a:t>«Средняя школа, - писал академик, - должна воспитывать человека, способного осваивать новую профессию…, и быть, прежде всего, нравственным. Ибо нравственная основа – это главное, что определяет жизнеспособность общества»…</a:t>
            </a:r>
          </a:p>
        </p:txBody>
      </p:sp>
    </p:spTree>
    <p:extLst>
      <p:ext uri="{BB962C8B-B14F-4D97-AF65-F5344CB8AC3E}">
        <p14:creationId xmlns:p14="http://schemas.microsoft.com/office/powerpoint/2010/main" val="155389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224136"/>
          </a:xfrm>
        </p:spPr>
        <p:txBody>
          <a:bodyPr/>
          <a:lstStyle/>
          <a:p>
            <a:r>
              <a:rPr lang="ru-RU" b="1" dirty="0" smtClean="0"/>
              <a:t>Стратегия развития воспитания </a:t>
            </a:r>
            <a:r>
              <a:rPr lang="ru-RU" b="1" dirty="0"/>
              <a:t>в </a:t>
            </a:r>
            <a:r>
              <a:rPr lang="ru-RU" b="1" dirty="0" smtClean="0"/>
              <a:t>РФ на </a:t>
            </a:r>
            <a:r>
              <a:rPr lang="ru-RU" b="1" dirty="0"/>
              <a:t>период до 2025 года</a:t>
            </a:r>
          </a:p>
        </p:txBody>
      </p:sp>
      <p:sp>
        <p:nvSpPr>
          <p:cNvPr id="5" name="Объект 4"/>
          <p:cNvSpPr>
            <a:spLocks noGrp="1"/>
          </p:cNvSpPr>
          <p:nvPr>
            <p:ph sz="half" idx="2"/>
          </p:nvPr>
        </p:nvSpPr>
        <p:spPr>
          <a:xfrm>
            <a:off x="4139952" y="1196752"/>
            <a:ext cx="4546848" cy="4929411"/>
          </a:xfrm>
        </p:spPr>
        <p:txBody>
          <a:bodyPr/>
          <a:lstStyle/>
          <a:p>
            <a:pPr marL="0" indent="0">
              <a:buNone/>
            </a:pPr>
            <a:r>
              <a:rPr lang="ru-RU" dirty="0">
                <a:solidFill>
                  <a:schemeClr val="accent4"/>
                </a:solidFill>
              </a:rPr>
              <a:t>Развитие воспитания в системе образования </a:t>
            </a:r>
            <a:r>
              <a:rPr lang="ru-RU" dirty="0" smtClean="0">
                <a:solidFill>
                  <a:schemeClr val="accent4"/>
                </a:solidFill>
              </a:rPr>
              <a:t>предполагает ряд направлений, одно из направлений:</a:t>
            </a:r>
          </a:p>
          <a:p>
            <a:pPr marL="0" indent="0">
              <a:buNone/>
            </a:pPr>
            <a:r>
              <a:rPr lang="ru-RU" dirty="0" smtClean="0">
                <a:solidFill>
                  <a:schemeClr val="accent4"/>
                </a:solidFill>
              </a:rPr>
              <a:t>«создание </a:t>
            </a:r>
            <a:r>
              <a:rPr lang="ru-RU" dirty="0">
                <a:solidFill>
                  <a:schemeClr val="accent4"/>
                </a:solidFill>
              </a:rPr>
              <a:t>условий для повышения у детей уровня владения русским языком, языками народов России, иностранными языками, навыками </a:t>
            </a:r>
            <a:r>
              <a:rPr lang="ru-RU" dirty="0" smtClean="0">
                <a:solidFill>
                  <a:schemeClr val="accent4"/>
                </a:solidFill>
              </a:rPr>
              <a:t>коммуникации…»</a:t>
            </a:r>
            <a:endParaRPr lang="ru-RU" dirty="0">
              <a:solidFill>
                <a:schemeClr val="accent4"/>
              </a:solidFill>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11555" y="2314663"/>
            <a:ext cx="3529890" cy="309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3529890" cy="30970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69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rtlCol="0">
            <a:normAutofit fontScale="90000"/>
          </a:bodyPr>
          <a:lstStyle/>
          <a:p>
            <a:pPr fontAlgn="auto">
              <a:spcAft>
                <a:spcPts val="0"/>
              </a:spcAft>
              <a:defRPr/>
            </a:pPr>
            <a:r>
              <a:rPr lang="ru-RU" b="1" dirty="0" smtClean="0">
                <a:ln>
                  <a:solidFill>
                    <a:schemeClr val="accent3">
                      <a:lumMod val="75000"/>
                    </a:schemeClr>
                  </a:solidFill>
                </a:ln>
                <a:solidFill>
                  <a:srgbClr val="002060"/>
                </a:solidFill>
              </a:rPr>
              <a:t>Слово как инструмент воспитания</a:t>
            </a:r>
          </a:p>
        </p:txBody>
      </p:sp>
      <p:sp>
        <p:nvSpPr>
          <p:cNvPr id="3" name="Объект 2"/>
          <p:cNvSpPr>
            <a:spLocks noGrp="1"/>
          </p:cNvSpPr>
          <p:nvPr>
            <p:ph sz="half" idx="1"/>
          </p:nvPr>
        </p:nvSpPr>
        <p:spPr/>
        <p:txBody>
          <a:bodyPr/>
          <a:lstStyle/>
          <a:p>
            <a:pPr marL="0" indent="0">
              <a:buNone/>
            </a:pPr>
            <a:r>
              <a:rPr lang="ru-RU" dirty="0" smtClean="0">
                <a:solidFill>
                  <a:schemeClr val="bg2">
                    <a:lumMod val="25000"/>
                  </a:schemeClr>
                </a:solidFill>
              </a:rPr>
              <a:t>Основополагающие труды </a:t>
            </a:r>
            <a:r>
              <a:rPr lang="ru-RU" dirty="0">
                <a:solidFill>
                  <a:schemeClr val="bg2">
                    <a:lumMod val="25000"/>
                  </a:schemeClr>
                </a:solidFill>
              </a:rPr>
              <a:t>великих русских </a:t>
            </a:r>
            <a:r>
              <a:rPr lang="ru-RU" dirty="0" smtClean="0">
                <a:solidFill>
                  <a:schemeClr val="bg2">
                    <a:lumMod val="25000"/>
                  </a:schemeClr>
                </a:solidFill>
              </a:rPr>
              <a:t>языковедов:</a:t>
            </a:r>
          </a:p>
          <a:p>
            <a:pPr marL="0" indent="0">
              <a:buNone/>
            </a:pPr>
            <a:r>
              <a:rPr lang="ru-RU" dirty="0" smtClean="0">
                <a:solidFill>
                  <a:schemeClr val="bg2">
                    <a:lumMod val="25000"/>
                  </a:schemeClr>
                </a:solidFill>
              </a:rPr>
              <a:t> </a:t>
            </a:r>
            <a:r>
              <a:rPr lang="ru-RU" dirty="0">
                <a:solidFill>
                  <a:schemeClr val="bg2">
                    <a:lumMod val="25000"/>
                  </a:schemeClr>
                </a:solidFill>
              </a:rPr>
              <a:t>А.С. </a:t>
            </a:r>
            <a:r>
              <a:rPr lang="ru-RU" dirty="0" smtClean="0">
                <a:solidFill>
                  <a:schemeClr val="bg2">
                    <a:lumMod val="25000"/>
                  </a:schemeClr>
                </a:solidFill>
              </a:rPr>
              <a:t>Шишков</a:t>
            </a:r>
          </a:p>
          <a:p>
            <a:pPr marL="0" indent="0">
              <a:buNone/>
            </a:pPr>
            <a:r>
              <a:rPr lang="ru-RU" dirty="0" smtClean="0">
                <a:solidFill>
                  <a:schemeClr val="bg2">
                    <a:lumMod val="25000"/>
                  </a:schemeClr>
                </a:solidFill>
              </a:rPr>
              <a:t> </a:t>
            </a:r>
            <a:r>
              <a:rPr lang="ru-RU" dirty="0">
                <a:solidFill>
                  <a:schemeClr val="bg2">
                    <a:lumMod val="25000"/>
                  </a:schemeClr>
                </a:solidFill>
              </a:rPr>
              <a:t>Ф.И. </a:t>
            </a:r>
            <a:r>
              <a:rPr lang="ru-RU" dirty="0" smtClean="0">
                <a:solidFill>
                  <a:schemeClr val="bg2">
                    <a:lumMod val="25000"/>
                  </a:schemeClr>
                </a:solidFill>
              </a:rPr>
              <a:t>Буслаев</a:t>
            </a:r>
          </a:p>
          <a:p>
            <a:pPr marL="0" indent="0">
              <a:buNone/>
            </a:pPr>
            <a:r>
              <a:rPr lang="ru-RU" dirty="0" smtClean="0">
                <a:solidFill>
                  <a:schemeClr val="bg2">
                    <a:lumMod val="25000"/>
                  </a:schemeClr>
                </a:solidFill>
              </a:rPr>
              <a:t> </a:t>
            </a:r>
            <a:r>
              <a:rPr lang="ru-RU" dirty="0">
                <a:solidFill>
                  <a:schemeClr val="bg2">
                    <a:lumMod val="25000"/>
                  </a:schemeClr>
                </a:solidFill>
              </a:rPr>
              <a:t>А.А. </a:t>
            </a:r>
            <a:r>
              <a:rPr lang="ru-RU" dirty="0" err="1" smtClean="0">
                <a:solidFill>
                  <a:schemeClr val="bg2">
                    <a:lumMod val="25000"/>
                  </a:schemeClr>
                </a:solidFill>
              </a:rPr>
              <a:t>Потебни</a:t>
            </a:r>
            <a:endParaRPr lang="ru-RU" dirty="0" smtClean="0">
              <a:solidFill>
                <a:schemeClr val="bg2">
                  <a:lumMod val="25000"/>
                </a:schemeClr>
              </a:solidFill>
            </a:endParaRPr>
          </a:p>
          <a:p>
            <a:pPr marL="0" indent="0">
              <a:buNone/>
            </a:pPr>
            <a:r>
              <a:rPr lang="ru-RU" dirty="0" smtClean="0">
                <a:solidFill>
                  <a:schemeClr val="bg2">
                    <a:lumMod val="25000"/>
                  </a:schemeClr>
                </a:solidFill>
              </a:rPr>
              <a:t>В.Н</a:t>
            </a:r>
            <a:r>
              <a:rPr lang="ru-RU" dirty="0">
                <a:solidFill>
                  <a:schemeClr val="bg2">
                    <a:lumMod val="25000"/>
                  </a:schemeClr>
                </a:solidFill>
              </a:rPr>
              <a:t>. </a:t>
            </a:r>
            <a:r>
              <a:rPr lang="ru-RU" dirty="0" smtClean="0">
                <a:solidFill>
                  <a:schemeClr val="bg2">
                    <a:lumMod val="25000"/>
                  </a:schemeClr>
                </a:solidFill>
              </a:rPr>
              <a:t>Топоров</a:t>
            </a:r>
            <a:endParaRPr lang="ru-RU" dirty="0">
              <a:solidFill>
                <a:schemeClr val="bg2">
                  <a:lumMod val="25000"/>
                </a:schemeClr>
              </a:solidFill>
            </a:endParaRPr>
          </a:p>
        </p:txBody>
      </p:sp>
      <p:sp>
        <p:nvSpPr>
          <p:cNvPr id="4" name="Объект 3"/>
          <p:cNvSpPr>
            <a:spLocks noGrp="1"/>
          </p:cNvSpPr>
          <p:nvPr>
            <p:ph sz="half" idx="2"/>
          </p:nvPr>
        </p:nvSpPr>
        <p:spPr/>
        <p:txBody>
          <a:bodyPr/>
          <a:lstStyle/>
          <a:p>
            <a:endParaRPr lang="ru-RU"/>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92796"/>
            <a:ext cx="352839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45196"/>
            <a:ext cx="352839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rtlCol="0">
            <a:normAutofit/>
          </a:bodyPr>
          <a:lstStyle/>
          <a:p>
            <a:pPr fontAlgn="auto">
              <a:spcAft>
                <a:spcPts val="0"/>
              </a:spcAft>
              <a:defRPr/>
            </a:pPr>
            <a:r>
              <a:rPr lang="ru-RU" b="1" dirty="0" smtClean="0">
                <a:ln>
                  <a:solidFill>
                    <a:schemeClr val="accent3">
                      <a:lumMod val="75000"/>
                    </a:schemeClr>
                  </a:solidFill>
                </a:ln>
                <a:solidFill>
                  <a:srgbClr val="002060"/>
                </a:solidFill>
              </a:rPr>
              <a:t>СЛОВО</a:t>
            </a:r>
          </a:p>
        </p:txBody>
      </p:sp>
      <p:sp>
        <p:nvSpPr>
          <p:cNvPr id="4" name="Объект 3"/>
          <p:cNvSpPr>
            <a:spLocks noGrp="1"/>
          </p:cNvSpPr>
          <p:nvPr>
            <p:ph sz="half" idx="2"/>
          </p:nvPr>
        </p:nvSpPr>
        <p:spPr/>
        <p:txBody>
          <a:bodyPr/>
          <a:lstStyle/>
          <a:p>
            <a:pPr marL="0" indent="0">
              <a:buNone/>
            </a:pPr>
            <a:r>
              <a:rPr lang="ru-RU" dirty="0">
                <a:solidFill>
                  <a:schemeClr val="accent4"/>
                </a:solidFill>
              </a:rPr>
              <a:t>Особый жанр устного народного творчества и письменной </a:t>
            </a:r>
            <a:r>
              <a:rPr lang="ru-RU" dirty="0" smtClean="0">
                <a:solidFill>
                  <a:schemeClr val="accent4"/>
                </a:solidFill>
              </a:rPr>
              <a:t>речи</a:t>
            </a:r>
          </a:p>
          <a:p>
            <a:pPr marL="0" indent="0">
              <a:buNone/>
            </a:pPr>
            <a:r>
              <a:rPr lang="ru-RU" dirty="0" smtClean="0">
                <a:solidFill>
                  <a:schemeClr val="accent4"/>
                </a:solidFill>
              </a:rPr>
              <a:t>(к </a:t>
            </a:r>
            <a:r>
              <a:rPr lang="ru-RU" dirty="0">
                <a:solidFill>
                  <a:schemeClr val="accent4"/>
                </a:solidFill>
              </a:rPr>
              <a:t>примеру, «</a:t>
            </a:r>
            <a:r>
              <a:rPr lang="ru-RU" dirty="0" smtClean="0">
                <a:solidFill>
                  <a:schemeClr val="accent4"/>
                </a:solidFill>
              </a:rPr>
              <a:t>Слово </a:t>
            </a:r>
            <a:r>
              <a:rPr lang="ru-RU" dirty="0">
                <a:solidFill>
                  <a:schemeClr val="accent4"/>
                </a:solidFill>
              </a:rPr>
              <a:t>о полку Игореве» </a:t>
            </a:r>
            <a:r>
              <a:rPr lang="ru-RU" dirty="0" smtClean="0">
                <a:solidFill>
                  <a:schemeClr val="accent4"/>
                </a:solidFill>
              </a:rPr>
              <a:t>)</a:t>
            </a:r>
            <a:endParaRPr lang="ru-RU" dirty="0">
              <a:solidFill>
                <a:schemeClr val="accent4"/>
              </a:solidFill>
            </a:endParaRPr>
          </a:p>
        </p:txBody>
      </p:sp>
      <p:pic>
        <p:nvPicPr>
          <p:cNvPr id="307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11555" y="2314663"/>
            <a:ext cx="3529890" cy="309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367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tx1"/>
          </a:solidFill>
        </p:spPr>
        <p:txBody>
          <a:bodyPr/>
          <a:lstStyle/>
          <a:p>
            <a:r>
              <a:rPr lang="ru-RU" b="1" dirty="0" smtClean="0">
                <a:solidFill>
                  <a:schemeClr val="accent4">
                    <a:lumMod val="75000"/>
                  </a:schemeClr>
                </a:solidFill>
              </a:rPr>
              <a:t>ОБРАЗ</a:t>
            </a:r>
            <a:endParaRPr lang="ru-RU" b="1" dirty="0">
              <a:solidFill>
                <a:schemeClr val="accent4">
                  <a:lumMod val="75000"/>
                </a:schemeClr>
              </a:solidFill>
            </a:endParaRPr>
          </a:p>
        </p:txBody>
      </p:sp>
      <p:sp>
        <p:nvSpPr>
          <p:cNvPr id="5" name="Объект 4"/>
          <p:cNvSpPr>
            <a:spLocks noGrp="1"/>
          </p:cNvSpPr>
          <p:nvPr>
            <p:ph idx="1"/>
          </p:nvPr>
        </p:nvSpPr>
        <p:spPr/>
        <p:txBody>
          <a:bodyPr/>
          <a:lstStyle/>
          <a:p>
            <a:pPr marL="0" indent="0">
              <a:buNone/>
            </a:pPr>
            <a:r>
              <a:rPr lang="ru-RU" dirty="0" smtClean="0">
                <a:solidFill>
                  <a:schemeClr val="tx2">
                    <a:lumMod val="50000"/>
                  </a:schemeClr>
                </a:solidFill>
              </a:rPr>
              <a:t>Образ </a:t>
            </a:r>
            <a:r>
              <a:rPr lang="ru-RU" dirty="0">
                <a:solidFill>
                  <a:schemeClr val="tx2">
                    <a:lumMod val="50000"/>
                  </a:schemeClr>
                </a:solidFill>
              </a:rPr>
              <a:t>– это исторически и психологически связанное с одним из этимологических корней слова воображаемое представление о предмете </a:t>
            </a:r>
            <a:r>
              <a:rPr lang="ru-RU" dirty="0" smtClean="0">
                <a:solidFill>
                  <a:schemeClr val="tx2">
                    <a:lumMod val="50000"/>
                  </a:schemeClr>
                </a:solidFill>
              </a:rPr>
              <a:t>речи </a:t>
            </a:r>
            <a:endParaRPr lang="ru-RU" dirty="0">
              <a:solidFill>
                <a:schemeClr val="tx2">
                  <a:lumMod val="50000"/>
                </a:scheme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717032"/>
            <a:ext cx="3816424" cy="21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441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tx1"/>
          </a:solidFill>
        </p:spPr>
        <p:txBody>
          <a:bodyPr/>
          <a:lstStyle/>
          <a:p>
            <a:r>
              <a:rPr lang="ru-RU" b="1" dirty="0">
                <a:solidFill>
                  <a:schemeClr val="accent4"/>
                </a:solidFill>
              </a:rPr>
              <a:t>В</a:t>
            </a:r>
            <a:r>
              <a:rPr lang="ru-RU" b="1" dirty="0" smtClean="0">
                <a:solidFill>
                  <a:schemeClr val="accent4"/>
                </a:solidFill>
              </a:rPr>
              <a:t>нутрисловная метафора </a:t>
            </a:r>
            <a:endParaRPr lang="ru-RU" b="1" dirty="0">
              <a:solidFill>
                <a:schemeClr val="accent4"/>
              </a:solidFill>
            </a:endParaRPr>
          </a:p>
        </p:txBody>
      </p:sp>
      <p:sp>
        <p:nvSpPr>
          <p:cNvPr id="5" name="Объект 4"/>
          <p:cNvSpPr>
            <a:spLocks noGrp="1"/>
          </p:cNvSpPr>
          <p:nvPr>
            <p:ph sz="half" idx="1"/>
          </p:nvPr>
        </p:nvSpPr>
        <p:spPr/>
        <p:txBody>
          <a:bodyPr/>
          <a:lstStyle/>
          <a:p>
            <a:r>
              <a:rPr lang="ru-RU" sz="2000" dirty="0">
                <a:solidFill>
                  <a:schemeClr val="accent4"/>
                </a:solidFill>
              </a:rPr>
              <a:t>П</a:t>
            </a:r>
            <a:r>
              <a:rPr lang="ru-RU" sz="2000" dirty="0" smtClean="0">
                <a:solidFill>
                  <a:schemeClr val="accent4"/>
                </a:solidFill>
              </a:rPr>
              <a:t>ереносный смысл, пробуждающий древнюю этимологическую связь языкового слова с живой мыслью о мотивирующей это слово действительности</a:t>
            </a:r>
          </a:p>
          <a:p>
            <a:r>
              <a:rPr lang="ru-RU" sz="2000" dirty="0">
                <a:solidFill>
                  <a:schemeClr val="accent4"/>
                </a:solidFill>
              </a:rPr>
              <a:t>Мысленное возвращение в слове к древним образным представлениям, породившим это слово, означает переход от поверхностного вербального  к глубокому </a:t>
            </a:r>
            <a:r>
              <a:rPr lang="ru-RU" sz="2000" dirty="0" err="1">
                <a:solidFill>
                  <a:schemeClr val="accent4"/>
                </a:solidFill>
              </a:rPr>
              <a:t>корнесловному</a:t>
            </a:r>
            <a:r>
              <a:rPr lang="ru-RU" sz="2000" dirty="0">
                <a:solidFill>
                  <a:schemeClr val="accent4"/>
                </a:solidFill>
              </a:rPr>
              <a:t>  </a:t>
            </a:r>
            <a:r>
              <a:rPr lang="ru-RU" sz="2000" dirty="0" smtClean="0">
                <a:solidFill>
                  <a:schemeClr val="accent4"/>
                </a:solidFill>
              </a:rPr>
              <a:t>мышлению</a:t>
            </a:r>
            <a:endParaRPr lang="ru-RU" sz="2000" dirty="0">
              <a:solidFill>
                <a:schemeClr val="accent4"/>
              </a:solidFill>
            </a:endParaRP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02555" y="2314663"/>
            <a:ext cx="3529890" cy="309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553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000051">
  <a:themeElements>
    <a:clrScheme name="Кубики">
      <a:dk1>
        <a:srgbClr val="92D050"/>
      </a:dk1>
      <a:lt1>
        <a:srgbClr val="FFFFFF"/>
      </a:lt1>
      <a:dk2>
        <a:srgbClr val="92D050"/>
      </a:dk2>
      <a:lt2>
        <a:srgbClr val="EBF1DD"/>
      </a:lt2>
      <a:accent1>
        <a:srgbClr val="76923C"/>
      </a:accent1>
      <a:accent2>
        <a:srgbClr val="FFC000"/>
      </a:accent2>
      <a:accent3>
        <a:srgbClr val="586D2C"/>
      </a:accent3>
      <a:accent4>
        <a:srgbClr val="5F497A"/>
      </a:accent4>
      <a:accent5>
        <a:srgbClr val="0070C0"/>
      </a:accent5>
      <a:accent6>
        <a:srgbClr val="00B050"/>
      </a:accent6>
      <a:hlink>
        <a:srgbClr val="3F3FFF"/>
      </a:hlink>
      <a:folHlink>
        <a:srgbClr val="7030A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000051">
  <a:themeElements>
    <a:clrScheme name="Кубики">
      <a:dk1>
        <a:srgbClr val="92D050"/>
      </a:dk1>
      <a:lt1>
        <a:srgbClr val="FFFFFF"/>
      </a:lt1>
      <a:dk2>
        <a:srgbClr val="92D050"/>
      </a:dk2>
      <a:lt2>
        <a:srgbClr val="EBF1DD"/>
      </a:lt2>
      <a:accent1>
        <a:srgbClr val="76923C"/>
      </a:accent1>
      <a:accent2>
        <a:srgbClr val="FFC000"/>
      </a:accent2>
      <a:accent3>
        <a:srgbClr val="586D2C"/>
      </a:accent3>
      <a:accent4>
        <a:srgbClr val="5F497A"/>
      </a:accent4>
      <a:accent5>
        <a:srgbClr val="0070C0"/>
      </a:accent5>
      <a:accent6>
        <a:srgbClr val="00B050"/>
      </a:accent6>
      <a:hlink>
        <a:srgbClr val="3F3FFF"/>
      </a:hlink>
      <a:folHlink>
        <a:srgbClr val="7030A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000051</Template>
  <TotalTime>523</TotalTime>
  <Words>1238</Words>
  <Application>Microsoft Office PowerPoint</Application>
  <PresentationFormat>Экран (4:3)</PresentationFormat>
  <Paragraphs>83</Paragraphs>
  <Slides>25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25</vt:i4>
      </vt:variant>
    </vt:vector>
  </HeadingPairs>
  <TitlesOfParts>
    <vt:vector size="27" baseType="lpstr">
      <vt:lpstr>000051</vt:lpstr>
      <vt:lpstr>1_000051</vt:lpstr>
      <vt:lpstr>Этимологический подход в воспитании</vt:lpstr>
      <vt:lpstr>ЭТИМОЛОГИЯ</vt:lpstr>
      <vt:lpstr>Федеральный закон  «Об образовании в РФ» </vt:lpstr>
      <vt:lpstr>Дмитрий Сергеевич Лихачев</vt:lpstr>
      <vt:lpstr>Стратегия развития воспитания в РФ на период до 2025 года</vt:lpstr>
      <vt:lpstr>Слово как инструмент воспитания</vt:lpstr>
      <vt:lpstr>СЛОВО</vt:lpstr>
      <vt:lpstr>ОБРАЗ</vt:lpstr>
      <vt:lpstr>Внутрисловная метафора </vt:lpstr>
      <vt:lpstr>ОБРАЗ «Я»</vt:lpstr>
      <vt:lpstr>Христианская педагогика </vt:lpstr>
      <vt:lpstr>Воспитание нравственности</vt:lpstr>
      <vt:lpstr>Воспитание нравственности</vt:lpstr>
      <vt:lpstr>Важнейшее умение педагога</vt:lpstr>
      <vt:lpstr>Ярославские педагоги определяют ценности педагога</vt:lpstr>
      <vt:lpstr>Педагог</vt:lpstr>
      <vt:lpstr>ОБРАЗОВАНИЕ</vt:lpstr>
      <vt:lpstr>Языковая компетентность</vt:lpstr>
      <vt:lpstr>Виды деятельности</vt:lpstr>
      <vt:lpstr>Управление деятельностью</vt:lpstr>
      <vt:lpstr>УЧИТЕЛЬ</vt:lpstr>
      <vt:lpstr>Воспитание</vt:lpstr>
      <vt:lpstr>Воспитание</vt:lpstr>
      <vt:lpstr>Профессиональные компетенции</vt:lpstr>
      <vt:lpstr>Приглашаем к сотрудничеству!!!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Валерий Устинов</dc:creator>
  <cp:lastModifiedBy>Инна Назарова</cp:lastModifiedBy>
  <cp:revision>34</cp:revision>
  <dcterms:created xsi:type="dcterms:W3CDTF">2015-09-21T06:54:18Z</dcterms:created>
  <dcterms:modified xsi:type="dcterms:W3CDTF">2016-11-02T18:09:03Z</dcterms:modified>
</cp:coreProperties>
</file>