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1"/>
  </p:sldMasterIdLst>
  <p:sldIdLst>
    <p:sldId id="256" r:id="rId2"/>
    <p:sldId id="259" r:id="rId3"/>
    <p:sldId id="257" r:id="rId4"/>
    <p:sldId id="265" r:id="rId5"/>
    <p:sldId id="260" r:id="rId6"/>
    <p:sldId id="263" r:id="rId7"/>
    <p:sldId id="261" r:id="rId8"/>
    <p:sldId id="264" r:id="rId9"/>
    <p:sldId id="258" r:id="rId10"/>
    <p:sldId id="268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8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33" d="100"/>
          <a:sy n="33" d="100"/>
        </p:scale>
        <p:origin x="48" y="17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888888888888888E-2"/>
          <c:y val="0.61271526047450631"/>
          <c:w val="0.96604938271604934"/>
          <c:h val="0.2720365911699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Спортивные мероприятия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0%</c:formatCode>
                <c:ptCount val="1"/>
                <c:pt idx="0">
                  <c:v>0.83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Игры с заданиями (КВЕСТ)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0%</c:formatCode>
                <c:ptCount val="1"/>
                <c:pt idx="0">
                  <c:v>0.91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Производство мультфильма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0%</c:formatCode>
                <c:ptCount val="1"/>
                <c:pt idx="0">
                  <c:v>0.65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Экскурсии в другие города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0%</c:formatCode>
                <c:ptCount val="1"/>
                <c:pt idx="0">
                  <c:v>0.53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Конкурсные мероприятия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0%</c:formatCode>
                <c:ptCount val="1"/>
                <c:pt idx="0">
                  <c:v>0.55000000000000004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Культурные мероприятия (кино, музей, театр)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0%</c:formatCode>
                <c:ptCount val="1"/>
                <c:pt idx="0">
                  <c:v>0.74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Мастер-классы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Лист1!$H$2</c:f>
              <c:numCache>
                <c:formatCode>0%</c:formatCode>
                <c:ptCount val="1"/>
                <c:pt idx="0">
                  <c:v>0.87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11622872"/>
        <c:axId val="449178912"/>
      </c:barChart>
      <c:catAx>
        <c:axId val="211622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49178912"/>
        <c:crosses val="autoZero"/>
        <c:auto val="1"/>
        <c:lblAlgn val="ctr"/>
        <c:lblOffset val="100"/>
        <c:noMultiLvlLbl val="0"/>
      </c:catAx>
      <c:valAx>
        <c:axId val="44917891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11622872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5/29/2017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959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5/29/2017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193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5/29/2017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283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5/29/2017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658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5/29/2017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190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5/29/2017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031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5/29/2017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294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5/29/2017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952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5/29/2017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05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5/29/2017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027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5/29/2017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024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5/29/2017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318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5/29/2017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680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5/29/2017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886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5/29/2017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646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5/29/2017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882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5/29/2017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145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5/29/2017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9934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3%20&#1086;&#1090;&#1088;&#1103;&#1076;.mp4" TargetMode="External"/><Relationship Id="rId2" Type="http://schemas.openxmlformats.org/officeDocument/2006/relationships/hyperlink" Target="1%20&#1086;&#1090;&#1088;&#1103;&#1076;.avi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1792" y="901520"/>
            <a:ext cx="10097069" cy="3631843"/>
          </a:xfrm>
        </p:spPr>
        <p:txBody>
          <a:bodyPr/>
          <a:lstStyle/>
          <a:p>
            <a:pPr algn="ctr"/>
            <a:r>
              <a:rPr lang="ru-RU" sz="3600" b="1" dirty="0" smtClean="0"/>
              <a:t>Практика деятельности пришкольного летнего оздоровительного лагеря с дневным пребыванием детей </a:t>
            </a:r>
            <a:br>
              <a:rPr lang="ru-RU" sz="3600" b="1" dirty="0" smtClean="0"/>
            </a:br>
            <a:r>
              <a:rPr lang="ru-RU" sz="3600" b="1" dirty="0" smtClean="0"/>
              <a:t>Муниципального общеобразовательного учреждения лицей № 2</a:t>
            </a:r>
            <a:br>
              <a:rPr lang="ru-RU" sz="3600" b="1" dirty="0" smtClean="0"/>
            </a:br>
            <a:r>
              <a:rPr lang="ru-RU" sz="3600" b="1" dirty="0" smtClean="0"/>
              <a:t> г. Рыбинск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0713" y="4533364"/>
            <a:ext cx="8825658" cy="150468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Авторы: Лапина Е.Ю, учитель </a:t>
            </a:r>
          </a:p>
          <a:p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           Лукашева Я.М., педагог-организатор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2017 г.</a:t>
            </a:r>
            <a:endParaRPr lang="ru-RU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9099" y="3965654"/>
            <a:ext cx="2791697" cy="257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82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5851453"/>
              </p:ext>
            </p:extLst>
          </p:nvPr>
        </p:nvGraphicFramePr>
        <p:xfrm>
          <a:off x="1622738" y="940158"/>
          <a:ext cx="9053848" cy="5917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45357" y="218941"/>
            <a:ext cx="9404723" cy="1081825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Результаты анкетирования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0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8653" y="375444"/>
            <a:ext cx="6122778" cy="1170020"/>
          </a:xfrm>
        </p:spPr>
        <p:txBody>
          <a:bodyPr/>
          <a:lstStyle/>
          <a:p>
            <a:pPr algn="ctr"/>
            <a:r>
              <a:rPr lang="ru-RU" sz="4000" b="1" dirty="0" smtClean="0"/>
              <a:t>Проблемы</a:t>
            </a:r>
            <a:endParaRPr lang="ru-RU" sz="4000" b="1" dirty="0"/>
          </a:p>
        </p:txBody>
      </p:sp>
      <p:sp>
        <p:nvSpPr>
          <p:cNvPr id="3" name="Текст 3"/>
          <p:cNvSpPr txBox="1">
            <a:spLocks/>
          </p:cNvSpPr>
          <p:nvPr/>
        </p:nvSpPr>
        <p:spPr>
          <a:xfrm>
            <a:off x="1257983" y="1416680"/>
            <a:ext cx="8117835" cy="96591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Школа- пункт проведения ЕГЭ, ОГЭ.</a:t>
            </a:r>
            <a:endParaRPr lang="ru-RU" sz="2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Текст 3"/>
          <p:cNvSpPr txBox="1">
            <a:spLocks/>
          </p:cNvSpPr>
          <p:nvPr/>
        </p:nvSpPr>
        <p:spPr>
          <a:xfrm>
            <a:off x="1257983" y="3423831"/>
            <a:ext cx="7564043" cy="96591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Размещение лагеря на базе другой школы.</a:t>
            </a:r>
            <a:endParaRPr lang="ru-RU" sz="2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1257983" y="2382595"/>
            <a:ext cx="8117835" cy="96591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Штатное расписание. Многие учителя- организаторы ЕГЭ, ОГЭ.</a:t>
            </a:r>
            <a:endParaRPr lang="ru-RU" sz="2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1257982" y="4465067"/>
            <a:ext cx="8117835" cy="96591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Увеличение стоимости платных услуг (театр, музей, кино).</a:t>
            </a:r>
            <a:endParaRPr lang="ru-RU" sz="2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1257982" y="5581624"/>
            <a:ext cx="8117835" cy="96591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Требования к организации загородных поездок. Стоимость загородных поездок</a:t>
            </a:r>
            <a:endParaRPr lang="ru-RU" sz="2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70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39570">
            <a:off x="601980" y="582490"/>
            <a:ext cx="3672840" cy="24475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1492" y="254372"/>
            <a:ext cx="3091894" cy="23189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68579">
            <a:off x="8319516" y="854846"/>
            <a:ext cx="3384773" cy="25385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3484" y="3670479"/>
            <a:ext cx="3285141" cy="24638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8255" y="2978360"/>
            <a:ext cx="2195505" cy="32964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604" y="3061252"/>
            <a:ext cx="3290557" cy="2192848"/>
          </a:xfrm>
          <a:prstGeom prst="rect">
            <a:avLst/>
          </a:prstGeom>
        </p:spPr>
      </p:pic>
      <p:pic>
        <p:nvPicPr>
          <p:cNvPr id="1026" name="Picture 2" descr="https://pp.userapi.com/c605630/v605630682/cd29/S2km_mVtSuk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7684" y="4515612"/>
            <a:ext cx="3514953" cy="234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50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azeta-rybinsk.ru/wp-content/uploads/2013/10/DSC_83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0286" y="2054062"/>
            <a:ext cx="7211140" cy="480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licei-2.ru/images/licei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0618" y="0"/>
            <a:ext cx="7610475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29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5763" y="481884"/>
            <a:ext cx="9414457" cy="198120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Цель:</a:t>
            </a:r>
            <a:r>
              <a:rPr lang="ru-RU" sz="2800" b="1" dirty="0" smtClean="0"/>
              <a:t> создание условий для укрепления здоровья, расширения кругозора и развития творческой инициативы школьников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68607" y="2093752"/>
            <a:ext cx="4303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Принципы работы лагеря </a:t>
            </a:r>
            <a:endParaRPr lang="ru-RU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0562" y="2944849"/>
            <a:ext cx="8259652" cy="3089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Bef>
                <a:spcPts val="1130"/>
              </a:spcBef>
              <a:spcAft>
                <a:spcPts val="0"/>
              </a:spcAft>
              <a:buFont typeface="Arial" panose="020B0604020202020204" pitchFamily="34" charset="0"/>
              <a:buChar char="*"/>
              <a:tabLst>
                <a:tab pos="164465" algn="l"/>
              </a:tabLs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 личностного подхода;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720"/>
              </a:spcBef>
              <a:spcAft>
                <a:spcPts val="0"/>
              </a:spcAft>
              <a:buFont typeface="Arial" panose="020B0604020202020204" pitchFamily="34" charset="0"/>
              <a:buChar char="*"/>
              <a:tabLst>
                <a:tab pos="164465" algn="l"/>
              </a:tabLs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культуросообразности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190"/>
              </a:spcBef>
              <a:spcAft>
                <a:spcPts val="0"/>
              </a:spcAft>
              <a:buFont typeface="Arial" panose="020B0604020202020204" pitchFamily="34" charset="0"/>
              <a:buChar char="*"/>
              <a:tabLst>
                <a:tab pos="164465" algn="l"/>
              </a:tabLs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гуманизации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межличностных отношений;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360"/>
              </a:spcBef>
              <a:spcAft>
                <a:spcPts val="0"/>
              </a:spcAft>
              <a:buFont typeface="Arial" panose="020B0604020202020204" pitchFamily="34" charset="0"/>
              <a:buChar char="*"/>
              <a:tabLst>
                <a:tab pos="164465" algn="l"/>
              </a:tabLs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дифференцированности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145"/>
              </a:spcBef>
              <a:spcAft>
                <a:spcPts val="0"/>
              </a:spcAft>
              <a:buFont typeface="Arial" panose="020B0604020202020204" pitchFamily="34" charset="0"/>
              <a:buChar char="*"/>
              <a:tabLst>
                <a:tab pos="164465" algn="l"/>
              </a:tabLs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деятельностного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подхода;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290"/>
              </a:spcBef>
              <a:spcAft>
                <a:spcPts val="0"/>
              </a:spcAft>
              <a:buFont typeface="Arial" panose="020B0604020202020204" pitchFamily="34" charset="0"/>
              <a:buChar char="*"/>
              <a:tabLst>
                <a:tab pos="164465" algn="l"/>
              </a:tabLs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 использования возможностей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социума;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70"/>
              </a:spcBef>
              <a:spcAft>
                <a:spcPts val="0"/>
              </a:spcAft>
              <a:buFont typeface="Arial" panose="020B0604020202020204" pitchFamily="34" charset="0"/>
              <a:buChar char="*"/>
              <a:tabLst>
                <a:tab pos="164465" algn="l"/>
              </a:tabLs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 непрерывности воспитания лицея и лагеря.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07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0120" y="92641"/>
            <a:ext cx="7003940" cy="555305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</a:rPr>
              <a:t>Структура работы лагеря</a:t>
            </a:r>
            <a:endParaRPr lang="ru-RU" sz="2800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Текст 4"/>
          <p:cNvSpPr txBox="1">
            <a:spLocks/>
          </p:cNvSpPr>
          <p:nvPr/>
        </p:nvSpPr>
        <p:spPr>
          <a:xfrm>
            <a:off x="2828992" y="5284940"/>
            <a:ext cx="1240731" cy="36297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ru-RU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1 отряд</a:t>
            </a:r>
            <a:endParaRPr lang="ru-RU" sz="16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Текст 4"/>
          <p:cNvSpPr txBox="1">
            <a:spLocks/>
          </p:cNvSpPr>
          <p:nvPr/>
        </p:nvSpPr>
        <p:spPr>
          <a:xfrm>
            <a:off x="5624792" y="5284940"/>
            <a:ext cx="1240731" cy="36297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ru-RU" sz="16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2</a:t>
            </a:r>
            <a:r>
              <a:rPr lang="ru-RU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отряд</a:t>
            </a:r>
            <a:endParaRPr lang="ru-RU" sz="16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Текст 4"/>
          <p:cNvSpPr txBox="1">
            <a:spLocks/>
          </p:cNvSpPr>
          <p:nvPr/>
        </p:nvSpPr>
        <p:spPr>
          <a:xfrm>
            <a:off x="8159307" y="5297536"/>
            <a:ext cx="1240731" cy="36297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ru-RU" sz="16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3</a:t>
            </a:r>
            <a:r>
              <a:rPr lang="ru-RU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отряд</a:t>
            </a:r>
            <a:endParaRPr lang="ru-RU" sz="16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4890695" y="5911405"/>
            <a:ext cx="2708923" cy="83476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ru-RU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Командир отряда, культмассовый центр, редколлегия</a:t>
            </a:r>
            <a:endParaRPr lang="ru-RU" sz="16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Текст 5"/>
          <p:cNvSpPr txBox="1">
            <a:spLocks/>
          </p:cNvSpPr>
          <p:nvPr/>
        </p:nvSpPr>
        <p:spPr>
          <a:xfrm>
            <a:off x="5039885" y="4288802"/>
            <a:ext cx="2410542" cy="57626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ru-RU" sz="1800" b="1" dirty="0" smtClean="0">
                <a:solidFill>
                  <a:schemeClr val="tx1">
                    <a:lumMod val="95000"/>
                  </a:schemeClr>
                </a:solidFill>
              </a:rPr>
              <a:t>     Совет лагеря</a:t>
            </a:r>
            <a:endParaRPr lang="ru-RU" sz="1800" b="1" dirty="0">
              <a:solidFill>
                <a:schemeClr val="tx1">
                  <a:lumMod val="95000"/>
                </a:schemeClr>
              </a:solidFill>
            </a:endParaRPr>
          </a:p>
        </p:txBody>
      </p:sp>
      <p:cxnSp>
        <p:nvCxnSpPr>
          <p:cNvPr id="20" name="Прямая со стрелкой 19"/>
          <p:cNvCxnSpPr>
            <a:stCxn id="5" idx="0"/>
            <a:endCxn id="12" idx="3"/>
          </p:cNvCxnSpPr>
          <p:nvPr/>
        </p:nvCxnSpPr>
        <p:spPr>
          <a:xfrm flipH="1" flipV="1">
            <a:off x="7450427" y="4576933"/>
            <a:ext cx="1329246" cy="72060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Текст 7"/>
          <p:cNvSpPr txBox="1">
            <a:spLocks/>
          </p:cNvSpPr>
          <p:nvPr/>
        </p:nvSpPr>
        <p:spPr>
          <a:xfrm>
            <a:off x="9860868" y="3503934"/>
            <a:ext cx="2135804" cy="7994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/>
              <a:t>Воспитатели</a:t>
            </a:r>
            <a:endParaRPr lang="ru-RU" sz="1800" b="1" dirty="0"/>
          </a:p>
        </p:txBody>
      </p:sp>
      <p:sp>
        <p:nvSpPr>
          <p:cNvPr id="33" name="Текст 8"/>
          <p:cNvSpPr txBox="1">
            <a:spLocks/>
          </p:cNvSpPr>
          <p:nvPr/>
        </p:nvSpPr>
        <p:spPr>
          <a:xfrm>
            <a:off x="292898" y="3468527"/>
            <a:ext cx="1623825" cy="57626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/>
              <a:t>Вожатые</a:t>
            </a:r>
            <a:endParaRPr lang="ru-RU" sz="1800" b="1" dirty="0"/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1956984" y="3689349"/>
            <a:ext cx="7843220" cy="1197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Текст 8"/>
          <p:cNvSpPr txBox="1">
            <a:spLocks/>
          </p:cNvSpPr>
          <p:nvPr/>
        </p:nvSpPr>
        <p:spPr>
          <a:xfrm>
            <a:off x="4597144" y="2253330"/>
            <a:ext cx="2562899" cy="755107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/>
              <a:t>Педагог-организатор</a:t>
            </a:r>
            <a:endParaRPr lang="ru-RU" sz="1800" b="1" dirty="0"/>
          </a:p>
        </p:txBody>
      </p:sp>
      <p:sp>
        <p:nvSpPr>
          <p:cNvPr id="47" name="Текст 8"/>
          <p:cNvSpPr txBox="1">
            <a:spLocks/>
          </p:cNvSpPr>
          <p:nvPr/>
        </p:nvSpPr>
        <p:spPr>
          <a:xfrm>
            <a:off x="292898" y="2233657"/>
            <a:ext cx="2435181" cy="57626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/>
              <a:t>Руководители кружков</a:t>
            </a:r>
            <a:endParaRPr lang="ru-RU" sz="1800" b="1" dirty="0"/>
          </a:p>
        </p:txBody>
      </p:sp>
      <p:sp>
        <p:nvSpPr>
          <p:cNvPr id="48" name="Текст 8"/>
          <p:cNvSpPr txBox="1">
            <a:spLocks/>
          </p:cNvSpPr>
          <p:nvPr/>
        </p:nvSpPr>
        <p:spPr>
          <a:xfrm>
            <a:off x="8896664" y="2279240"/>
            <a:ext cx="2848410" cy="57626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/>
              <a:t>Инструкторы по физвоспитанию</a:t>
            </a:r>
            <a:endParaRPr lang="ru-RU" sz="1800" b="1" dirty="0"/>
          </a:p>
        </p:txBody>
      </p:sp>
      <p:sp>
        <p:nvSpPr>
          <p:cNvPr id="49" name="Правая фигурная скобка 48"/>
          <p:cNvSpPr/>
          <p:nvPr/>
        </p:nvSpPr>
        <p:spPr>
          <a:xfrm rot="16200000">
            <a:off x="5725258" y="-1598610"/>
            <a:ext cx="528911" cy="7051257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4" name="Прямая со стрелкой 53"/>
          <p:cNvCxnSpPr/>
          <p:nvPr/>
        </p:nvCxnSpPr>
        <p:spPr>
          <a:xfrm flipV="1">
            <a:off x="3285208" y="5700320"/>
            <a:ext cx="0" cy="9962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3285208" y="6757209"/>
            <a:ext cx="7643562" cy="862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V="1">
            <a:off x="10857973" y="4349446"/>
            <a:ext cx="1" cy="242743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Текст 8"/>
          <p:cNvSpPr txBox="1">
            <a:spLocks/>
          </p:cNvSpPr>
          <p:nvPr/>
        </p:nvSpPr>
        <p:spPr>
          <a:xfrm>
            <a:off x="6833600" y="723606"/>
            <a:ext cx="2562899" cy="755107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/>
              <a:t>Заместитель начальника лагеря</a:t>
            </a:r>
            <a:endParaRPr lang="ru-RU" sz="1800" b="1" dirty="0"/>
          </a:p>
        </p:txBody>
      </p:sp>
      <p:sp>
        <p:nvSpPr>
          <p:cNvPr id="68" name="Текст 8"/>
          <p:cNvSpPr txBox="1">
            <a:spLocks/>
          </p:cNvSpPr>
          <p:nvPr/>
        </p:nvSpPr>
        <p:spPr>
          <a:xfrm>
            <a:off x="2167907" y="801960"/>
            <a:ext cx="2562899" cy="755107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/>
              <a:t>Начальник лагеря</a:t>
            </a:r>
            <a:endParaRPr lang="ru-RU" sz="1800" b="1" dirty="0"/>
          </a:p>
        </p:txBody>
      </p:sp>
      <p:cxnSp>
        <p:nvCxnSpPr>
          <p:cNvPr id="71" name="Прямая соединительная линия 70"/>
          <p:cNvCxnSpPr>
            <a:stCxn id="47" idx="3"/>
          </p:cNvCxnSpPr>
          <p:nvPr/>
        </p:nvCxnSpPr>
        <p:spPr>
          <a:xfrm>
            <a:off x="2728079" y="2521788"/>
            <a:ext cx="186906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7160043" y="2521788"/>
            <a:ext cx="1736621" cy="82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>
            <a:endCxn id="67" idx="1"/>
          </p:cNvCxnSpPr>
          <p:nvPr/>
        </p:nvCxnSpPr>
        <p:spPr>
          <a:xfrm flipV="1">
            <a:off x="4730806" y="1101160"/>
            <a:ext cx="2102794" cy="222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>
            <a:endCxn id="6" idx="1"/>
          </p:cNvCxnSpPr>
          <p:nvPr/>
        </p:nvCxnSpPr>
        <p:spPr>
          <a:xfrm>
            <a:off x="3565429" y="5647914"/>
            <a:ext cx="1325266" cy="680871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 flipV="1">
            <a:off x="7598649" y="5700320"/>
            <a:ext cx="987871" cy="627572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>
          <a:xfrm flipV="1">
            <a:off x="9036444" y="4390021"/>
            <a:ext cx="1201164" cy="907515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>
            <a:stCxn id="12" idx="1"/>
          </p:cNvCxnSpPr>
          <p:nvPr/>
        </p:nvCxnSpPr>
        <p:spPr>
          <a:xfrm flipH="1">
            <a:off x="3997202" y="4576933"/>
            <a:ext cx="1042683" cy="708007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/>
          <p:nvPr/>
        </p:nvCxnSpPr>
        <p:spPr>
          <a:xfrm>
            <a:off x="6025184" y="3038761"/>
            <a:ext cx="29927" cy="120668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/>
          <p:nvPr/>
        </p:nvCxnSpPr>
        <p:spPr>
          <a:xfrm>
            <a:off x="1907430" y="4025693"/>
            <a:ext cx="3389226" cy="1836433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/>
          <p:cNvCxnSpPr/>
          <p:nvPr/>
        </p:nvCxnSpPr>
        <p:spPr>
          <a:xfrm flipV="1">
            <a:off x="7387785" y="4054527"/>
            <a:ext cx="2473083" cy="309212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 стрелкой 109"/>
          <p:cNvCxnSpPr/>
          <p:nvPr/>
        </p:nvCxnSpPr>
        <p:spPr>
          <a:xfrm flipV="1">
            <a:off x="6879362" y="4248992"/>
            <a:ext cx="2920842" cy="1159071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 стрелкой 110"/>
          <p:cNvCxnSpPr>
            <a:stCxn id="33" idx="3"/>
          </p:cNvCxnSpPr>
          <p:nvPr/>
        </p:nvCxnSpPr>
        <p:spPr>
          <a:xfrm>
            <a:off x="1916723" y="3756658"/>
            <a:ext cx="3120111" cy="693843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/>
          <p:nvPr/>
        </p:nvCxnSpPr>
        <p:spPr>
          <a:xfrm>
            <a:off x="7225447" y="2818562"/>
            <a:ext cx="2635421" cy="729693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 стрелкой 116"/>
          <p:cNvCxnSpPr/>
          <p:nvPr/>
        </p:nvCxnSpPr>
        <p:spPr>
          <a:xfrm flipV="1">
            <a:off x="1907430" y="2798788"/>
            <a:ext cx="2630839" cy="673264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 стрелкой 117"/>
          <p:cNvCxnSpPr/>
          <p:nvPr/>
        </p:nvCxnSpPr>
        <p:spPr>
          <a:xfrm>
            <a:off x="6234507" y="4845100"/>
            <a:ext cx="10649" cy="409516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 стрелкой 125"/>
          <p:cNvCxnSpPr/>
          <p:nvPr/>
        </p:nvCxnSpPr>
        <p:spPr>
          <a:xfrm>
            <a:off x="6199387" y="5647914"/>
            <a:ext cx="0" cy="278222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45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/>
              <a:t>Нормативные документы</a:t>
            </a:r>
            <a:endParaRPr lang="ru-RU" sz="2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Приказы и положения</a:t>
            </a:r>
            <a:endParaRPr lang="ru-RU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15"/>
          </p:nvPr>
        </p:nvSpPr>
        <p:spPr>
          <a:xfrm>
            <a:off x="652463" y="2666999"/>
            <a:ext cx="2927350" cy="3901225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1">
                    <a:lumMod val="95000"/>
                  </a:schemeClr>
                </a:solidFill>
              </a:rPr>
              <a:t>Приказ об открытии лагеря и сопутствующие к нему приказы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1">
                    <a:lumMod val="95000"/>
                  </a:schemeClr>
                </a:solidFill>
              </a:rPr>
              <a:t>Положение о лагере с дневным пребыванием детей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1">
                    <a:lumMod val="95000"/>
                  </a:schemeClr>
                </a:solidFill>
              </a:rPr>
              <a:t>Положение о детском самоуправлении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1">
                    <a:lumMod val="95000"/>
                  </a:schemeClr>
                </a:solidFill>
              </a:rPr>
              <a:t>Правила внутреннего распорядка для работников летнего лагеря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1">
                    <a:lumMod val="95000"/>
                  </a:schemeClr>
                </a:solidFill>
              </a:rPr>
              <a:t>Программа лагеря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Должностные инструкции</a:t>
            </a:r>
            <a:endParaRPr lang="ru-RU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16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1">
                    <a:lumMod val="95000"/>
                  </a:schemeClr>
                </a:solidFill>
              </a:rPr>
              <a:t>Начальника лагеря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1">
                    <a:lumMod val="95000"/>
                  </a:schemeClr>
                </a:solidFill>
              </a:rPr>
              <a:t>Заместителя начальника лагеря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1">
                    <a:lumMod val="95000"/>
                  </a:schemeClr>
                </a:solidFill>
              </a:rPr>
              <a:t>Педагога-организатора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1">
                    <a:lumMod val="95000"/>
                  </a:schemeClr>
                </a:solidFill>
              </a:rPr>
              <a:t>Физкультурного инструктора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1">
                    <a:lumMod val="95000"/>
                  </a:schemeClr>
                </a:solidFill>
              </a:rPr>
              <a:t>Руководителя кружка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1">
                    <a:lumMod val="95000"/>
                  </a:schemeClr>
                </a:solidFill>
              </a:rPr>
              <a:t>Воспитателя</a:t>
            </a:r>
            <a:endParaRPr lang="ru-RU" sz="1600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Инструкции</a:t>
            </a:r>
            <a:endParaRPr lang="ru-RU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17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1">
                    <a:lumMod val="95000"/>
                  </a:schemeClr>
                </a:solidFill>
              </a:rPr>
              <a:t>По противопожарной безопасности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1">
                    <a:lumMod val="95000"/>
                  </a:schemeClr>
                </a:solidFill>
              </a:rPr>
              <a:t>Правила проведения пешеходных экскурсий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1">
                    <a:lumMod val="95000"/>
                  </a:schemeClr>
                </a:solidFill>
              </a:rPr>
              <a:t>Безопасность при проведении культмассовых мероприятий в помещении и на улице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1">
                    <a:lumMod val="95000"/>
                  </a:schemeClr>
                </a:solidFill>
              </a:rPr>
              <a:t>Правила организации спортивных мероприятий</a:t>
            </a:r>
            <a:endParaRPr lang="ru-RU" sz="1600" b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97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78288" y="2524122"/>
            <a:ext cx="3710481" cy="1798641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Муниципальное общеобразовательное учреждение лицей № 2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(летний лагерь)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г</a:t>
            </a:r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. Рыбинск</a:t>
            </a:r>
            <a:endParaRPr lang="ru-RU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304816" y="811536"/>
            <a:ext cx="2405063" cy="77419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ru-RU" sz="1800" b="1" dirty="0"/>
              <a:t>д/к «Вымпел»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078288" y="908049"/>
            <a:ext cx="3558884" cy="845563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ru-RU" sz="1800" b="1" dirty="0" smtClean="0"/>
              <a:t>Общественный культурный центр</a:t>
            </a:r>
            <a:endParaRPr lang="ru-RU" sz="1800" b="1" dirty="0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7897812" y="687840"/>
            <a:ext cx="2482559" cy="1065773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ru-RU" sz="1800" b="1" dirty="0" smtClean="0"/>
              <a:t>Музей Ф.Ф. Ушакова в г. Рыбинске</a:t>
            </a:r>
            <a:endParaRPr lang="ru-RU" sz="1800" b="1" dirty="0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9336089" y="1962604"/>
            <a:ext cx="2246312" cy="1066347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ru-RU" sz="1800" b="1" dirty="0" smtClean="0"/>
              <a:t>    Рыбинский кукольный </a:t>
            </a:r>
            <a:r>
              <a:rPr lang="ru-RU" sz="1800" b="1" dirty="0"/>
              <a:t>театр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522288" y="1941530"/>
            <a:ext cx="2332039" cy="13429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ru-RU" sz="1800" b="1" dirty="0" smtClean="0"/>
              <a:t>Лаборатория «Мастера науки»</a:t>
            </a:r>
            <a:endParaRPr lang="ru-RU" sz="1800" b="1" dirty="0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3402013" y="5445123"/>
            <a:ext cx="2478087" cy="1412877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ru-RU" sz="1800" b="1" dirty="0" smtClean="0">
                <a:solidFill>
                  <a:schemeClr val="tx1">
                    <a:lumMod val="95000"/>
                  </a:schemeClr>
                </a:solidFill>
              </a:rPr>
              <a:t>Центр детского и юношеского </a:t>
            </a:r>
            <a:r>
              <a:rPr lang="ru-RU" sz="1800" b="1" dirty="0">
                <a:solidFill>
                  <a:schemeClr val="tx1">
                    <a:lumMod val="95000"/>
                  </a:schemeClr>
                </a:solidFill>
              </a:rPr>
              <a:t>т</a:t>
            </a:r>
            <a:r>
              <a:rPr lang="ru-RU" sz="1800" b="1" dirty="0" smtClean="0">
                <a:solidFill>
                  <a:schemeClr val="tx1">
                    <a:lumMod val="95000"/>
                  </a:schemeClr>
                </a:solidFill>
              </a:rPr>
              <a:t>уризма и экскурсий</a:t>
            </a:r>
            <a:endParaRPr lang="ru-RU" sz="1800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9336089" y="3914202"/>
            <a:ext cx="2356342" cy="534987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ru-RU" sz="1800" b="1" dirty="0"/>
              <a:t>ГИБДД</a:t>
            </a: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9336089" y="5344495"/>
            <a:ext cx="2423922" cy="1468261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ru-RU" sz="1800" b="1" dirty="0" smtClean="0"/>
              <a:t>Театр ростовых кукол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sz="1800" b="1" dirty="0" smtClean="0"/>
              <a:t> г. Вологда</a:t>
            </a:r>
            <a:endParaRPr lang="ru-RU" sz="1800" b="1" dirty="0"/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522288" y="3618431"/>
            <a:ext cx="2332039" cy="1166809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ru-RU" sz="1800" b="1" dirty="0"/>
              <a:t>     </a:t>
            </a:r>
            <a:r>
              <a:rPr lang="ru-RU" sz="1800" b="1" dirty="0" smtClean="0"/>
              <a:t>Выездной планетарий </a:t>
            </a:r>
            <a:r>
              <a:rPr lang="ru-RU" sz="1800" b="1" dirty="0" err="1" smtClean="0"/>
              <a:t>г.Ярославль</a:t>
            </a:r>
            <a:endParaRPr lang="ru-RU" sz="1800" b="1" dirty="0"/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 flipH="1" flipV="1">
            <a:off x="5840738" y="1824148"/>
            <a:ext cx="8540" cy="58657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 flipV="1">
            <a:off x="6950567" y="1700213"/>
            <a:ext cx="947245" cy="78104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 flipH="1" flipV="1">
            <a:off x="3642141" y="1740104"/>
            <a:ext cx="829055" cy="77227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 flipV="1">
            <a:off x="7788769" y="2419350"/>
            <a:ext cx="1549153" cy="42947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>
            <a:off x="7751775" y="4154324"/>
            <a:ext cx="1584314" cy="1382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>
            <a:off x="7379593" y="4322763"/>
            <a:ext cx="1956495" cy="110432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 flipH="1" flipV="1">
            <a:off x="2845295" y="4103316"/>
            <a:ext cx="1211374" cy="413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 flipH="1">
            <a:off x="2747126" y="4398482"/>
            <a:ext cx="1440421" cy="72072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>
            <a:off x="5326387" y="4411743"/>
            <a:ext cx="24583" cy="98451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 flipH="1" flipV="1">
            <a:off x="2854326" y="2530736"/>
            <a:ext cx="1213151" cy="25260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95" name="Rectangle 27"/>
          <p:cNvSpPr>
            <a:spLocks noChangeArrowheads="1"/>
          </p:cNvSpPr>
          <p:nvPr/>
        </p:nvSpPr>
        <p:spPr bwMode="auto">
          <a:xfrm>
            <a:off x="6492873" y="5417970"/>
            <a:ext cx="2406427" cy="1394786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ru-RU" sz="1800" b="1" dirty="0"/>
              <a:t>      </a:t>
            </a:r>
            <a:r>
              <a:rPr lang="ru-RU" sz="1800" b="1" dirty="0" smtClean="0"/>
              <a:t>Выездной цирк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sz="1800" b="1" dirty="0" smtClean="0"/>
              <a:t> г. Ярославль</a:t>
            </a:r>
            <a:endParaRPr lang="ru-RU" sz="1800" b="1" dirty="0"/>
          </a:p>
        </p:txBody>
      </p:sp>
      <p:sp>
        <p:nvSpPr>
          <p:cNvPr id="7196" name="Line 28"/>
          <p:cNvSpPr>
            <a:spLocks noChangeShapeType="1"/>
          </p:cNvSpPr>
          <p:nvPr/>
        </p:nvSpPr>
        <p:spPr bwMode="auto">
          <a:xfrm>
            <a:off x="6948777" y="4398481"/>
            <a:ext cx="1789" cy="9460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" name="Заголовок 1"/>
          <p:cNvSpPr>
            <a:spLocks noGrp="1"/>
          </p:cNvSpPr>
          <p:nvPr>
            <p:ph type="title"/>
          </p:nvPr>
        </p:nvSpPr>
        <p:spPr>
          <a:xfrm>
            <a:off x="2970213" y="156465"/>
            <a:ext cx="6475906" cy="783335"/>
          </a:xfrm>
        </p:spPr>
        <p:txBody>
          <a:bodyPr/>
          <a:lstStyle/>
          <a:p>
            <a:r>
              <a:rPr lang="ru-RU" sz="2800" b="1" dirty="0" smtClean="0"/>
              <a:t>Наши социальные партнёры</a:t>
            </a:r>
            <a:endParaRPr lang="ru-RU" sz="2800" b="1" dirty="0"/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449263" y="5452608"/>
            <a:ext cx="2478087" cy="1412877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ru-RU" sz="1800" b="1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ru-RU" sz="1800" b="1" dirty="0" smtClean="0">
                <a:solidFill>
                  <a:schemeClr val="tx1">
                    <a:lumMod val="95000"/>
                  </a:schemeClr>
                </a:solidFill>
              </a:rPr>
              <a:t>Рыбинский музей-заповедник</a:t>
            </a:r>
            <a:endParaRPr lang="ru-RU" sz="1800" b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38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73" grpId="0" animBg="1"/>
      <p:bldP spid="7174" grpId="0" animBg="1"/>
      <p:bldP spid="7175" grpId="0" animBg="1"/>
      <p:bldP spid="7176" grpId="0" animBg="1"/>
      <p:bldP spid="7178" grpId="0" animBg="1"/>
      <p:bldP spid="7179" grpId="0" animBg="1"/>
      <p:bldP spid="7180" grpId="0" animBg="1"/>
      <p:bldP spid="7181" grpId="0" animBg="1"/>
      <p:bldP spid="719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2580" y="115889"/>
            <a:ext cx="9298033" cy="721238"/>
          </a:xfrm>
        </p:spPr>
        <p:txBody>
          <a:bodyPr anchor="ctr"/>
          <a:lstStyle/>
          <a:p>
            <a:r>
              <a:rPr lang="ru-RU" sz="2800" b="1" dirty="0">
                <a:solidFill>
                  <a:schemeClr val="tx1">
                    <a:lumMod val="95000"/>
                  </a:schemeClr>
                </a:solidFill>
              </a:rPr>
              <a:t>Фоторепортаж о поездке в музей «Космос»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95550" y="3429001"/>
            <a:ext cx="2336800" cy="479425"/>
          </a:xfrm>
        </p:spPr>
        <p:txBody>
          <a:bodyPr/>
          <a:lstStyle/>
          <a:p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Наша «Чайка»</a:t>
            </a:r>
          </a:p>
        </p:txBody>
      </p:sp>
      <p:pic>
        <p:nvPicPr>
          <p:cNvPr id="2052" name="Picture 4" descr="SDC1454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807065">
            <a:off x="467837" y="1134453"/>
            <a:ext cx="3240087" cy="243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SDC1456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6715" y="868561"/>
            <a:ext cx="2951163" cy="221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4716104" y="3081536"/>
            <a:ext cx="2592387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Вот такие бывают скафандры</a:t>
            </a:r>
          </a:p>
        </p:txBody>
      </p:sp>
      <p:pic>
        <p:nvPicPr>
          <p:cNvPr id="2055" name="Picture 7" descr="SDC1458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01826">
            <a:off x="8623793" y="1175509"/>
            <a:ext cx="3095625" cy="232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62221" y="3388143"/>
            <a:ext cx="266382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А что там наверху?</a:t>
            </a:r>
          </a:p>
        </p:txBody>
      </p:sp>
      <p:pic>
        <p:nvPicPr>
          <p:cNvPr id="2057" name="Picture 9" descr="SDC1457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00784"/>
            <a:ext cx="3055130" cy="229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6373624"/>
            <a:ext cx="331152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Спускаемый аппарат</a:t>
            </a:r>
          </a:p>
        </p:txBody>
      </p:sp>
      <p:pic>
        <p:nvPicPr>
          <p:cNvPr id="2059" name="Picture 11" descr="SDC1459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69171" y="4174174"/>
            <a:ext cx="3142248" cy="235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8656090" y="6445517"/>
            <a:ext cx="331152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Космический обед</a:t>
            </a:r>
          </a:p>
        </p:txBody>
      </p:sp>
      <p:pic>
        <p:nvPicPr>
          <p:cNvPr id="13" name="Picture 4" descr="SDC1462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47634">
            <a:off x="3097765" y="4026717"/>
            <a:ext cx="2923597" cy="219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SDC1463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82167">
            <a:off x="6340647" y="4183575"/>
            <a:ext cx="2931806" cy="219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71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6069" y="2307274"/>
            <a:ext cx="10037954" cy="3063215"/>
          </a:xfrm>
        </p:spPr>
        <p:txBody>
          <a:bodyPr/>
          <a:lstStyle/>
          <a:p>
            <a:pPr algn="ctr"/>
            <a:r>
              <a:rPr lang="ru-RU" sz="3600" b="1" dirty="0" smtClean="0"/>
              <a:t>Тематическая смена «Киномания» 2016 г.</a:t>
            </a:r>
            <a:br>
              <a:rPr lang="ru-RU" sz="3600" b="1" dirty="0" smtClean="0"/>
            </a:br>
            <a:r>
              <a:rPr lang="ru-RU" sz="3600" b="1" dirty="0" smtClean="0"/>
              <a:t>Итоговый продукт:</a:t>
            </a:r>
            <a:br>
              <a:rPr lang="ru-RU" sz="3600" b="1" dirty="0" smtClean="0"/>
            </a:br>
            <a:r>
              <a:rPr lang="ru-RU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hlinkClick r:id="rId2" action="ppaction://hlinkfile"/>
              </a:rPr>
              <a:t>1- Рыбинск</a:t>
            </a:r>
            <a:r>
              <a:rPr lang="ru-RU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ru-RU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hlinkClick r:id="rId3" action="ppaction://hlinkfile"/>
              </a:rPr>
              <a:t>2- Солнце</a:t>
            </a:r>
            <a:r>
              <a:rPr lang="ru-RU" sz="3600" b="1" dirty="0" smtClean="0">
                <a:hlinkClick r:id="rId3" action="ppaction://hlinkfile"/>
              </a:rPr>
              <a:t/>
            </a:r>
            <a:br>
              <a:rPr lang="ru-RU" sz="3600" b="1" dirty="0" smtClean="0">
                <a:hlinkClick r:id="rId3" action="ppaction://hlinkfile"/>
              </a:rPr>
            </a:b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61348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6372" y="466580"/>
            <a:ext cx="9375819" cy="624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0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320</TotalTime>
  <Words>322</Words>
  <Application>Microsoft Office PowerPoint</Application>
  <PresentationFormat>Широкоэкранный</PresentationFormat>
  <Paragraphs>77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Wingdings</vt:lpstr>
      <vt:lpstr>Wingdings 3</vt:lpstr>
      <vt:lpstr>Ион</vt:lpstr>
      <vt:lpstr>Практика деятельности пришкольного летнего оздоровительного лагеря с дневным пребыванием детей  Муниципального общеобразовательного учреждения лицей № 2  г. Рыбинск</vt:lpstr>
      <vt:lpstr>Презентация PowerPoint</vt:lpstr>
      <vt:lpstr>Цель: создание условий для укрепления здоровья, расширения кругозора и развития творческой инициативы школьников</vt:lpstr>
      <vt:lpstr>Структура работы лагеря</vt:lpstr>
      <vt:lpstr>Нормативные документы</vt:lpstr>
      <vt:lpstr>Наши социальные партнёры</vt:lpstr>
      <vt:lpstr>Фоторепортаж о поездке в музей «Космос»</vt:lpstr>
      <vt:lpstr>Тематическая смена «Киномания» 2016 г. Итоговый продукт: 1- Рыбинск 2- Солнце </vt:lpstr>
      <vt:lpstr>Презентация PowerPoint</vt:lpstr>
      <vt:lpstr>Результаты анкетирования</vt:lpstr>
      <vt:lpstr>Проблемы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Практика деятельности пришкольного летнего оздоровительного лагеря с дневным пребыванием детей  Муниципального общеобразовательного учреждения лицей № 2  г. Рыбинск</dc:title>
  <dc:creator>александр лапин</dc:creator>
  <cp:lastModifiedBy>Светлана Юрьевна Белянчева</cp:lastModifiedBy>
  <cp:revision>27</cp:revision>
  <dcterms:created xsi:type="dcterms:W3CDTF">2017-04-18T16:13:37Z</dcterms:created>
  <dcterms:modified xsi:type="dcterms:W3CDTF">2017-05-29T12:40:14Z</dcterms:modified>
</cp:coreProperties>
</file>