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81" r:id="rId9"/>
    <p:sldId id="263" r:id="rId10"/>
    <p:sldId id="264" r:id="rId11"/>
    <p:sldId id="282" r:id="rId12"/>
    <p:sldId id="265" r:id="rId13"/>
    <p:sldId id="266" r:id="rId14"/>
    <p:sldId id="283" r:id="rId15"/>
    <p:sldId id="267" r:id="rId16"/>
    <p:sldId id="268" r:id="rId17"/>
    <p:sldId id="284" r:id="rId18"/>
    <p:sldId id="269" r:id="rId19"/>
    <p:sldId id="276" r:id="rId20"/>
    <p:sldId id="277" r:id="rId21"/>
    <p:sldId id="275" r:id="rId22"/>
    <p:sldId id="274" r:id="rId23"/>
    <p:sldId id="271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772400" cy="1829761"/>
          </a:xfrm>
        </p:spPr>
        <p:txBody>
          <a:bodyPr>
            <a:noAutofit/>
          </a:bodyPr>
          <a:lstStyle/>
          <a:p>
            <a:pPr algn="ctr" fontAlgn="base" hangingPunct="0"/>
            <a:r>
              <a:rPr lang="ru-RU" sz="4000" b="1" dirty="0" smtClean="0"/>
              <a:t>Программа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формирования ответственной и позитивной родительской позиции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810000"/>
            <a:ext cx="7772400" cy="119970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Авторы: </a:t>
            </a:r>
          </a:p>
          <a:p>
            <a:pPr algn="r"/>
            <a:r>
              <a:rPr lang="ru-RU" smtClean="0"/>
              <a:t>коллектив </a:t>
            </a:r>
          </a:p>
          <a:p>
            <a:pPr algn="r"/>
            <a:r>
              <a:rPr lang="ru-RU" smtClean="0"/>
              <a:t>средней </a:t>
            </a:r>
            <a:r>
              <a:rPr lang="ru-RU" dirty="0" smtClean="0"/>
              <a:t>школы № 1 г.Данилова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sz="2000" i="1" dirty="0" smtClean="0"/>
              <a:t>Необходимо растить будущих отцов и матерей, мужчин и женщин, потому что они-то и становятся подлинными гражданами, тружениками, гордостью и нравственной</a:t>
            </a:r>
          </a:p>
          <a:p>
            <a:pPr algn="just">
              <a:buNone/>
            </a:pPr>
            <a:r>
              <a:rPr lang="ru-RU" sz="2000" i="1" dirty="0" smtClean="0"/>
              <a:t>опорой нации (В.А. Сухомлинский)</a:t>
            </a:r>
          </a:p>
          <a:p>
            <a:pPr>
              <a:buNone/>
            </a:pPr>
            <a:r>
              <a:rPr lang="ru-RU" dirty="0" smtClean="0"/>
              <a:t>Цель:</a:t>
            </a:r>
          </a:p>
          <a:p>
            <a:pPr>
              <a:buNone/>
            </a:pPr>
            <a:r>
              <a:rPr lang="ru-RU" dirty="0" smtClean="0"/>
              <a:t>пропагандировать обобщенно-позитивные</a:t>
            </a:r>
          </a:p>
          <a:p>
            <a:pPr>
              <a:buNone/>
            </a:pPr>
            <a:r>
              <a:rPr lang="ru-RU" dirty="0" smtClean="0"/>
              <a:t>образы семьи, отца, матери</a:t>
            </a:r>
          </a:p>
          <a:p>
            <a:pPr>
              <a:buNone/>
            </a:pPr>
            <a:r>
              <a:rPr lang="ru-RU" dirty="0" smtClean="0"/>
              <a:t>родного дома;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Мероприятия  по пропаганде семейных традиций и ценностей</a:t>
            </a:r>
            <a:endParaRPr lang="ru-RU" sz="3200" dirty="0"/>
          </a:p>
        </p:txBody>
      </p:sp>
      <p:pic>
        <p:nvPicPr>
          <p:cNvPr id="1026" name="Picture 2" descr="C:\Users\Казюлина\Desktop\мое\фото\2015-2016\круглый стол ФОТО\DSCN0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049486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029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Круглый стол на тему </a:t>
            </a:r>
          </a:p>
          <a:p>
            <a:r>
              <a:rPr lang="ru-RU" dirty="0" smtClean="0"/>
              <a:t>«Роль семьи в воспитании ребенка»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Школьный фотоконкурс «Знакомьтесь: моя семья!»: </a:t>
            </a:r>
          </a:p>
          <a:p>
            <a:r>
              <a:rPr lang="ru-RU" dirty="0"/>
              <a:t>Книжная  выставка «Духовные традиции русской семьи» </a:t>
            </a:r>
          </a:p>
          <a:p>
            <a:r>
              <a:rPr lang="ru-RU" dirty="0"/>
              <a:t>Круглый стол для классных руководителей на тему «Активные формы работы с семьей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Круглый стол для родителей по вопросам воспитания детей</a:t>
            </a:r>
            <a:endParaRPr lang="ru-RU" dirty="0"/>
          </a:p>
          <a:p>
            <a:r>
              <a:rPr lang="ru-RU" dirty="0"/>
              <a:t>Выставка рисунков «Традиции нашей семьи»  </a:t>
            </a:r>
          </a:p>
          <a:p>
            <a:r>
              <a:rPr lang="ru-RU" dirty="0"/>
              <a:t>Школьный конкурс «Семья года»</a:t>
            </a:r>
          </a:p>
          <a:p>
            <a:r>
              <a:rPr lang="ru-RU" dirty="0"/>
              <a:t>Проведение уроков   на тему «Семейные ценности в произведениях литературы (изобразительного искусства)»</a:t>
            </a:r>
          </a:p>
          <a:p>
            <a:r>
              <a:rPr lang="ru-RU" dirty="0"/>
              <a:t>Классный час «Твои обязанности в семье», «Культура поведения в семье»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74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доля родителей, принявших участие в школьных, классных мероприятиях (кроме родительских собраний), от общей численности родителей обучающихся школы, не менее 40 %;</a:t>
            </a:r>
          </a:p>
          <a:p>
            <a:r>
              <a:rPr lang="ru-RU" dirty="0" smtClean="0"/>
              <a:t>доля классных руководителей школы, включивших в планы воспитательной работы и реализовавших мероприятия, проводимые совместно с родителями обучающихся, – не менее 80 %</a:t>
            </a:r>
          </a:p>
          <a:p>
            <a:r>
              <a:rPr lang="ru-RU" dirty="0" smtClean="0"/>
              <a:t>доля обучающихся, у которых сформирован позитивный образ семьи, не менее 70%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Целевые показатели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i="1" dirty="0" smtClean="0"/>
              <a:t>Семья — это общество в миниатюре, от</a:t>
            </a:r>
          </a:p>
          <a:p>
            <a:pPr>
              <a:buNone/>
            </a:pPr>
            <a:r>
              <a:rPr lang="ru-RU" sz="2400" i="1" dirty="0" smtClean="0"/>
              <a:t>целостности которого зависит безопасность</a:t>
            </a:r>
          </a:p>
          <a:p>
            <a:pPr>
              <a:buNone/>
            </a:pPr>
            <a:r>
              <a:rPr lang="ru-RU" sz="2400" i="1" dirty="0" smtClean="0"/>
              <a:t>всего большого человеческого общества. </a:t>
            </a:r>
          </a:p>
          <a:p>
            <a:pPr>
              <a:buNone/>
            </a:pPr>
            <a:r>
              <a:rPr lang="ru-RU" sz="2400" i="1" dirty="0" smtClean="0"/>
              <a:t>Феликс Адлер</a:t>
            </a:r>
          </a:p>
          <a:p>
            <a:pPr>
              <a:buNone/>
            </a:pPr>
            <a:r>
              <a:rPr lang="ru-RU" dirty="0" smtClean="0"/>
              <a:t>Цель:</a:t>
            </a:r>
          </a:p>
          <a:p>
            <a:pPr>
              <a:buNone/>
            </a:pPr>
            <a:r>
              <a:rPr lang="ru-RU" dirty="0" smtClean="0"/>
              <a:t>профилактика семейного неблагополучия и</a:t>
            </a:r>
          </a:p>
          <a:p>
            <a:pPr>
              <a:buNone/>
            </a:pPr>
            <a:r>
              <a:rPr lang="ru-RU" dirty="0" smtClean="0"/>
              <a:t>укрепление семейных связей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Мероприятия по ранней профилактике семейного неблагополучия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C:\Users\Казюлина\Desktop\мое\фото\2015-2016\Фото родительско собрание от 29.09.15г\IMG_5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1816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Общественная приемная для родителей. Выступает специалист отдела опеки и попечительства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86429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Посещение семей, с целью изучения </a:t>
            </a:r>
            <a:r>
              <a:rPr lang="ru-RU" dirty="0" err="1"/>
              <a:t>жилищно</a:t>
            </a:r>
            <a:r>
              <a:rPr lang="ru-RU" dirty="0"/>
              <a:t>–бытовых условий и психологического климата в семье</a:t>
            </a:r>
          </a:p>
          <a:p>
            <a:r>
              <a:rPr lang="ru-RU" dirty="0"/>
              <a:t>Оформление сменных стендов и (или) страницы сайта</a:t>
            </a:r>
            <a:r>
              <a:rPr lang="ru-RU" dirty="0" smtClean="0"/>
              <a:t>: </a:t>
            </a:r>
            <a:r>
              <a:rPr lang="ru-RU" i="1" dirty="0" smtClean="0"/>
              <a:t>«</a:t>
            </a:r>
            <a:r>
              <a:rPr lang="ru-RU" i="1" dirty="0"/>
              <a:t>Общаться с ребёнком. Как</a:t>
            </a:r>
            <a:r>
              <a:rPr lang="ru-RU" i="1" dirty="0" smtClean="0"/>
              <a:t>?», «</a:t>
            </a:r>
            <a:r>
              <a:rPr lang="ru-RU" i="1" dirty="0"/>
              <a:t>Как избежать конфликтов в семье»</a:t>
            </a:r>
            <a:endParaRPr lang="ru-RU" dirty="0"/>
          </a:p>
          <a:p>
            <a:r>
              <a:rPr lang="ru-RU" dirty="0"/>
              <a:t>Буклеты для  </a:t>
            </a:r>
            <a:r>
              <a:rPr lang="ru-RU" dirty="0" smtClean="0"/>
              <a:t>родителей  </a:t>
            </a:r>
            <a:endParaRPr lang="ru-RU" dirty="0"/>
          </a:p>
          <a:p>
            <a:r>
              <a:rPr lang="ru-RU" dirty="0"/>
              <a:t>Организация индивидуальных консультаций по вопросам семейного воспитания с привлечением специалистов</a:t>
            </a:r>
          </a:p>
          <a:p>
            <a:r>
              <a:rPr lang="ru-RU" dirty="0"/>
              <a:t>Индивидуальное консультирование классных руководителей и педагогов по возникшим проблемам при работе с семьёй.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8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отсутствие случаев жестокого обращения по отношению к ребенку;</a:t>
            </a:r>
          </a:p>
          <a:p>
            <a:r>
              <a:rPr lang="ru-RU" dirty="0" smtClean="0"/>
              <a:t>доля родителей, принявших участие в школьных, классных мероприятиях (кроме родительских собраний), от общей численности родителей обучающихся школы, не менее 40 %;</a:t>
            </a:r>
          </a:p>
          <a:p>
            <a:r>
              <a:rPr lang="ru-RU" dirty="0" smtClean="0"/>
              <a:t>снижение случаев постановки школьников на различные виды учета до 1-2 случаев в год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Целевые показатели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i="1" dirty="0" smtClean="0"/>
              <a:t>Желание стать матерью должно прийти женщине</a:t>
            </a:r>
          </a:p>
          <a:p>
            <a:pPr>
              <a:buNone/>
            </a:pPr>
            <a:r>
              <a:rPr lang="ru-RU" sz="2400" i="1" dirty="0" smtClean="0"/>
              <a:t>одновременно с любовью к мужчине, с которым</a:t>
            </a:r>
          </a:p>
          <a:p>
            <a:pPr>
              <a:buNone/>
            </a:pPr>
            <a:r>
              <a:rPr lang="ru-RU" sz="2400" i="1" dirty="0" smtClean="0"/>
              <a:t>она хочет  вырастить своих детей. Э. </a:t>
            </a:r>
            <a:r>
              <a:rPr lang="ru-RU" sz="2400" i="1" dirty="0" err="1" smtClean="0"/>
              <a:t>Сафарли</a:t>
            </a:r>
            <a:endParaRPr lang="ru-RU" sz="2400" i="1" dirty="0" smtClean="0"/>
          </a:p>
          <a:p>
            <a:pPr>
              <a:buNone/>
            </a:pPr>
            <a:r>
              <a:rPr lang="ru-RU" sz="2400" dirty="0" smtClean="0"/>
              <a:t>Цель:</a:t>
            </a:r>
          </a:p>
          <a:p>
            <a:pPr>
              <a:buNone/>
            </a:pPr>
            <a:r>
              <a:rPr lang="ru-RU" sz="2400" dirty="0" smtClean="0"/>
              <a:t>сформировать позитивное отношение к</a:t>
            </a:r>
          </a:p>
          <a:p>
            <a:pPr>
              <a:buNone/>
            </a:pPr>
            <a:r>
              <a:rPr lang="ru-RU" sz="2400" dirty="0" smtClean="0"/>
              <a:t>здоровому образу жизни, планированию</a:t>
            </a:r>
          </a:p>
          <a:p>
            <a:pPr>
              <a:buNone/>
            </a:pPr>
            <a:r>
              <a:rPr lang="ru-RU" sz="2400" dirty="0" smtClean="0"/>
              <a:t>семьи и ответственному </a:t>
            </a:r>
            <a:r>
              <a:rPr lang="ru-RU" sz="2400" dirty="0" err="1" smtClean="0"/>
              <a:t>родительству</a:t>
            </a:r>
            <a:r>
              <a:rPr lang="ru-RU" sz="2400" dirty="0" smtClean="0"/>
              <a:t>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Мероприятия по подготовке девушек к сознательному материнству </a:t>
            </a:r>
            <a:endParaRPr lang="ru-RU" sz="3200" dirty="0"/>
          </a:p>
        </p:txBody>
      </p:sp>
      <p:pic>
        <p:nvPicPr>
          <p:cNvPr id="1026" name="Picture 2" descr="C:\Users\Казюлина\Desktop\мое\фото\2016-2017\день профилактики\P10407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01936"/>
            <a:ext cx="30226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зюлина\Desktop\мое\фото\2016-2017\посещения\P1040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00600"/>
            <a:ext cx="2728685" cy="20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5181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Занятия для девушек проводит врач-гинеколог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Анонимное анкетирование, направленное на выявление нравственных ценностей у подростков и проблем несовершеннолетних.</a:t>
            </a:r>
          </a:p>
          <a:p>
            <a:r>
              <a:rPr lang="ru-RU" dirty="0" smtClean="0"/>
              <a:t> </a:t>
            </a:r>
            <a:r>
              <a:rPr lang="ru-RU" dirty="0"/>
              <a:t>Организация взаимодействия с социальными партнёрами (женская консультация </a:t>
            </a:r>
            <a:r>
              <a:rPr lang="ru-RU" dirty="0" err="1"/>
              <a:t>Даниловской</a:t>
            </a:r>
            <a:r>
              <a:rPr lang="ru-RU" dirty="0"/>
              <a:t> районной больницы, управление опеки и попечительства, территориальная комиссия по делам несовершеннолетних)</a:t>
            </a:r>
          </a:p>
          <a:p>
            <a:r>
              <a:rPr lang="ru-RU" dirty="0"/>
              <a:t>Организация занятий для девушек 14 – 18 лет с приглашением социальных партнёров по темам</a:t>
            </a:r>
            <a:r>
              <a:rPr lang="ru-RU" dirty="0" smtClean="0"/>
              <a:t>:</a:t>
            </a:r>
            <a:r>
              <a:rPr lang="ru-RU" i="1" dirty="0" smtClean="0"/>
              <a:t> </a:t>
            </a:r>
            <a:r>
              <a:rPr lang="ru-RU" i="1" dirty="0"/>
              <a:t>Период полового созревания: изменения физиологические и психологические</a:t>
            </a:r>
            <a:r>
              <a:rPr lang="ru-RU" i="1" dirty="0" smtClean="0"/>
              <a:t>. </a:t>
            </a:r>
            <a:r>
              <a:rPr lang="ru-RU" i="1" dirty="0"/>
              <a:t>Я и моё тело – гигиенические рекомендации</a:t>
            </a:r>
            <a:r>
              <a:rPr lang="ru-RU" i="1" dirty="0" smtClean="0"/>
              <a:t>. </a:t>
            </a:r>
            <a:r>
              <a:rPr lang="ru-RU" i="1" dirty="0"/>
              <a:t>Мужчина и женщина – взаимоотношения полов.</a:t>
            </a:r>
            <a:endParaRPr lang="ru-RU" dirty="0"/>
          </a:p>
          <a:p>
            <a:r>
              <a:rPr lang="ru-RU" dirty="0"/>
              <a:t>Сочинения – размышления для девушек на </a:t>
            </a:r>
            <a:r>
              <a:rPr lang="ru-RU" dirty="0" smtClean="0"/>
              <a:t>темы: </a:t>
            </a:r>
            <a:r>
              <a:rPr lang="ru-RU" i="1" dirty="0" smtClean="0"/>
              <a:t>Моя мама. Моя </a:t>
            </a:r>
            <a:r>
              <a:rPr lang="ru-RU" i="1" dirty="0"/>
              <a:t>будущая </a:t>
            </a:r>
            <a:r>
              <a:rPr lang="ru-RU" i="1" dirty="0" smtClean="0"/>
              <a:t>семья. Карьера </a:t>
            </a:r>
            <a:r>
              <a:rPr lang="ru-RU" i="1" dirty="0"/>
              <a:t>и семья – возможна ли </a:t>
            </a:r>
            <a:r>
              <a:rPr lang="ru-RU" i="1" dirty="0" smtClean="0"/>
              <a:t>гармония?</a:t>
            </a:r>
            <a:r>
              <a:rPr lang="ru-RU" dirty="0"/>
              <a:t> </a:t>
            </a:r>
            <a:r>
              <a:rPr lang="ru-RU" i="1" dirty="0" smtClean="0"/>
              <a:t>Смогу </a:t>
            </a:r>
            <a:r>
              <a:rPr lang="ru-RU" i="1" dirty="0"/>
              <a:t>ли мамой стать достойной я?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68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Отсутствие случаев ранней беременности среди несовершеннолетних;</a:t>
            </a:r>
          </a:p>
          <a:p>
            <a:r>
              <a:rPr lang="ru-RU" dirty="0" smtClean="0"/>
              <a:t>Сознательное отношение к своему здоровью, активное участие в его формировании у 80 % несовершеннолетних; </a:t>
            </a:r>
          </a:p>
          <a:p>
            <a:r>
              <a:rPr lang="ru-RU" dirty="0" smtClean="0"/>
              <a:t>Повышение уровня информированности в вопросах семейного, социального права у 70 % обучающихся;</a:t>
            </a:r>
          </a:p>
          <a:p>
            <a:r>
              <a:rPr lang="ru-RU" dirty="0" smtClean="0"/>
              <a:t>Повышение уровня семейной культуры и формирование позитивного образа современной семьи не менее, чем  у 50% участников образовательного процесса;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Целевые показатели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413118"/>
              </p:ext>
            </p:extLst>
          </p:nvPr>
        </p:nvGraphicFramePr>
        <p:xfrm>
          <a:off x="52504" y="0"/>
          <a:ext cx="9091496" cy="7360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5748"/>
                <a:gridCol w="4545748"/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Муниципальное </a:t>
                      </a:r>
                      <a:r>
                        <a:rPr lang="ru-RU" sz="1200" dirty="0">
                          <a:effectLst/>
                        </a:rPr>
                        <a:t>бюджетное общеобразовательное учреждение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школа № 1 г. Данилов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66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«Роль семьи в профилактике правонарушений и безнадзорности несовершеннолетних» -</a:t>
                      </a:r>
                      <a:endParaRPr lang="ru-RU" sz="1050" dirty="0" smtClean="0">
                        <a:effectLst/>
                      </a:endParaRPr>
                    </a:p>
                    <a:p>
                      <a:pPr marL="166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 </a:t>
                      </a: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Дата </a:t>
                      </a:r>
                      <a:r>
                        <a:rPr lang="ru-RU" sz="1200" dirty="0">
                          <a:effectLst/>
                        </a:rPr>
                        <a:t>и время проведения: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 апреля 2016 года 15 часов 00 минут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Место проведения: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школа № 1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(г. Данилов, пл. Советская, д. 4)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Цель «круглого стола»: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оказание методической помощи родителям в вопросах воспитания детей, разработка методических          рекомендаций для родителей.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/>
                </a:tc>
                <a:tc>
                  <a:txBody>
                    <a:bodyPr/>
                    <a:lstStyle/>
                    <a:p>
                      <a:pPr marL="166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166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Программа </a:t>
                      </a:r>
                      <a:r>
                        <a:rPr lang="ru-RU" sz="1200" dirty="0">
                          <a:effectLst/>
                        </a:rPr>
                        <a:t>«круглого стола»</a:t>
                      </a:r>
                      <a:endParaRPr lang="ru-RU" sz="1100" dirty="0">
                        <a:effectLst/>
                      </a:endParaRPr>
                    </a:p>
                    <a:p>
                      <a:pPr marL="166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663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Модераторы: Е. В. </a:t>
                      </a:r>
                      <a:r>
                        <a:rPr lang="ru-RU" sz="1200" dirty="0" err="1">
                          <a:effectLst/>
                        </a:rPr>
                        <a:t>Казюлина</a:t>
                      </a:r>
                      <a:r>
                        <a:rPr lang="ru-RU" sz="1200" dirty="0">
                          <a:effectLst/>
                        </a:rPr>
                        <a:t> – заместитель директора школы по воспитательной работе; О. С. Ласточкина – педагог - психолог школы; Т. Г. </a:t>
                      </a:r>
                      <a:r>
                        <a:rPr lang="ru-RU" sz="1200" dirty="0" err="1">
                          <a:effectLst/>
                        </a:rPr>
                        <a:t>Чебунина</a:t>
                      </a:r>
                      <a:r>
                        <a:rPr lang="ru-RU" sz="1200" dirty="0">
                          <a:effectLst/>
                        </a:rPr>
                        <a:t> – специалист по социальной работе отделения помощи семье ГКУ ЯО СО СРЦ «Родник» - приветствие и представление участников «круглого стола», обозначение темы «круглого стола».</a:t>
                      </a:r>
                      <a:endParaRPr lang="ru-RU" sz="1100" dirty="0">
                        <a:effectLst/>
                      </a:endParaRPr>
                    </a:p>
                    <a:p>
                      <a:pPr marL="1663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663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«Анализ состояния правонарушений и преступлений среди несовершеннолетних» - И. А. </a:t>
                      </a:r>
                      <a:r>
                        <a:rPr lang="ru-RU" sz="1200" dirty="0" err="1">
                          <a:effectLst/>
                        </a:rPr>
                        <a:t>Близнякова</a:t>
                      </a:r>
                      <a:r>
                        <a:rPr lang="ru-RU" sz="1200" dirty="0">
                          <a:effectLst/>
                        </a:rPr>
                        <a:t>, заведующий отделом по делам несовершеннолетних и защите их прав администрации Даниловского МР;</a:t>
                      </a:r>
                      <a:endParaRPr lang="ru-RU" sz="1100" dirty="0">
                        <a:effectLst/>
                      </a:endParaRPr>
                    </a:p>
                    <a:p>
                      <a:pPr marL="1663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663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«Возрастные особенности подросткового периода» -     О. С. Ласточкина, педагог-психолог средней школы № 1;</a:t>
                      </a:r>
                      <a:endParaRPr lang="ru-RU" sz="1100" dirty="0">
                        <a:effectLst/>
                      </a:endParaRPr>
                    </a:p>
                    <a:p>
                      <a:pPr marL="1663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663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«О работе кружков и объединений для детей и подростков на базе МЦ «Бригантина» - А. А. </a:t>
                      </a:r>
                      <a:r>
                        <a:rPr lang="ru-RU" sz="1200" dirty="0" err="1">
                          <a:effectLst/>
                        </a:rPr>
                        <a:t>Ускова</a:t>
                      </a:r>
                      <a:r>
                        <a:rPr lang="ru-RU" sz="1200" dirty="0">
                          <a:effectLst/>
                        </a:rPr>
                        <a:t>, специалист МЦ «Бригантина»;</a:t>
                      </a:r>
                      <a:endParaRPr lang="ru-RU" sz="1100" dirty="0">
                        <a:effectLst/>
                      </a:endParaRPr>
                    </a:p>
                    <a:p>
                      <a:pPr marL="1663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663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«Как вовлечь детей в полезную занятость. Семейные традиции» - О. В. </a:t>
                      </a:r>
                      <a:r>
                        <a:rPr lang="ru-RU" sz="1200" dirty="0" err="1">
                          <a:effectLst/>
                        </a:rPr>
                        <a:t>Масенкова</a:t>
                      </a:r>
                      <a:r>
                        <a:rPr lang="ru-RU" sz="1200" dirty="0">
                          <a:effectLst/>
                        </a:rPr>
                        <a:t>, социальный педагог средней школы № 1;</a:t>
                      </a:r>
                      <a:endParaRPr lang="ru-RU" sz="1100" dirty="0">
                        <a:effectLst/>
                      </a:endParaRPr>
                    </a:p>
                    <a:p>
                      <a:pPr marL="1663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5</a:t>
                      </a:r>
                      <a:r>
                        <a:rPr lang="ru-RU" sz="1200" dirty="0">
                          <a:effectLst/>
                        </a:rPr>
                        <a:t>. «Основы духовного и нравственного воспитания в семье» - благочинный храмов Даниловского района, настоятель храма Вознесения Господня г. Данилова, протоиерей Михаил Гончарук.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Обсуждение темы,  подведение итогов.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66" marR="19766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19450" y="1385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690872"/>
          </a:xfrm>
        </p:spPr>
        <p:txBody>
          <a:bodyPr>
            <a:normAutofit fontScale="77500" lnSpcReduction="20000"/>
          </a:bodyPr>
          <a:lstStyle/>
          <a:p>
            <a:pPr lvl="0" fontAlgn="base" hangingPunct="0"/>
            <a:r>
              <a:rPr lang="ru-RU" dirty="0" smtClean="0"/>
              <a:t>Семейный кодекс  РФ.</a:t>
            </a:r>
          </a:p>
          <a:p>
            <a:pPr lvl="0" fontAlgn="base" hangingPunct="0"/>
            <a:r>
              <a:rPr lang="ru-RU" dirty="0" smtClean="0"/>
              <a:t>Указ Президента Российской Федерации от 1 июня 2012 г. N 761 "О Национальной стратегии действий в интересах детей на 2012-2017 годы </a:t>
            </a:r>
          </a:p>
          <a:p>
            <a:pPr lvl="0" fontAlgn="base" hangingPunct="0"/>
            <a:r>
              <a:rPr lang="ru-RU" dirty="0" smtClean="0"/>
              <a:t> Концепция государственной семейной политики до 2025 года, утверждённой распоряжением Правительства Российской Федерации № 1618-р от 25 августа 2014 года</a:t>
            </a:r>
          </a:p>
          <a:p>
            <a:pPr lvl="0" fontAlgn="base" hangingPunct="0"/>
            <a:r>
              <a:rPr lang="ru-RU" dirty="0" smtClean="0"/>
              <a:t>Перечень поручений Президента Российской Федерации по итогам встречи с участниками форума «Качественное образование во имя страны» № 2876-Пр от 12.12.2014 п.7</a:t>
            </a:r>
          </a:p>
          <a:p>
            <a:r>
              <a:rPr lang="ru-RU" dirty="0" smtClean="0"/>
              <a:t>Распоряжение Правительства Российской Федерации от 29 мая 2015 г. N 996-р г. Москва "Стратегия развития воспитания в Российской Федерации на период до 2025 года"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Нормативно-правовая основа 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азюлина\Desktop\мое\фото\2016-2017\круглый стол\P1040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0"/>
            <a:ext cx="5355772" cy="40168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зюлина\Desktop\мое\фото\2016-2017\круглый стол\P1040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5334000" cy="4000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азюлина\Desktop\мое\фото\2016-2017\круглый стол\P10404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4876800" cy="365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764959"/>
              </p:ext>
            </p:extLst>
          </p:nvPr>
        </p:nvGraphicFramePr>
        <p:xfrm>
          <a:off x="76200" y="152400"/>
          <a:ext cx="8915400" cy="670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9217"/>
                <a:gridCol w="4426183"/>
              </a:tblGrid>
              <a:tr h="6705600">
                <a:tc>
                  <a:txBody>
                    <a:bodyPr/>
                    <a:lstStyle/>
                    <a:p>
                      <a:pPr marL="90170" indent="450215"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Муниципальное   </a:t>
                      </a:r>
                      <a:r>
                        <a:rPr lang="ru-RU" sz="1100" dirty="0">
                          <a:effectLst/>
                        </a:rPr>
                        <a:t>бюджетное  </a:t>
                      </a: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общеобразовательное учреждение </a:t>
                      </a: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средняя школа  №  1</a:t>
                      </a: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г.Данилова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90170" marR="291465"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 и время проведения: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06 декабря  2016 года 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 часов 00 минут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Место проведения: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средняя школа № 1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(г. Данилов, пл. Советская, д. 4)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«Роль семьи в воспитании    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младшего школьника»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90170" indent="45021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Цель  «круглого стола»:</a:t>
                      </a:r>
                    </a:p>
                    <a:p>
                      <a:pPr marL="90170" indent="45021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оказание методической помощи родителям в вопросах воспитания детей       ,          , разработка методических          рекомендаций для родителей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</a:p>
                    <a:p>
                      <a:pPr marL="90170" indent="450215"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90170" indent="450215"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90170" indent="450215"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90170" indent="45021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90170" indent="45021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0664" marR="50664" marT="0" marB="0"/>
                </a:tc>
                <a:tc>
                  <a:txBody>
                    <a:bodyPr/>
                    <a:lstStyle/>
                    <a:p>
                      <a:pPr marL="90170" indent="450215"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Программа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«круглого стола»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Модератор: Е. В. </a:t>
                      </a:r>
                      <a:r>
                        <a:rPr lang="ru-RU" sz="1600" dirty="0" err="1">
                          <a:effectLst/>
                        </a:rPr>
                        <a:t>Казюлина</a:t>
                      </a:r>
                      <a:r>
                        <a:rPr lang="ru-RU" sz="1600" dirty="0">
                          <a:effectLst/>
                        </a:rPr>
                        <a:t> – заместитель директора школы по воспитательной работе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«Возрастные особенности младшего школьника»  -     О. С. Ласточкина, педагог-психолог средней школы № 1;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«Обязанности родителей по  обучению детей» - Орлова Г.А., учитель начальных классов средней школы № 1;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«Трудовое воспитание в семье» - </a:t>
                      </a:r>
                      <a:r>
                        <a:rPr lang="ru-RU" sz="1600" dirty="0" err="1">
                          <a:effectLst/>
                        </a:rPr>
                        <a:t>Ширшова</a:t>
                      </a:r>
                      <a:r>
                        <a:rPr lang="ru-RU" sz="1600" dirty="0">
                          <a:effectLst/>
                        </a:rPr>
                        <a:t> А.Ю.  , социальный педагог средней школы № 1;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«О формировании самостоятельности младшего школьника» - Куракина Н.А., учитель начальных классов   средней школы № 1;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 «Поведение родителей – основа поведения детей» - Волчек О.Н., представитель общественности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45021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Обсуждение темы,  подведение итогов.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0664" marR="50664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2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i="1" dirty="0" smtClean="0"/>
              <a:t>Если вы умеете диагностировать радость</a:t>
            </a:r>
          </a:p>
          <a:p>
            <a:pPr>
              <a:buNone/>
            </a:pPr>
            <a:r>
              <a:rPr lang="ru-RU" sz="2400" i="1" dirty="0" smtClean="0"/>
              <a:t>ребенка, интенсивность его радости, то вы</a:t>
            </a:r>
          </a:p>
          <a:p>
            <a:pPr>
              <a:buNone/>
            </a:pPr>
            <a:r>
              <a:rPr lang="ru-RU" sz="2400" i="1" dirty="0" smtClean="0"/>
              <a:t>должны были заметить, что величайшей радостью</a:t>
            </a:r>
          </a:p>
          <a:p>
            <a:pPr>
              <a:buNone/>
            </a:pPr>
            <a:r>
              <a:rPr lang="ru-RU" sz="2400" i="1" dirty="0" smtClean="0"/>
              <a:t>становится счастье преодоленной трудности,</a:t>
            </a:r>
          </a:p>
          <a:p>
            <a:pPr>
              <a:buNone/>
            </a:pPr>
            <a:r>
              <a:rPr lang="ru-RU" sz="2400" i="1" dirty="0" smtClean="0"/>
              <a:t>достижения цели, открытой тайны, радость победы и</a:t>
            </a:r>
          </a:p>
          <a:p>
            <a:pPr>
              <a:buNone/>
            </a:pPr>
            <a:r>
              <a:rPr lang="ru-RU" sz="2400" i="1" dirty="0" smtClean="0"/>
              <a:t>счастье самостоятельности, овладения, обладания. </a:t>
            </a:r>
            <a:r>
              <a:rPr lang="ru-RU" sz="2400" i="1" dirty="0" err="1" smtClean="0"/>
              <a:t>Януш</a:t>
            </a:r>
            <a:r>
              <a:rPr lang="ru-RU" sz="2400" i="1" dirty="0" smtClean="0"/>
              <a:t> Корчак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Цель: </a:t>
            </a:r>
          </a:p>
          <a:p>
            <a:pPr>
              <a:buNone/>
            </a:pPr>
            <a:r>
              <a:rPr lang="ru-RU" dirty="0" smtClean="0"/>
              <a:t>Повышение психологической компетентности</a:t>
            </a:r>
          </a:p>
          <a:p>
            <a:pPr>
              <a:buNone/>
            </a:pPr>
            <a:r>
              <a:rPr lang="ru-RU" dirty="0" smtClean="0"/>
              <a:t>родителей, поиск и обозначение психологических</a:t>
            </a:r>
          </a:p>
          <a:p>
            <a:pPr>
              <a:buNone/>
            </a:pPr>
            <a:r>
              <a:rPr lang="ru-RU" dirty="0" smtClean="0"/>
              <a:t>ресурсов, которыми они могут воспользоваться в</a:t>
            </a:r>
          </a:p>
          <a:p>
            <a:pPr>
              <a:buNone/>
            </a:pPr>
            <a:r>
              <a:rPr lang="ru-RU" dirty="0" smtClean="0"/>
              <a:t>процессе взаимодействия с детьми и</a:t>
            </a:r>
          </a:p>
          <a:p>
            <a:pPr>
              <a:buNone/>
            </a:pPr>
            <a:r>
              <a:rPr lang="ru-RU" dirty="0" smtClean="0"/>
              <a:t>образовательным учреждением.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Мероприятия по повышению психолого-педагогической компетентности родителей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доля родителей, повысивших психолого-педагогическую компетентность, от общей численности родителей обучающихся школы, не менее 60 %;</a:t>
            </a:r>
          </a:p>
          <a:p>
            <a:r>
              <a:rPr lang="ru-RU" dirty="0" smtClean="0"/>
              <a:t>доля родителей, удовлетворенных тематическими родительскими собраниями, повышающими психолого-педагогическую компетентность не менее 70 % (анкета обратной связи);</a:t>
            </a:r>
          </a:p>
          <a:p>
            <a:r>
              <a:rPr lang="ru-RU" dirty="0" smtClean="0"/>
              <a:t>доля педагогических работников школы, повышающих свою квалификацию по вопросу психолого-педагогической компетенции родителей (через семинары, круглые столы, заседания методического объединения классный руководителей и </a:t>
            </a:r>
            <a:r>
              <a:rPr lang="ru-RU" dirty="0" err="1" smtClean="0"/>
              <a:t>т.п</a:t>
            </a:r>
            <a:r>
              <a:rPr lang="ru-RU" dirty="0" smtClean="0"/>
              <a:t>), – не менее 70 %.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Целевые показатели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Оформление сменных стендов и страницы сайта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53" t="16713" r="51410" b="11421"/>
          <a:stretch>
            <a:fillRect/>
          </a:stretch>
        </p:blipFill>
        <p:spPr bwMode="auto">
          <a:xfrm>
            <a:off x="274674" y="1371600"/>
            <a:ext cx="239232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6250" t="15000" r="51250" b="11000"/>
          <a:stretch>
            <a:fillRect/>
          </a:stretch>
        </p:blipFill>
        <p:spPr bwMode="auto">
          <a:xfrm>
            <a:off x="2971800" y="1799493"/>
            <a:ext cx="2590800" cy="368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6471" t="16000" r="51176" b="11529"/>
          <a:stretch>
            <a:fillRect/>
          </a:stretch>
        </p:blipFill>
        <p:spPr bwMode="auto">
          <a:xfrm>
            <a:off x="5791200" y="2667000"/>
            <a:ext cx="2895600" cy="405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Общешкольные и классные родительские собрания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321" t="26201" r="21589" b="23290"/>
          <a:stretch>
            <a:fillRect/>
          </a:stretch>
        </p:blipFill>
        <p:spPr bwMode="auto">
          <a:xfrm>
            <a:off x="533400" y="1600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7143" t="15238" r="11905" b="11619"/>
          <a:stretch>
            <a:fillRect/>
          </a:stretch>
        </p:blipFill>
        <p:spPr bwMode="auto">
          <a:xfrm>
            <a:off x="5105400" y="1676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6667" t="15238" r="11905" b="11619"/>
          <a:stretch>
            <a:fillRect/>
          </a:stretch>
        </p:blipFill>
        <p:spPr bwMode="auto">
          <a:xfrm>
            <a:off x="3048000" y="4114800"/>
            <a:ext cx="3200400" cy="238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4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 hangingPunct="0"/>
            <a:r>
              <a:rPr lang="ru-RU" sz="3600" dirty="0" smtClean="0"/>
              <a:t> повышение эффективности реализации семейной политики</a:t>
            </a:r>
          </a:p>
          <a:p>
            <a:pPr fontAlgn="base" hangingPunct="0">
              <a:buNone/>
            </a:pPr>
            <a:r>
              <a:rPr lang="ru-RU" sz="3600" dirty="0" smtClean="0"/>
              <a:t> </a:t>
            </a:r>
          </a:p>
          <a:p>
            <a:r>
              <a:rPr lang="ru-RU" sz="3600" dirty="0" smtClean="0"/>
              <a:t> формирование ответственной и позитивной   позиции родителей обучающихся школы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Цели программы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181600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/>
              <a:t>способствовать повышению обязательств родителей по обеспечению надлежащего уровня жизни и развития ребенка;</a:t>
            </a:r>
          </a:p>
          <a:p>
            <a:pPr lvl="0"/>
            <a:r>
              <a:rPr lang="ru-RU" sz="1800" dirty="0" smtClean="0"/>
              <a:t> повышать уровень психологического комфорта в семьях и усиливать мотивацию родителей к семейному воспитанию здорового ребенка;</a:t>
            </a:r>
          </a:p>
          <a:p>
            <a:pPr lvl="0"/>
            <a:r>
              <a:rPr lang="ru-RU" sz="1800" dirty="0" smtClean="0"/>
              <a:t> способствовать привитию семейных ценностей у детей (будущих родителей);</a:t>
            </a:r>
          </a:p>
          <a:p>
            <a:pPr lvl="0"/>
            <a:r>
              <a:rPr lang="ru-RU" sz="1800" dirty="0" smtClean="0"/>
              <a:t> способствовать обучению школьников навыкам и знаниям, необходимым для полноценного выполнения родительских функций в будущем в области психологии и этики семейной жизни.</a:t>
            </a:r>
          </a:p>
          <a:p>
            <a:pPr lvl="0"/>
            <a:r>
              <a:rPr lang="ru-RU" sz="1800" dirty="0" smtClean="0"/>
              <a:t>создать условия для </a:t>
            </a:r>
            <a:r>
              <a:rPr lang="ru-RU" sz="1800" dirty="0" err="1" smtClean="0"/>
              <a:t>психолого-медико-педагогического</a:t>
            </a:r>
            <a:r>
              <a:rPr lang="ru-RU" sz="1800" dirty="0" smtClean="0"/>
              <a:t> сопровождения семейного воспитания детей, </a:t>
            </a:r>
          </a:p>
          <a:p>
            <a:pPr lvl="0"/>
            <a:r>
              <a:rPr lang="ru-RU" sz="1800" dirty="0" smtClean="0"/>
              <a:t>формировать у родителей (законных представителей) навык и потребность учиться </a:t>
            </a:r>
            <a:r>
              <a:rPr lang="ru-RU" sz="1800" dirty="0" err="1" smtClean="0"/>
              <a:t>родительству</a:t>
            </a:r>
            <a:r>
              <a:rPr lang="ru-RU" sz="1800" dirty="0" smtClean="0"/>
              <a:t>;</a:t>
            </a:r>
          </a:p>
          <a:p>
            <a:pPr lvl="0"/>
            <a:r>
              <a:rPr lang="ru-RU" sz="1800" dirty="0" smtClean="0"/>
              <a:t>пропагандировать обобщенно-позитивные образы семьи, отца, матери, родного дома;.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 программы: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Знать:</a:t>
            </a:r>
            <a:endParaRPr lang="ru-RU" dirty="0" smtClean="0"/>
          </a:p>
          <a:p>
            <a:pPr lvl="0"/>
            <a:r>
              <a:rPr lang="ru-RU" dirty="0" smtClean="0"/>
              <a:t> теоретическую информацию о воспитании и развитии детей соответственно их возрасту;</a:t>
            </a:r>
          </a:p>
          <a:p>
            <a:pPr lvl="0"/>
            <a:r>
              <a:rPr lang="ru-RU" dirty="0" smtClean="0"/>
              <a:t> методы и приемы восстановления семейных традиций;</a:t>
            </a:r>
          </a:p>
          <a:p>
            <a:pPr lvl="0"/>
            <a:r>
              <a:rPr lang="ru-RU" dirty="0" smtClean="0"/>
              <a:t> права и обязанности детей и родителей.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Уметь:</a:t>
            </a:r>
            <a:endParaRPr lang="ru-RU" dirty="0" smtClean="0"/>
          </a:p>
          <a:p>
            <a:pPr lvl="0"/>
            <a:r>
              <a:rPr lang="ru-RU" dirty="0" smtClean="0"/>
              <a:t> обеспечивать благоприятные условия жизнедеятельности в семье;</a:t>
            </a:r>
          </a:p>
          <a:p>
            <a:pPr lvl="0"/>
            <a:r>
              <a:rPr lang="ru-RU" dirty="0" smtClean="0"/>
              <a:t> </a:t>
            </a:r>
            <a:r>
              <a:rPr lang="ru-RU" dirty="0" err="1" smtClean="0"/>
              <a:t>нормализовывать</a:t>
            </a:r>
            <a:r>
              <a:rPr lang="ru-RU" dirty="0" smtClean="0"/>
              <a:t> психологический климат в семье;</a:t>
            </a:r>
          </a:p>
          <a:p>
            <a:pPr lvl="0"/>
            <a:r>
              <a:rPr lang="ru-RU" dirty="0" smtClean="0"/>
              <a:t> грамотно вести профилактику вредных привычек и склонностей.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 Ожидаемые результаты реализации программы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1300827"/>
          <a:ext cx="8839200" cy="5147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10294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latin typeface="Calibri"/>
                          <a:cs typeface="Times New Roman"/>
                        </a:rPr>
                        <a:t>Мероприятия по повышению правовой компетентности родителей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latin typeface="Calibri"/>
                          <a:cs typeface="Times New Roman"/>
                        </a:rPr>
                        <a:t>Заместитель директора по ВР </a:t>
                      </a:r>
                      <a:r>
                        <a:rPr lang="ru-RU" sz="1800" dirty="0" err="1">
                          <a:latin typeface="Calibri"/>
                          <a:cs typeface="Times New Roman"/>
                        </a:rPr>
                        <a:t>Казюлина</a:t>
                      </a:r>
                      <a:r>
                        <a:rPr lang="ru-RU" sz="1800" dirty="0">
                          <a:latin typeface="Calibri"/>
                          <a:cs typeface="Times New Roman"/>
                        </a:rPr>
                        <a:t> Е.В.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0294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latin typeface="Calibri"/>
                          <a:cs typeface="Times New Roman"/>
                        </a:rPr>
                        <a:t>Мероприятия  по пропаганде семейных традиций и ценностей 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latin typeface="Calibri"/>
                          <a:cs typeface="Times New Roman"/>
                        </a:rPr>
                        <a:t>Заместитель директора по ВР </a:t>
                      </a:r>
                      <a:r>
                        <a:rPr lang="ru-RU" sz="1800" dirty="0" err="1">
                          <a:latin typeface="Calibri"/>
                          <a:cs typeface="Times New Roman"/>
                        </a:rPr>
                        <a:t>Казюлина</a:t>
                      </a:r>
                      <a:r>
                        <a:rPr lang="ru-RU" sz="1800" dirty="0">
                          <a:latin typeface="Calibri"/>
                          <a:cs typeface="Times New Roman"/>
                        </a:rPr>
                        <a:t> Е.В.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0294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latin typeface="Calibri"/>
                          <a:cs typeface="Times New Roman"/>
                        </a:rPr>
                        <a:t>Мероприятия по подготовке девушек к сознательному материнству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latin typeface="Calibri"/>
                          <a:cs typeface="Times New Roman"/>
                        </a:rPr>
                        <a:t>Социальный </a:t>
                      </a:r>
                      <a:r>
                        <a:rPr lang="ru-RU" sz="1800" dirty="0" smtClean="0">
                          <a:latin typeface="Calibri"/>
                          <a:cs typeface="Times New Roman"/>
                        </a:rPr>
                        <a:t>педагог  </a:t>
                      </a:r>
                      <a:r>
                        <a:rPr lang="ru-RU" sz="1800" dirty="0" err="1" smtClean="0">
                          <a:latin typeface="Calibri"/>
                          <a:cs typeface="Times New Roman"/>
                        </a:rPr>
                        <a:t>Ширшова</a:t>
                      </a:r>
                      <a:r>
                        <a:rPr lang="ru-RU" sz="1800" dirty="0" smtClean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Calibri"/>
                          <a:cs typeface="Times New Roman"/>
                        </a:rPr>
                        <a:t>А.Ю.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0294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latin typeface="Calibri"/>
                          <a:cs typeface="Times New Roman"/>
                        </a:rPr>
                        <a:t>Мероприятия по ранней профилактике семейного неблагополучия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50000"/>
                        </a:lnSpc>
                      </a:pPr>
                      <a:r>
                        <a:rPr lang="ru-RU" sz="1800" dirty="0">
                          <a:latin typeface="Calibri"/>
                          <a:cs typeface="Times New Roman"/>
                        </a:rPr>
                        <a:t>Социальный </a:t>
                      </a:r>
                      <a:r>
                        <a:rPr lang="ru-RU" sz="1800" dirty="0" smtClean="0">
                          <a:latin typeface="Calibri"/>
                          <a:cs typeface="Times New Roman"/>
                        </a:rPr>
                        <a:t>педагог </a:t>
                      </a:r>
                      <a:r>
                        <a:rPr lang="ru-RU" sz="1800" dirty="0" err="1">
                          <a:latin typeface="Calibri"/>
                          <a:cs typeface="Times New Roman"/>
                        </a:rPr>
                        <a:t>Ширшова</a:t>
                      </a:r>
                      <a:r>
                        <a:rPr lang="ru-RU" sz="1800" dirty="0">
                          <a:latin typeface="Calibri"/>
                          <a:cs typeface="Times New Roman"/>
                        </a:rPr>
                        <a:t> А.Ю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0294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latin typeface="Calibri"/>
                          <a:cs typeface="Times New Roman"/>
                        </a:rPr>
                        <a:t>Мероприятия по повышению психолого-педагогической компетентности родителей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50000"/>
                        </a:lnSpc>
                      </a:pPr>
                      <a:r>
                        <a:rPr lang="ru-RU" sz="1800" dirty="0">
                          <a:latin typeface="Calibri"/>
                          <a:cs typeface="Times New Roman"/>
                        </a:rPr>
                        <a:t>Педагог-психолог Ласточкина О.С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Виды основных мероприятий, входящих в состав программы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Если ты отступишь от права, то потеряешь дорогу. (Латинское изречение)</a:t>
            </a:r>
          </a:p>
          <a:p>
            <a:pPr>
              <a:buNone/>
            </a:pPr>
            <a:r>
              <a:rPr lang="ru-RU" dirty="0" smtClean="0"/>
              <a:t>Цель: </a:t>
            </a:r>
          </a:p>
          <a:p>
            <a:pPr>
              <a:buNone/>
            </a:pPr>
            <a:r>
              <a:rPr lang="ru-RU" dirty="0" smtClean="0"/>
              <a:t>Повышение родительской правовой</a:t>
            </a:r>
          </a:p>
          <a:p>
            <a:pPr>
              <a:buNone/>
            </a:pPr>
            <a:r>
              <a:rPr lang="ru-RU" dirty="0" smtClean="0"/>
              <a:t>грамотности в отношении международного и</a:t>
            </a:r>
          </a:p>
          <a:p>
            <a:pPr>
              <a:buNone/>
            </a:pPr>
            <a:r>
              <a:rPr lang="ru-RU" dirty="0" smtClean="0"/>
              <a:t>российского  законодательства, касающегося</a:t>
            </a:r>
          </a:p>
          <a:p>
            <a:pPr>
              <a:buNone/>
            </a:pPr>
            <a:r>
              <a:rPr lang="ru-RU" dirty="0" smtClean="0"/>
              <a:t>детей и семьи.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Мероприятия по повышению правовой компетентности родителей</a:t>
            </a:r>
            <a:endParaRPr lang="ru-RU" sz="3200" dirty="0"/>
          </a:p>
        </p:txBody>
      </p:sp>
      <p:pic>
        <p:nvPicPr>
          <p:cNvPr id="2050" name="Picture 2" descr="C:\Users\Казюлина\Desktop\мое\фото\2016-2017\родит собран\P1050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024735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Родительское собрание с приглашением специалистов системы профилактики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b="1" dirty="0"/>
              <a:t>Подготовительный этап</a:t>
            </a:r>
            <a:endParaRPr lang="ru-RU" dirty="0"/>
          </a:p>
          <a:p>
            <a:pPr marL="109728" indent="0">
              <a:buNone/>
            </a:pPr>
            <a:r>
              <a:rPr lang="ru-RU" dirty="0"/>
              <a:t>Диагностика родителей (на выявление стиля </a:t>
            </a:r>
            <a:r>
              <a:rPr lang="ru-RU" dirty="0" smtClean="0"/>
              <a:t>воспитания, методов </a:t>
            </a:r>
            <a:r>
              <a:rPr lang="ru-RU" dirty="0"/>
              <a:t>воздействия на </a:t>
            </a:r>
            <a:r>
              <a:rPr lang="ru-RU" dirty="0" smtClean="0"/>
              <a:t>ребенка, информированности </a:t>
            </a:r>
            <a:r>
              <a:rPr lang="ru-RU" dirty="0"/>
              <a:t>родителей о нормативно-правовых актах по защите прав </a:t>
            </a:r>
            <a:r>
              <a:rPr lang="ru-RU" dirty="0" smtClean="0"/>
              <a:t>детей</a:t>
            </a:r>
          </a:p>
          <a:p>
            <a:pPr marL="109728" indent="0">
              <a:buNone/>
            </a:pPr>
            <a:r>
              <a:rPr lang="ru-RU" b="1" dirty="0" smtClean="0"/>
              <a:t>Основной этап</a:t>
            </a:r>
            <a:endParaRPr lang="ru-RU" b="1" dirty="0"/>
          </a:p>
          <a:p>
            <a:r>
              <a:rPr lang="ru-RU" dirty="0"/>
              <a:t>Оформление сменных стендов и (или) страницы сайта</a:t>
            </a:r>
          </a:p>
          <a:p>
            <a:r>
              <a:rPr lang="ru-RU" dirty="0"/>
              <a:t>Общешкольные </a:t>
            </a:r>
            <a:r>
              <a:rPr lang="ru-RU" dirty="0" smtClean="0"/>
              <a:t>и классные родительские собрания</a:t>
            </a:r>
            <a:endParaRPr lang="ru-RU" i="1" dirty="0" smtClean="0"/>
          </a:p>
          <a:p>
            <a:r>
              <a:rPr lang="ru-RU" dirty="0" smtClean="0"/>
              <a:t>Памятки </a:t>
            </a:r>
            <a:r>
              <a:rPr lang="ru-RU" dirty="0"/>
              <a:t>для родителей:</a:t>
            </a:r>
          </a:p>
          <a:p>
            <a:r>
              <a:rPr lang="ru-RU" i="1" dirty="0"/>
              <a:t>«Жестокое обращение с детьми: что это такое</a:t>
            </a:r>
            <a:r>
              <a:rPr lang="ru-RU" i="1" dirty="0" smtClean="0"/>
              <a:t>?», «</a:t>
            </a:r>
            <a:r>
              <a:rPr lang="ru-RU" i="1" dirty="0"/>
              <a:t>Правила  для взрослых</a:t>
            </a:r>
            <a:r>
              <a:rPr lang="ru-RU" i="1" dirty="0" smtClean="0"/>
              <a:t>», «</a:t>
            </a:r>
            <a:r>
              <a:rPr lang="ru-RU" i="1" dirty="0"/>
              <a:t>Принципы семейного благополучия</a:t>
            </a:r>
            <a:r>
              <a:rPr lang="ru-RU" i="1" dirty="0" smtClean="0"/>
              <a:t>»</a:t>
            </a:r>
          </a:p>
          <a:p>
            <a:r>
              <a:rPr lang="ru-RU" dirty="0" smtClean="0"/>
              <a:t>Участие </a:t>
            </a:r>
            <a:r>
              <a:rPr lang="ru-RU" dirty="0"/>
              <a:t>родителей в конкурсах, мероприятиях правовой </a:t>
            </a:r>
            <a:r>
              <a:rPr lang="ru-RU" dirty="0" smtClean="0"/>
              <a:t>направленности (обл. конкурс «Большие законы вашей семьи)</a:t>
            </a:r>
            <a:endParaRPr lang="ru-RU" dirty="0"/>
          </a:p>
          <a:p>
            <a:r>
              <a:rPr lang="ru-RU" dirty="0"/>
              <a:t>Организация на базе школы общественной </a:t>
            </a:r>
            <a:r>
              <a:rPr lang="ru-RU" dirty="0" smtClean="0"/>
              <a:t>приемной</a:t>
            </a:r>
            <a:endParaRPr lang="ru-RU" dirty="0"/>
          </a:p>
          <a:p>
            <a:r>
              <a:rPr lang="ru-RU" dirty="0"/>
              <a:t>Выставка литературы по правовым вопросам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индивидуальных консультаций по правовым вопросам с привлечением специалистов</a:t>
            </a:r>
          </a:p>
          <a:p>
            <a:r>
              <a:rPr lang="ru-RU" dirty="0"/>
              <a:t>Заседания методического объединения классных руководителей с включением вопросов по обеспечению прав детей.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2800" dirty="0" smtClean="0"/>
              <a:t>Мероприятия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12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доля родителей, получивших информационные услуги по правовому просвещению, от общей численности родителей обучающихся школы, не менее 60 %;</a:t>
            </a:r>
          </a:p>
          <a:p>
            <a:r>
              <a:rPr lang="ru-RU" dirty="0" smtClean="0"/>
              <a:t>снижение  случаев постановки обучающихся на различные виды учета до 2-3 случаев в год;</a:t>
            </a:r>
          </a:p>
          <a:p>
            <a:r>
              <a:rPr lang="ru-RU" dirty="0" smtClean="0"/>
              <a:t>отсутствие случаев жестокого обращения по отношению к ребенку,</a:t>
            </a:r>
          </a:p>
          <a:p>
            <a:r>
              <a:rPr lang="ru-RU" dirty="0" smtClean="0"/>
              <a:t>доля педагогических работников школы, повышающих свою квалификацию по вопросу правового просвещения родителей (через семинары, круглые столы, заседания методического объединения классный руководителей и </a:t>
            </a:r>
            <a:r>
              <a:rPr lang="ru-RU" dirty="0" err="1" smtClean="0"/>
              <a:t>т.п</a:t>
            </a:r>
            <a:r>
              <a:rPr lang="ru-RU" dirty="0" smtClean="0"/>
              <a:t>), – не менее 70 %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Целевые показатели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598</TotalTime>
  <Words>1498</Words>
  <Application>Microsoft Office PowerPoint</Application>
  <PresentationFormat>Экран (4:3)</PresentationFormat>
  <Paragraphs>233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Программа формирования ответственной и позитивной родительской позиции </vt:lpstr>
      <vt:lpstr>Нормативно-правовая основа программы</vt:lpstr>
      <vt:lpstr> Цели программы </vt:lpstr>
      <vt:lpstr>Задачи программы:  </vt:lpstr>
      <vt:lpstr> Ожидаемые результаты реализации программы</vt:lpstr>
      <vt:lpstr>Виды основных мероприятий, входящих в состав программы</vt:lpstr>
      <vt:lpstr>Мероприятия по повышению правовой компетентности родителей</vt:lpstr>
      <vt:lpstr>Мероприятия </vt:lpstr>
      <vt:lpstr>Целевые показатели</vt:lpstr>
      <vt:lpstr>Мероприятия  по пропаганде семейных традиций и ценностей</vt:lpstr>
      <vt:lpstr>Мероприятия </vt:lpstr>
      <vt:lpstr>Целевые показатели</vt:lpstr>
      <vt:lpstr>Мероприятия по ранней профилактике семейного неблагополучия  </vt:lpstr>
      <vt:lpstr>Мероприятия </vt:lpstr>
      <vt:lpstr>Целевые показатели</vt:lpstr>
      <vt:lpstr>Мероприятия по подготовке девушек к сознательному материнству </vt:lpstr>
      <vt:lpstr>Мероприятия </vt:lpstr>
      <vt:lpstr>Целевые показатели</vt:lpstr>
      <vt:lpstr>Презентация PowerPoint</vt:lpstr>
      <vt:lpstr>Презентация PowerPoint</vt:lpstr>
      <vt:lpstr> </vt:lpstr>
      <vt:lpstr>Мероприятия по повышению психолого-педагогической компетентности родителей</vt:lpstr>
      <vt:lpstr>Целевые показатели</vt:lpstr>
      <vt:lpstr>Оформление сменных стендов и страницы сайта</vt:lpstr>
      <vt:lpstr>Общешкольные и классные родительские собрания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формирования ответственной и позитивной родительской позиции </dc:title>
  <dc:creator>Казюлина</dc:creator>
  <cp:lastModifiedBy>Казюлина</cp:lastModifiedBy>
  <cp:revision>36</cp:revision>
  <dcterms:created xsi:type="dcterms:W3CDTF">2016-11-01T05:15:13Z</dcterms:created>
  <dcterms:modified xsi:type="dcterms:W3CDTF">2017-03-29T08:52:25Z</dcterms:modified>
</cp:coreProperties>
</file>