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81" r:id="rId4"/>
    <p:sldId id="287" r:id="rId5"/>
    <p:sldId id="259" r:id="rId6"/>
    <p:sldId id="260" r:id="rId7"/>
    <p:sldId id="277" r:id="rId8"/>
    <p:sldId id="285" r:id="rId9"/>
    <p:sldId id="275" r:id="rId10"/>
    <p:sldId id="283" r:id="rId11"/>
    <p:sldId id="261" r:id="rId12"/>
    <p:sldId id="28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305"/>
    <a:srgbClr val="6F04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urist.edu.yar.ru/" TargetMode="External"/><Relationship Id="rId2" Type="http://schemas.openxmlformats.org/officeDocument/2006/relationships/hyperlink" Target="mailto:untur@edu.yar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105400"/>
            <a:ext cx="7767662" cy="1323996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400" i="1" dirty="0" smtClean="0">
                <a:solidFill>
                  <a:schemeClr val="tx1"/>
                </a:solidFill>
              </a:rPr>
              <a:t>Логинова Александра Николаевна</a:t>
            </a:r>
          </a:p>
          <a:p>
            <a:pPr algn="r" eaLnBrk="1" hangingPunct="1"/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директор ГОУ ДО ЯО «Центр детского и юношеского туризма и экскурсий»</a:t>
            </a:r>
            <a:endParaRPr lang="ru-RU" sz="240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772400" cy="1676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Дорожная карта проекта сопровождения организаций отдыха и оздоровления детей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«Смена мечты»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1524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7315200" cy="6413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Модули программы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228600" y="1066800"/>
            <a:ext cx="3962400" cy="5486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Эффективное общение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Технологии публичного выступления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Развитие творческих способностей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Обеспечение безопасности отдыха и оздоровления детей</a:t>
            </a:r>
            <a:endParaRPr lang="ru-RU" sz="2800" dirty="0"/>
          </a:p>
        </p:txBody>
      </p:sp>
      <p:pic>
        <p:nvPicPr>
          <p:cNvPr id="1026" name="Picture 2" descr="G:\Смена мечты\фото\22 ноября\IMG_31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4648200" cy="3200400"/>
          </a:xfrm>
          <a:prstGeom prst="rect">
            <a:avLst/>
          </a:prstGeom>
          <a:noFill/>
        </p:spPr>
      </p:pic>
      <p:pic>
        <p:nvPicPr>
          <p:cNvPr id="10" name="Picture 4" descr="C:\Users\Пользователь\Desktop\Смена мечты\фото\22 ноября\IMG_3154.JPG"/>
          <p:cNvPicPr>
            <a:picLocks noChangeAspect="1" noChangeArrowheads="1"/>
          </p:cNvPicPr>
          <p:nvPr/>
        </p:nvPicPr>
        <p:blipFill>
          <a:blip r:embed="rId3" cstate="print"/>
          <a:srcRect l="4193" r="4193"/>
          <a:stretch>
            <a:fillRect/>
          </a:stretch>
        </p:blipFill>
        <p:spPr bwMode="auto">
          <a:xfrm>
            <a:off x="4038600" y="3505200"/>
            <a:ext cx="4648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09600" y="4800600"/>
            <a:ext cx="7467600" cy="137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/>
              <a:t>Встреча с ректором ФГБОУ ВО «Ярославский государственный педагогический университет им. К.Д.Ушинского</a:t>
            </a: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74" name="Picture 2" descr="C:\Users\Пользователь\Desktop\Смена мечты\фото\фото встречи с ректором\5C2A25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825" b="1182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Технология реализации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Реализация дополнительной </a:t>
            </a:r>
            <a:r>
              <a:rPr lang="ru-RU" sz="2800" dirty="0" smtClean="0"/>
              <a:t>образовательной программы </a:t>
            </a:r>
            <a:r>
              <a:rPr lang="ru-RU" sz="2800" b="1" dirty="0" smtClean="0"/>
              <a:t>«Основы деятельности вожатого при работе с детьми и подростками» </a:t>
            </a:r>
            <a:r>
              <a:rPr lang="ru-RU" sz="2800" dirty="0" smtClean="0"/>
              <a:t>по подготовке студентов </a:t>
            </a:r>
            <a:r>
              <a:rPr lang="ru-RU" sz="2800" dirty="0" smtClean="0"/>
              <a:t>ЯГПУ к </a:t>
            </a:r>
            <a:r>
              <a:rPr lang="ru-RU" sz="2800" dirty="0" smtClean="0"/>
              <a:t>работе в качестве вожатых </a:t>
            </a:r>
            <a:r>
              <a:rPr lang="ru-RU" sz="2800" dirty="0" smtClean="0"/>
              <a:t>загородных лагерей</a:t>
            </a:r>
          </a:p>
          <a:p>
            <a:pPr lvl="0"/>
            <a:r>
              <a:rPr lang="ru-RU" sz="2800" dirty="0" smtClean="0"/>
              <a:t>В сентябре 2018 года состоится </a:t>
            </a:r>
            <a:r>
              <a:rPr lang="ru-RU" sz="2800" b="1" dirty="0" smtClean="0"/>
              <a:t>Фестиваль практик</a:t>
            </a:r>
            <a:r>
              <a:rPr lang="ru-RU" sz="2800" dirty="0" smtClean="0"/>
              <a:t> </a:t>
            </a:r>
            <a:r>
              <a:rPr lang="ru-RU" sz="2800" dirty="0" smtClean="0"/>
              <a:t>организации отдыха детей и их оздоровления </a:t>
            </a:r>
            <a:endParaRPr lang="ru-RU" sz="2800" dirty="0" smtClean="0"/>
          </a:p>
          <a:p>
            <a:pPr lvl="0"/>
            <a:r>
              <a:rPr lang="ru-RU" sz="2800" dirty="0" smtClean="0"/>
              <a:t>Лучшая из реализованных программ будет представлена от имени Ярославской области на </a:t>
            </a:r>
            <a:r>
              <a:rPr lang="ru-RU" sz="2800" b="1" dirty="0" smtClean="0"/>
              <a:t>Всероссийский </a:t>
            </a:r>
            <a:r>
              <a:rPr lang="ru-RU" sz="2800" b="1" dirty="0" smtClean="0"/>
              <a:t>конкурс </a:t>
            </a:r>
            <a:r>
              <a:rPr lang="ru-RU" sz="2800" dirty="0" smtClean="0"/>
              <a:t>«Лучшая программа организации детского отдыха» 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8001000" cy="2666999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Контактная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информация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: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ГОУ ДО ЯО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ЦДЮТурЭк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/>
              <a:t>тел</a:t>
            </a:r>
            <a:r>
              <a:rPr lang="ru-RU" sz="2400" dirty="0" smtClean="0"/>
              <a:t>./факс: (4852) 24-30-89; 24-07-69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е</a:t>
            </a:r>
            <a:r>
              <a:rPr lang="en-US" sz="2400" dirty="0" smtClean="0"/>
              <a:t>-mail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untur@edu.yar.ru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</a:t>
            </a:r>
            <a:r>
              <a:rPr lang="ru-RU" sz="2400" dirty="0" smtClean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turist.edu.yar.ru</a:t>
            </a:r>
            <a:r>
              <a:rPr lang="en-US" sz="2400" dirty="0" smtClean="0"/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1752600" y="1295400"/>
            <a:ext cx="641507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Развитие рекреационного образования как вида образования, направленного на восстановление сил и здоровья детей, организацию их свободного времени</a:t>
            </a:r>
          </a:p>
          <a:p>
            <a:r>
              <a:rPr lang="ru-RU" dirty="0" smtClean="0"/>
              <a:t>Повышение качества услуг отдыха и оздоровления детей, в том числе качества кадровых и программно-методических условий организации отдыха и оздоровления детей</a:t>
            </a:r>
          </a:p>
          <a:p>
            <a:r>
              <a:rPr lang="ru-RU" dirty="0" smtClean="0"/>
              <a:t>Развитие сетевого взаимодействия в сфере отдыха и оздоровления детей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Сетевой проект «Смена мечты»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Цель</a:t>
            </a:r>
            <a:r>
              <a:rPr lang="ru-RU" sz="2800" dirty="0" smtClean="0"/>
              <a:t>: повысить качество кадровых и программно-методических условий организации отдыха детей и их оздоровления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Участники</a:t>
            </a:r>
            <a:r>
              <a:rPr lang="ru-RU" sz="2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Департамент образования Ярославской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Управление по социальной и демографической политике Правительства Ярославской области</a:t>
            </a: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ФГБОУ ВО «Ярославский государственный педагогический университет им. К.Д.Ушинского»</a:t>
            </a:r>
          </a:p>
          <a:p>
            <a:pPr lvl="0"/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Подготовка вожатых для организаций отдыха и оздоровления детей:</a:t>
            </a:r>
          </a:p>
          <a:p>
            <a:r>
              <a:rPr lang="ru-RU" dirty="0" smtClean="0"/>
              <a:t>подготовка вожатых школьных лагерей из числа обучающихся образовательных организаций общего, дополнительного и среднего профессионального образования</a:t>
            </a:r>
          </a:p>
          <a:p>
            <a:r>
              <a:rPr lang="ru-RU" dirty="0" smtClean="0"/>
              <a:t>подготовка вожатых загородных лагерей из числа студентов ЯГПУ</a:t>
            </a:r>
          </a:p>
          <a:p>
            <a:pPr>
              <a:buNone/>
            </a:pPr>
            <a:r>
              <a:rPr lang="ru-RU" b="1" dirty="0" smtClean="0"/>
              <a:t>Разработка, апробация и тиражирование программ лагерей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Профильный лагерь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«Смена мечты»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5052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Участники лагеря</a:t>
            </a:r>
            <a:r>
              <a:rPr lang="ru-RU" sz="2800" dirty="0" smtClean="0"/>
              <a:t>: </a:t>
            </a:r>
          </a:p>
          <a:p>
            <a:pPr lvl="0"/>
            <a:r>
              <a:rPr lang="ru-RU" sz="2800" dirty="0" smtClean="0"/>
              <a:t>15 команд обучающихся образовательных организаций из 11 муниципальных районов Ярославской области</a:t>
            </a:r>
          </a:p>
          <a:p>
            <a:pPr lvl="0"/>
            <a:r>
              <a:rPr lang="ru-RU" sz="2800" dirty="0" smtClean="0"/>
              <a:t>15 студентов ЯГПУ – руководителей проектных команд обучающихся</a:t>
            </a:r>
          </a:p>
          <a:p>
            <a:pPr algn="ctr">
              <a:buNone/>
            </a:pPr>
            <a:endParaRPr lang="ru-RU" sz="2800" b="1" dirty="0" smtClean="0">
              <a:solidFill>
                <a:srgbClr val="6F0401"/>
              </a:solidFill>
            </a:endParaRPr>
          </a:p>
        </p:txBody>
      </p:sp>
      <p:pic>
        <p:nvPicPr>
          <p:cNvPr id="1026" name="Picture 2" descr="C:\Users\Пользователь\Desktop\Смена мечты\лагерь Смена мечты\сайт ДО ЯО -лагер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572000" cy="4724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99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Технология реализации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3440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 smtClean="0"/>
              <a:t>Команды образовательных организаций  получали техническое задание от администрации школ (работодателя) на разработку проекта смены школьного лагеря</a:t>
            </a:r>
          </a:p>
          <a:p>
            <a:pPr lvl="0"/>
            <a:r>
              <a:rPr lang="ru-RU" sz="2800" dirty="0" smtClean="0"/>
              <a:t>В процессе реализации программы смены областного лагеря команды обучающихся под руководством студентов разрабатывали проекты смены школьного лагеря</a:t>
            </a:r>
          </a:p>
          <a:p>
            <a:pPr lvl="0"/>
            <a:r>
              <a:rPr lang="ru-RU" sz="2800" dirty="0" smtClean="0"/>
              <a:t>На итоговом мероприятии смены лагеря (защите проектов)  команды представляли свой проект представителям работодателя (директорам/заместителям директора образовательного учреждения)</a:t>
            </a:r>
          </a:p>
          <a:p>
            <a:pPr algn="ctr">
              <a:buNone/>
            </a:pPr>
            <a:endParaRPr lang="ru-RU" sz="2800" b="1" dirty="0" smtClean="0">
              <a:solidFill>
                <a:srgbClr val="6F040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Технология реализации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305800" cy="54102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 процессе реализации </a:t>
            </a:r>
            <a:r>
              <a:rPr lang="ru-RU" sz="2800" dirty="0" smtClean="0"/>
              <a:t>смен лагерей </a:t>
            </a:r>
            <a:r>
              <a:rPr lang="ru-RU" sz="2800" dirty="0" smtClean="0"/>
              <a:t>его участники прошли обучение по </a:t>
            </a:r>
            <a:r>
              <a:rPr lang="ru-RU" sz="2800" b="1" dirty="0" smtClean="0"/>
              <a:t>дополнительной общеобразовательной </a:t>
            </a:r>
            <a:r>
              <a:rPr lang="ru-RU" sz="2800" b="1" dirty="0" err="1" smtClean="0"/>
              <a:t>общеразвивающей</a:t>
            </a:r>
            <a:r>
              <a:rPr lang="ru-RU" sz="2800" b="1" dirty="0" smtClean="0"/>
              <a:t> программе </a:t>
            </a:r>
            <a:r>
              <a:rPr lang="ru-RU" sz="2800" dirty="0" smtClean="0"/>
              <a:t>«Смена мечты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В апреле 2018 года проведён первый </a:t>
            </a:r>
            <a:r>
              <a:rPr lang="ru-RU" sz="2800" b="1" dirty="0" smtClean="0"/>
              <a:t>Областной конкурс программ </a:t>
            </a:r>
            <a:r>
              <a:rPr lang="ru-RU" sz="2800" dirty="0" smtClean="0"/>
              <a:t>школьных лагерей</a:t>
            </a:r>
          </a:p>
          <a:p>
            <a:r>
              <a:rPr lang="ru-RU" sz="2800" dirty="0" smtClean="0"/>
              <a:t>Программы-лауреаты были представлены на </a:t>
            </a:r>
            <a:r>
              <a:rPr lang="ru-RU" sz="2800" b="1" dirty="0" smtClean="0"/>
              <a:t>Конкурс социально значимых проектов и программ </a:t>
            </a:r>
            <a:r>
              <a:rPr lang="ru-RU" sz="2800" dirty="0" smtClean="0"/>
              <a:t>организации отдыха детей УСДП и получили финансовую поддержку</a:t>
            </a:r>
            <a:endParaRPr lang="ru-RU" sz="2800" dirty="0" smtClean="0"/>
          </a:p>
          <a:p>
            <a:pPr lvl="0"/>
            <a:r>
              <a:rPr lang="ru-RU" sz="2800" dirty="0" smtClean="0"/>
              <a:t>16 лучших программ школьных лагерей </a:t>
            </a:r>
            <a:r>
              <a:rPr lang="ru-RU" sz="2800" b="1" dirty="0" smtClean="0"/>
              <a:t>опубликованы</a:t>
            </a:r>
            <a:r>
              <a:rPr lang="ru-RU" sz="2800" dirty="0" smtClean="0"/>
              <a:t> </a:t>
            </a:r>
            <a:r>
              <a:rPr lang="ru-RU" sz="2800" dirty="0" smtClean="0"/>
              <a:t>и представлены для тиражирования в региональной системе </a:t>
            </a:r>
            <a:r>
              <a:rPr lang="ru-RU" sz="2800" dirty="0" smtClean="0"/>
              <a:t>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ДООП «Смена мечты»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Направленность ДООП: </a:t>
            </a:r>
            <a:r>
              <a:rPr lang="ru-RU" dirty="0" smtClean="0"/>
              <a:t>социально-педагогическая</a:t>
            </a:r>
          </a:p>
          <a:p>
            <a:pPr>
              <a:buNone/>
            </a:pPr>
            <a:r>
              <a:rPr lang="ru-RU" b="1" dirty="0" smtClean="0"/>
              <a:t>Целевая аудитория</a:t>
            </a:r>
            <a:r>
              <a:rPr lang="ru-RU" dirty="0" smtClean="0"/>
              <a:t>: обучающиеся 8-10 классов (14-17 лет)</a:t>
            </a:r>
          </a:p>
          <a:p>
            <a:pPr>
              <a:buNone/>
            </a:pPr>
            <a:r>
              <a:rPr lang="ru-RU" b="1" dirty="0" smtClean="0"/>
              <a:t>Общий объём программы</a:t>
            </a:r>
            <a:r>
              <a:rPr lang="ru-RU" dirty="0" smtClean="0"/>
              <a:t>: 34 часа</a:t>
            </a:r>
          </a:p>
          <a:p>
            <a:pPr>
              <a:buNone/>
            </a:pPr>
            <a:r>
              <a:rPr lang="ru-RU" b="1" dirty="0" smtClean="0"/>
              <a:t>Форма обучения</a:t>
            </a:r>
            <a:r>
              <a:rPr lang="ru-RU" dirty="0" smtClean="0"/>
              <a:t>: очная</a:t>
            </a:r>
          </a:p>
          <a:p>
            <a:pPr>
              <a:buNone/>
            </a:pPr>
            <a:r>
              <a:rPr lang="ru-RU" b="1" dirty="0" smtClean="0"/>
              <a:t>Режим занятий</a:t>
            </a:r>
            <a:r>
              <a:rPr lang="ru-RU" dirty="0" smtClean="0"/>
              <a:t>: 4-6 часов в день</a:t>
            </a:r>
          </a:p>
          <a:p>
            <a:pPr>
              <a:buNone/>
            </a:pPr>
            <a:r>
              <a:rPr lang="ru-RU" b="1" dirty="0" smtClean="0"/>
              <a:t>Варианты учебного графика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в формате краткосрочного интенсивного блока – в течение одой учебной недели в каникулярное время</a:t>
            </a:r>
          </a:p>
          <a:p>
            <a:pPr lvl="0"/>
            <a:r>
              <a:rPr lang="ru-RU" dirty="0" smtClean="0"/>
              <a:t>одно занятие в неделю (4-6 часов) в течение двух месяцев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7315200" cy="6413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Модули программы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228600" y="1143000"/>
            <a:ext cx="3886200" cy="5410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Основы социального проектирования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Педагогические приёмы работы вожатого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Основы психологии младшего школьника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Технологии организации деятельности детского коллектива </a:t>
            </a:r>
            <a:endParaRPr lang="ru-RU" sz="2800" dirty="0"/>
          </a:p>
        </p:txBody>
      </p:sp>
      <p:pic>
        <p:nvPicPr>
          <p:cNvPr id="2053" name="Picture 5" descr="C:\Users\Пользователь\Desktop\Смена мечты\фото\21 ноября\IMG_31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91000" y="1295400"/>
            <a:ext cx="4495800" cy="3048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Смена мечты\фото\21 ноября\IMG_31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57600"/>
            <a:ext cx="4495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523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Дорожная карта проекта сопровождения организаций отдыха и оздоровления детей  «Смена мечты»</vt:lpstr>
      <vt:lpstr>Актуальность проекта</vt:lpstr>
      <vt:lpstr>Сетевой проект «Смена мечты»</vt:lpstr>
      <vt:lpstr>Направления проекта</vt:lpstr>
      <vt:lpstr>Профильный лагерь  «Смена мечты»</vt:lpstr>
      <vt:lpstr>Технология реализации проекта</vt:lpstr>
      <vt:lpstr>Технология реализации проекта</vt:lpstr>
      <vt:lpstr>ДООП «Смена мечты»</vt:lpstr>
      <vt:lpstr>Модули программы</vt:lpstr>
      <vt:lpstr>Модули программы</vt:lpstr>
      <vt:lpstr>Слайд 11</vt:lpstr>
      <vt:lpstr>Технология реализации проекта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Александра</cp:lastModifiedBy>
  <cp:revision>55</cp:revision>
  <dcterms:created xsi:type="dcterms:W3CDTF">2016-10-18T07:50:21Z</dcterms:created>
  <dcterms:modified xsi:type="dcterms:W3CDTF">2018-05-16T19:43:05Z</dcterms:modified>
</cp:coreProperties>
</file>