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5143500" cx="9144000"/>
  <p:notesSz cx="6858000" cy="9144000"/>
  <p:embeddedFontLst>
    <p:embeddedFont>
      <p:font typeface="Economica"/>
      <p:regular r:id="rId16"/>
      <p:bold r:id="rId17"/>
      <p:italic r:id="rId18"/>
      <p:boldItalic r:id="rId19"/>
    </p:embeddedFont>
    <p:embeddedFont>
      <p:font typeface="Roboto"/>
      <p:regular r:id="rId20"/>
      <p:bold r:id="rId21"/>
      <p:italic r:id="rId22"/>
      <p:boldItalic r:id="rId23"/>
    </p:embeddedFont>
    <p:embeddedFont>
      <p:font typeface="Lobster"/>
      <p:regular r:id="rId24"/>
    </p:embeddedFont>
    <p:embeddedFont>
      <p:font typeface="Merriweather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Lobster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OpenSans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Economica-bold.fntdata"/><Relationship Id="rId16" Type="http://schemas.openxmlformats.org/officeDocument/2006/relationships/font" Target="fonts/Economica-regular.fntdata"/><Relationship Id="rId19" Type="http://schemas.openxmlformats.org/officeDocument/2006/relationships/font" Target="fonts/Economica-boldItalic.fntdata"/><Relationship Id="rId18" Type="http://schemas.openxmlformats.org/officeDocument/2006/relationships/font" Target="fonts/Economic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f23d0f235_2_5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f23d0f235_2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8aa8e403b4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8aa8e403b4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f23d0f235_2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f23d0f235_2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8aa8e403b4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8aa8e403b4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f23d0f2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f23d0f2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7f23d0f23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7f23d0f23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7f23d0f235_2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7f23d0f235_2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f23d0f235_2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f23d0f235_2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6" name="Google Shape;56;p14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2" name="Google Shape;62;p15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3" name="Google Shape;63;p15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" name="Google Shape;88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9" name="Google Shape;89;p21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9" name="Google Shape;109;p26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0" name="Google Shape;110;p26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accent3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4" name="Google Shape;114;p27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15" name="Google Shape;115;p27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6" name="Google Shape;116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8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20" name="Google Shape;120;p28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21" name="Google Shape;121;p2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2" name="Google Shape;122;p28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9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1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1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7" name="Google Shape;137;p31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8" name="Google Shape;13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1" name="Google Shape;141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33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5" name="Google Shape;145;p33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6" name="Google Shape;146;p33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7" name="Google Shape;147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4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4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151" name="Google Shape;15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35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55" name="Google Shape;15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paradigm"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4.jpg"/><Relationship Id="rId6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7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7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4700" y="1037300"/>
            <a:ext cx="3054598" cy="3054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проекты </a:t>
            </a:r>
            <a:endParaRPr/>
          </a:p>
        </p:txBody>
      </p:sp>
      <p:sp>
        <p:nvSpPr>
          <p:cNvPr id="170" name="Google Shape;170;p38"/>
          <p:cNvSpPr/>
          <p:nvPr/>
        </p:nvSpPr>
        <p:spPr>
          <a:xfrm>
            <a:off x="1875875" y="1417700"/>
            <a:ext cx="682800" cy="726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8"/>
          <p:cNvSpPr/>
          <p:nvPr/>
        </p:nvSpPr>
        <p:spPr>
          <a:xfrm>
            <a:off x="6232700" y="1417700"/>
            <a:ext cx="682800" cy="726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8"/>
          <p:cNvSpPr/>
          <p:nvPr/>
        </p:nvSpPr>
        <p:spPr>
          <a:xfrm>
            <a:off x="652625" y="2436775"/>
            <a:ext cx="3129300" cy="821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343D"/>
                </a:solidFill>
              </a:rPr>
              <a:t>Общественный к</a:t>
            </a:r>
            <a:r>
              <a:rPr lang="ru">
                <a:solidFill>
                  <a:srgbClr val="0C343D"/>
                </a:solidFill>
              </a:rPr>
              <a:t>онсультационный центр</a:t>
            </a:r>
            <a:endParaRPr>
              <a:solidFill>
                <a:srgbClr val="0C343D"/>
              </a:solidFill>
            </a:endParaRPr>
          </a:p>
        </p:txBody>
      </p:sp>
      <p:sp>
        <p:nvSpPr>
          <p:cNvPr id="173" name="Google Shape;173;p38"/>
          <p:cNvSpPr/>
          <p:nvPr/>
        </p:nvSpPr>
        <p:spPr>
          <a:xfrm>
            <a:off x="5009450" y="2436775"/>
            <a:ext cx="3129300" cy="821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343D"/>
                </a:solidFill>
              </a:rPr>
              <a:t>Бюро профилактических программ</a:t>
            </a:r>
            <a:endParaRPr>
              <a:solidFill>
                <a:srgbClr val="0C343D"/>
              </a:solidFill>
            </a:endParaRPr>
          </a:p>
        </p:txBody>
      </p:sp>
      <p:pic>
        <p:nvPicPr>
          <p:cNvPr id="174" name="Google Shape;1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1694" y="3309875"/>
            <a:ext cx="2751150" cy="183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1679" y="3309875"/>
            <a:ext cx="2444836" cy="1833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9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343D"/>
                </a:solidFill>
              </a:rPr>
              <a:t>Общественный консультационный центр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0"/>
          <p:cNvSpPr txBox="1"/>
          <p:nvPr>
            <p:ph idx="1" type="body"/>
          </p:nvPr>
        </p:nvSpPr>
        <p:spPr>
          <a:xfrm>
            <a:off x="43200" y="169200"/>
            <a:ext cx="3890100" cy="497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69875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ru" sz="1400">
                <a:solidFill>
                  <a:srgbClr val="FFFFFF"/>
                </a:solidFill>
              </a:rPr>
              <a:t>Мотивационное консультирование </a:t>
            </a:r>
            <a:endParaRPr sz="1400">
              <a:solidFill>
                <a:srgbClr val="FFFFFF"/>
              </a:solidFill>
            </a:endParaRPr>
          </a:p>
          <a:p>
            <a:pPr indent="-269875" lvl="0" marL="1799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ru" sz="1400">
                <a:solidFill>
                  <a:srgbClr val="FFFFFF"/>
                </a:solidFill>
              </a:rPr>
              <a:t>Разработка адресной программы по   закреплению установок на трезвость </a:t>
            </a:r>
            <a:endParaRPr sz="1400">
              <a:solidFill>
                <a:srgbClr val="FFFFFF"/>
              </a:solidFill>
            </a:endParaRPr>
          </a:p>
          <a:p>
            <a:pPr indent="-269875" lvl="0" marL="1799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ru" sz="1400">
                <a:solidFill>
                  <a:srgbClr val="FFFFFF"/>
                </a:solidFill>
              </a:rPr>
              <a:t>Бесплатные группы для родственников зависимых (в т.ч. онлайн - формат)</a:t>
            </a:r>
            <a:endParaRPr sz="1400">
              <a:solidFill>
                <a:srgbClr val="FFFFFF"/>
              </a:solidFill>
            </a:endParaRPr>
          </a:p>
          <a:p>
            <a:pPr indent="-269875" lvl="0" marL="1799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ru" sz="1400">
                <a:solidFill>
                  <a:srgbClr val="FFFFFF"/>
                </a:solidFill>
              </a:rPr>
              <a:t>Семейная терапия</a:t>
            </a:r>
            <a:endParaRPr sz="1400">
              <a:solidFill>
                <a:srgbClr val="FFFFFF"/>
              </a:solidFill>
            </a:endParaRPr>
          </a:p>
          <a:p>
            <a:pPr indent="-269875" lvl="0" marL="1799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ru" sz="1400">
                <a:solidFill>
                  <a:srgbClr val="FFFFFF"/>
                </a:solidFill>
              </a:rPr>
              <a:t>Терапия созависимости </a:t>
            </a:r>
            <a:endParaRPr sz="1400">
              <a:solidFill>
                <a:srgbClr val="FFFFFF"/>
              </a:solidFill>
            </a:endParaRPr>
          </a:p>
          <a:p>
            <a:pPr indent="-269875" lvl="0" marL="1799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ru" sz="1400">
                <a:solidFill>
                  <a:srgbClr val="FFFFFF"/>
                </a:solidFill>
              </a:rPr>
              <a:t>Индивидуальные консультации                    с психологом </a:t>
            </a:r>
            <a:endParaRPr sz="1400">
              <a:solidFill>
                <a:srgbClr val="FFFFFF"/>
              </a:solidFill>
            </a:endParaRPr>
          </a:p>
          <a:p>
            <a:pPr indent="-269875" lvl="0" marL="1799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</a:pPr>
            <a:r>
              <a:rPr lang="ru" sz="1400">
                <a:solidFill>
                  <a:srgbClr val="FFFFFF"/>
                </a:solidFill>
              </a:rPr>
              <a:t>Содействие в прохождении реабилитации и ресоциализации       алко- наркозависимых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600"/>
              </a:spcAft>
              <a:buNone/>
            </a:pPr>
            <a:r>
              <a:rPr lang="ru"/>
              <a:t>                                                       </a:t>
            </a:r>
            <a:endParaRPr/>
          </a:p>
        </p:txBody>
      </p:sp>
      <p:pic>
        <p:nvPicPr>
          <p:cNvPr id="186" name="Google Shape;1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900" y="2420450"/>
            <a:ext cx="4183150" cy="26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9675" y="216125"/>
            <a:ext cx="3055608" cy="211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1"/>
          <p:cNvSpPr txBox="1"/>
          <p:nvPr>
            <p:ph type="title"/>
          </p:nvPr>
        </p:nvSpPr>
        <p:spPr>
          <a:xfrm>
            <a:off x="311700" y="33835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C343D"/>
                </a:solidFill>
              </a:rPr>
              <a:t>Кто такой созависимый?</a:t>
            </a:r>
            <a:r>
              <a:rPr lang="ru">
                <a:solidFill>
                  <a:srgbClr val="0C343D"/>
                </a:solidFill>
              </a:rPr>
              <a:t> </a:t>
            </a:r>
            <a:endParaRPr>
              <a:solidFill>
                <a:srgbClr val="0C343D"/>
              </a:solidFill>
            </a:endParaRPr>
          </a:p>
        </p:txBody>
      </p:sp>
      <p:sp>
        <p:nvSpPr>
          <p:cNvPr id="193" name="Google Shape;193;p41"/>
          <p:cNvSpPr txBox="1"/>
          <p:nvPr>
            <p:ph idx="1" type="body"/>
          </p:nvPr>
        </p:nvSpPr>
        <p:spPr>
          <a:xfrm>
            <a:off x="311700" y="1438125"/>
            <a:ext cx="3999900" cy="335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“Созависимый человек - это тот, кто полностью поглощен тем,  чтобы управлять поведением другого человека, и совершенно не заботится об удовлетворении своих собственных жизненно важных потребностей”. </a:t>
            </a:r>
            <a:endParaRPr sz="18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/>
              <a:t>В. Москаленко </a:t>
            </a:r>
            <a:endParaRPr sz="1800"/>
          </a:p>
        </p:txBody>
      </p:sp>
      <p:sp>
        <p:nvSpPr>
          <p:cNvPr id="194" name="Google Shape;194;p41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95" name="Google Shape;19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475" y="1169650"/>
            <a:ext cx="4191001" cy="375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050" y="0"/>
            <a:ext cx="717790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3"/>
          <p:cNvSpPr txBox="1"/>
          <p:nvPr>
            <p:ph type="title"/>
          </p:nvPr>
        </p:nvSpPr>
        <p:spPr>
          <a:xfrm>
            <a:off x="199300" y="389025"/>
            <a:ext cx="3871200" cy="127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C343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rgbClr val="0C343D"/>
                </a:solidFill>
              </a:rPr>
              <a:t>Контакты:</a:t>
            </a:r>
            <a:endParaRPr b="1" sz="2900">
              <a:solidFill>
                <a:srgbClr val="0C343D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>
                <a:solidFill>
                  <a:srgbClr val="0C343D"/>
                </a:solidFill>
              </a:rPr>
              <a:t>#</a:t>
            </a:r>
            <a:r>
              <a:rPr b="1" lang="ru" sz="3600">
                <a:solidFill>
                  <a:srgbClr val="0C343D"/>
                </a:solidFill>
              </a:rPr>
              <a:t>МногоДобра</a:t>
            </a:r>
            <a:r>
              <a:rPr lang="ru" sz="3600">
                <a:solidFill>
                  <a:srgbClr val="0C343D"/>
                </a:solidFill>
              </a:rPr>
              <a:t>              </a:t>
            </a:r>
            <a:endParaRPr sz="3600">
              <a:solidFill>
                <a:srgbClr val="0C343D"/>
              </a:solidFill>
            </a:endParaRPr>
          </a:p>
        </p:txBody>
      </p:sp>
      <p:sp>
        <p:nvSpPr>
          <p:cNvPr id="206" name="Google Shape;206;p43"/>
          <p:cNvSpPr txBox="1"/>
          <p:nvPr>
            <p:ph idx="1" type="body"/>
          </p:nvPr>
        </p:nvSpPr>
        <p:spPr>
          <a:xfrm>
            <a:off x="277125" y="3871975"/>
            <a:ext cx="4965900" cy="9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>
                <a:solidFill>
                  <a:srgbClr val="0C343D"/>
                </a:solidFill>
              </a:rPr>
              <a:t>+7(901)270-55-11</a:t>
            </a:r>
            <a:endParaRPr b="1" sz="4600">
              <a:solidFill>
                <a:srgbClr val="0C343D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 sz="3000">
                <a:solidFill>
                  <a:srgbClr val="0C343D"/>
                </a:solidFill>
              </a:rPr>
              <a:t>   </a:t>
            </a:r>
            <a:endParaRPr b="1" sz="3000">
              <a:solidFill>
                <a:srgbClr val="0C343D"/>
              </a:solidFill>
            </a:endParaRPr>
          </a:p>
        </p:txBody>
      </p:sp>
      <p:pic>
        <p:nvPicPr>
          <p:cNvPr id="207" name="Google Shape;20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6300" y="152400"/>
            <a:ext cx="2324401" cy="23244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3"/>
          <p:cNvSpPr txBox="1"/>
          <p:nvPr/>
        </p:nvSpPr>
        <p:spPr>
          <a:xfrm>
            <a:off x="238275" y="2364350"/>
            <a:ext cx="5043600" cy="6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0C343D"/>
                </a:solidFill>
                <a:latin typeface="Open Sans"/>
                <a:ea typeface="Open Sans"/>
                <a:cs typeface="Open Sans"/>
                <a:sym typeface="Open Sans"/>
              </a:rPr>
              <a:t>WWW.MNOGODOBRA76.RU</a:t>
            </a:r>
            <a:endParaRPr b="1" sz="2800">
              <a:solidFill>
                <a:srgbClr val="0C343D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9" name="Google Shape;20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951" y="876450"/>
            <a:ext cx="865151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2950" y="3146225"/>
            <a:ext cx="865150" cy="8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80788" y="2595025"/>
            <a:ext cx="1975425" cy="196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43"/>
          <p:cNvSpPr/>
          <p:nvPr/>
        </p:nvSpPr>
        <p:spPr>
          <a:xfrm>
            <a:off x="6224075" y="3596125"/>
            <a:ext cx="382200" cy="112500"/>
          </a:xfrm>
          <a:prstGeom prst="rightArrow">
            <a:avLst>
              <a:gd fmla="val 84622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3"/>
          <p:cNvSpPr/>
          <p:nvPr/>
        </p:nvSpPr>
        <p:spPr>
          <a:xfrm>
            <a:off x="6224075" y="1278750"/>
            <a:ext cx="382200" cy="112500"/>
          </a:xfrm>
          <a:prstGeom prst="rightArrow">
            <a:avLst>
              <a:gd fmla="val 84622" name="adj1"/>
              <a:gd fmla="val 50000" name="adj2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4"/>
          <p:cNvSpPr txBox="1"/>
          <p:nvPr/>
        </p:nvSpPr>
        <p:spPr>
          <a:xfrm>
            <a:off x="914400" y="1732702"/>
            <a:ext cx="7315200" cy="29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0">
                <a:solidFill>
                  <a:schemeClr val="accent1"/>
                </a:solidFill>
                <a:highlight>
                  <a:schemeClr val="lt1"/>
                </a:highlight>
                <a:latin typeface="Lobster"/>
                <a:ea typeface="Lobster"/>
                <a:cs typeface="Lobster"/>
                <a:sym typeface="Lobster"/>
              </a:rPr>
              <a:t>Быть Добру!</a:t>
            </a:r>
            <a:r>
              <a:rPr lang="ru" sz="5500">
                <a:solidFill>
                  <a:schemeClr val="accent1"/>
                </a:solidFill>
                <a:highlight>
                  <a:schemeClr val="lt1"/>
                </a:highlight>
                <a:latin typeface="Lobster"/>
                <a:ea typeface="Lobster"/>
                <a:cs typeface="Lobster"/>
                <a:sym typeface="Lobster"/>
              </a:rPr>
              <a:t> </a:t>
            </a:r>
            <a:endParaRPr sz="5500">
              <a:solidFill>
                <a:schemeClr val="accent1"/>
              </a:solidFill>
              <a:highlight>
                <a:schemeClr val="lt1"/>
              </a:highlight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219" name="Google Shape;219;p44"/>
          <p:cNvSpPr txBox="1"/>
          <p:nvPr/>
        </p:nvSpPr>
        <p:spPr>
          <a:xfrm>
            <a:off x="914400" y="87920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73763"/>
                </a:solidFill>
              </a:rPr>
              <a:t>Спасибо за внимание</a:t>
            </a:r>
            <a:endParaRPr b="1" sz="3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