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9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0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7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2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2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1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9626-FC1C-4AAB-A2D2-55E21B97BC1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4518-598F-48CB-93D8-E53A9C2F4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Возможна ли преемственность дошкольного и начального математического образования?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214818"/>
            <a:ext cx="5000660" cy="242889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Захарова Т.Н., Сергеева Г.В.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кафедра дошкольного образования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5861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Региональная научно-практическая конференция «Современное математическое образование: от дошкольного к среднему </a:t>
            </a:r>
            <a:r>
              <a:rPr lang="ru-RU" dirty="0" smtClean="0"/>
              <a:t>профессиональному»</a:t>
            </a:r>
            <a:r>
              <a:rPr lang="en-US" dirty="0"/>
              <a:t> </a:t>
            </a:r>
            <a:r>
              <a:rPr lang="ru-RU" dirty="0" smtClean="0"/>
              <a:t>Секция</a:t>
            </a:r>
            <a:r>
              <a:rPr lang="ru-RU" dirty="0"/>
              <a:t>: «Дошкольное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0473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Что об этом говорят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нормативные документы и концепции?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/>
              <a:t>ФГОС ДО  -  ФГОС НОО</a:t>
            </a:r>
            <a:endParaRPr lang="en-US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«Концепция развития математического образования в Российской Федерации»  (2013г.)</a:t>
            </a:r>
          </a:p>
        </p:txBody>
      </p:sp>
    </p:spTree>
    <p:extLst>
      <p:ext uri="{BB962C8B-B14F-4D97-AF65-F5344CB8AC3E}">
        <p14:creationId xmlns:p14="http://schemas.microsoft.com/office/powerpoint/2010/main" val="40066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Преемственность на уровне результатов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пример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целевой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ориентир, ФГОС ДО</a:t>
            </a:r>
          </a:p>
          <a:p>
            <a:pPr marL="0" indent="0" algn="just">
              <a:buNone/>
            </a:pPr>
            <a:r>
              <a:rPr lang="ru-RU" sz="2400" dirty="0" smtClean="0"/>
              <a:t>«Ребёнок пытается </a:t>
            </a:r>
            <a:r>
              <a:rPr lang="ru-RU" sz="2400" dirty="0"/>
              <a:t>самостоятельно придумывать объяснения явлениям природы и поступкам людей»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предметный результат 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Математика и информатика», ФГОС НОО </a:t>
            </a:r>
          </a:p>
          <a:p>
            <a:pPr marL="0" indent="0" algn="just">
              <a:buNone/>
            </a:pPr>
            <a:r>
              <a:rPr lang="ru-RU" sz="2400" dirty="0" smtClean="0"/>
              <a:t> «Использование </a:t>
            </a:r>
            <a:r>
              <a:rPr lang="ru-RU" sz="2400" dirty="0"/>
              <a:t>начальных математических знаний для описания и объяснения окружающих предметов, процессов, явлений, а также оценки их количественных и пространственных отношений» </a:t>
            </a:r>
          </a:p>
        </p:txBody>
      </p:sp>
    </p:spTree>
    <p:extLst>
      <p:ext uri="{BB962C8B-B14F-4D97-AF65-F5344CB8AC3E}">
        <p14:creationId xmlns:p14="http://schemas.microsoft.com/office/powerpoint/2010/main" val="24134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математического образования в Российской Федерации»  (2013г.)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реализации </a:t>
            </a:r>
            <a:r>
              <a:rPr lang="ru-RU" sz="2200" dirty="0" smtClean="0"/>
              <a:t>в </a:t>
            </a:r>
            <a:r>
              <a:rPr lang="ru-RU" sz="2200" dirty="0"/>
              <a:t>области дошкольного и начального образования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при участии семьи</a:t>
            </a:r>
            <a:r>
              <a:rPr lang="ru-RU" sz="2200" dirty="0"/>
              <a:t>: </a:t>
            </a: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дошкольном образовании </a:t>
            </a:r>
            <a:r>
              <a:rPr lang="ru-RU" sz="2200" dirty="0"/>
              <a:t>– создание условий, прежде всего предметно-пространственной и информационной среды, образовательных ситуаций, средств педагогической поддержки ребенка, для освоения воспитанниками форм деятельности, первичных математических представлений и образов, используемых в жизни; </a:t>
            </a:r>
            <a:endParaRPr lang="ru-RU" sz="22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начальном общем образовании </a:t>
            </a:r>
            <a:r>
              <a:rPr lang="ru-RU" sz="2400" dirty="0"/>
              <a:t>– обеспечение широкого спектра математической активности (занятий) обучающихся как на уроках, так и во внеурочной деятельности (в первую очередь решение логических и арифметических задач, построение алгоритмов в визуальной и игровой среде), материальные, информационные и кадровые условия для развития обучающихся средствами математики </a:t>
            </a:r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0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Что об этом говорят современные исследования?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/>
              <a:t>Разные подходы к обеспечению преемственности, существующие в мире</a:t>
            </a:r>
          </a:p>
          <a:p>
            <a:pPr algn="ctr">
              <a:buNone/>
            </a:pPr>
            <a:endParaRPr lang="ru-RU" sz="2800" dirty="0" smtClean="0"/>
          </a:p>
          <a:p>
            <a:r>
              <a:rPr lang="ru-RU" sz="2400" dirty="0" smtClean="0"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cs typeface="Times New Roman" panose="02020603050405020304" pitchFamily="18" charset="0"/>
              </a:rPr>
              <a:t>ошколивание</a:t>
            </a:r>
            <a:r>
              <a:rPr lang="ru-RU" sz="2400" dirty="0" smtClean="0">
                <a:cs typeface="Times New Roman" panose="02020603050405020304" pitchFamily="18" charset="0"/>
              </a:rPr>
              <a:t>» дошкольного детства,  основа преемственности – готовность ребёнка к школе; 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перенесение в начальную школу сильных сторон дошкольного образования;</a:t>
            </a: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cs typeface="Times New Roman" panose="02020603050405020304" pitchFamily="18" charset="0"/>
              </a:rPr>
              <a:t>единого педагогического пространства», построенного </a:t>
            </a:r>
            <a:r>
              <a:rPr lang="ru-RU" sz="2400" dirty="0">
                <a:cs typeface="Times New Roman" panose="02020603050405020304" pitchFamily="18" charset="0"/>
              </a:rPr>
              <a:t>на принципах «прочного и равноправного партнерства». </a:t>
            </a:r>
            <a:r>
              <a:rPr lang="ru-RU" sz="2400" dirty="0" smtClean="0">
                <a:cs typeface="Times New Roman" panose="02020603050405020304" pitchFamily="18" charset="0"/>
              </a:rPr>
              <a:t>Ни </a:t>
            </a:r>
            <a:r>
              <a:rPr lang="ru-RU" sz="2400" dirty="0">
                <a:cs typeface="Times New Roman" panose="02020603050405020304" pitchFamily="18" charset="0"/>
              </a:rPr>
              <a:t>одна культура не приходит на смену </a:t>
            </a:r>
            <a:r>
              <a:rPr lang="ru-RU" sz="2400" dirty="0" smtClean="0">
                <a:cs typeface="Times New Roman" panose="02020603050405020304" pitchFamily="18" charset="0"/>
              </a:rPr>
              <a:t>другой. «Ребёнок </a:t>
            </a:r>
            <a:r>
              <a:rPr lang="ru-RU" sz="2400" dirty="0">
                <a:cs typeface="Times New Roman" panose="02020603050405020304" pitchFamily="18" charset="0"/>
              </a:rPr>
              <a:t>строит культуру и знания, а также активно участвует в построении – </a:t>
            </a:r>
            <a:r>
              <a:rPr lang="ru-RU" sz="2400" dirty="0" smtClean="0">
                <a:cs typeface="Times New Roman" panose="02020603050405020304" pitchFamily="18" charset="0"/>
              </a:rPr>
              <a:t>создании самого </a:t>
            </a:r>
            <a:r>
              <a:rPr lang="ru-RU" sz="2400" dirty="0">
                <a:cs typeface="Times New Roman" panose="02020603050405020304" pitchFamily="18" charset="0"/>
              </a:rPr>
              <a:t>себя через взаимодействие с окружающей его средой</a:t>
            </a:r>
            <a:r>
              <a:rPr lang="ru-RU" sz="2400" dirty="0" smtClean="0">
                <a:cs typeface="Times New Roman" panose="02020603050405020304" pitchFamily="18" charset="0"/>
              </a:rPr>
              <a:t>».  </a:t>
            </a:r>
          </a:p>
          <a:p>
            <a:pPr>
              <a:buNone/>
            </a:pPr>
            <a:endParaRPr lang="ru-RU" sz="2400" dirty="0" smtClean="0">
              <a:latin typeface="+mj-lt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Питер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</a:rPr>
              <a:t>Мосс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, профессор в области работы с детьми младшего возраста, </a:t>
            </a:r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</a:rPr>
              <a:t>Педагогический</a:t>
            </a:r>
            <a:endParaRPr lang="ru-RU" sz="1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</a:rPr>
              <a:t>институт, Лондонский университет, 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18185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ozon-st.cdn.ngenix.net/multimedia/10109246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"/>
          <a:stretch/>
        </p:blipFill>
        <p:spPr bwMode="auto">
          <a:xfrm rot="1137835">
            <a:off x="6523662" y="485711"/>
            <a:ext cx="2192948" cy="28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929">
            <a:off x="4716016" y="395217"/>
            <a:ext cx="23194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"/>
          <a:stretch/>
        </p:blipFill>
        <p:spPr bwMode="auto">
          <a:xfrm rot="20883374">
            <a:off x="347859" y="352956"/>
            <a:ext cx="2322633" cy="28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816">
            <a:off x="1523761" y="3035026"/>
            <a:ext cx="2412086" cy="323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7662"/>
            <a:ext cx="2168200" cy="289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9530"/>
            <a:ext cx="3149746" cy="24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670">
            <a:off x="6571444" y="3543002"/>
            <a:ext cx="1988767" cy="284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Взгляд педагогов-практиков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600" i="1" dirty="0" smtClean="0"/>
              <a:t>По результатам работы круглого стола  «Преемственность в работе дошкольной организации и школы (раздел математика)»,  2017 г. </a:t>
            </a:r>
          </a:p>
          <a:p>
            <a:pPr marL="0" indent="0" algn="just">
              <a:buNone/>
            </a:pPr>
            <a:r>
              <a:rPr lang="ru-RU" sz="1600" i="1" dirty="0" smtClean="0"/>
              <a:t>Участники: педагоги ДОО и учителя начальной </a:t>
            </a:r>
            <a:r>
              <a:rPr lang="ru-RU" sz="1600" i="1" dirty="0" smtClean="0"/>
              <a:t>школы</a:t>
            </a:r>
            <a:endParaRPr lang="en-US" sz="1600" i="1" dirty="0" smtClean="0"/>
          </a:p>
          <a:p>
            <a:pPr marL="0" indent="0" algn="just">
              <a:buNone/>
            </a:pPr>
            <a:endParaRPr lang="en-US" sz="1600" i="1" dirty="0"/>
          </a:p>
          <a:p>
            <a:pPr marL="0" indent="0" algn="just">
              <a:buNone/>
            </a:pPr>
            <a:r>
              <a:rPr lang="ru-RU" sz="2000" dirty="0" smtClean="0"/>
              <a:t>  </a:t>
            </a:r>
            <a:r>
              <a:rPr lang="ru-RU" sz="2000" dirty="0" smtClean="0">
                <a:cs typeface="Times New Roman" panose="02020603050405020304" pitchFamily="18" charset="0"/>
              </a:rPr>
              <a:t>многообразие методических </a:t>
            </a:r>
            <a:r>
              <a:rPr lang="ru-RU" sz="2000" dirty="0">
                <a:cs typeface="Times New Roman" panose="02020603050405020304" pitchFamily="18" charset="0"/>
              </a:rPr>
              <a:t>пособий приводит к </a:t>
            </a:r>
            <a:r>
              <a:rPr lang="ru-RU" sz="2000" dirty="0" smtClean="0">
                <a:cs typeface="Times New Roman" panose="02020603050405020304" pitchFamily="18" charset="0"/>
              </a:rPr>
              <a:t>растерянности в </a:t>
            </a:r>
            <a:r>
              <a:rPr lang="ru-RU" sz="2000" dirty="0">
                <a:cs typeface="Times New Roman" panose="02020603050405020304" pitchFamily="18" charset="0"/>
              </a:rPr>
              <a:t>выборе </a:t>
            </a:r>
            <a:r>
              <a:rPr lang="ru-RU" sz="2000" dirty="0" smtClean="0">
                <a:cs typeface="Times New Roman" panose="02020603050405020304" pitchFamily="18" charset="0"/>
              </a:rPr>
              <a:t> программного обеспечения. Как </a:t>
            </a:r>
            <a:r>
              <a:rPr lang="ru-RU" sz="2000" dirty="0" smtClean="0">
                <a:cs typeface="Times New Roman" panose="02020603050405020304" pitchFamily="18" charset="0"/>
              </a:rPr>
              <a:t>соотн</a:t>
            </a:r>
            <a:r>
              <a:rPr lang="ru-RU" sz="2000" dirty="0" smtClean="0">
                <a:cs typeface="Times New Roman" panose="02020603050405020304" pitchFamily="18" charset="0"/>
              </a:rPr>
              <a:t>ести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с программами начальной школы</a:t>
            </a:r>
            <a:r>
              <a:rPr lang="ru-RU" sz="2000" dirty="0" smtClean="0">
                <a:cs typeface="Times New Roman" panose="02020603050405020304" pitchFamily="18" charset="0"/>
              </a:rPr>
              <a:t>?;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2000" dirty="0" smtClean="0"/>
              <a:t>  целевая и содержательная направленность на формирование предпосылок УУД,  математических способностей дошкольников редко выступает критерием для выбора программ, методических </a:t>
            </a:r>
            <a:r>
              <a:rPr lang="ru-RU" sz="2000" dirty="0" smtClean="0"/>
              <a:t>пособий педагогами д/с;</a:t>
            </a:r>
            <a:endParaRPr lang="ru-RU" sz="2000" dirty="0" smtClean="0"/>
          </a:p>
          <a:p>
            <a:pPr marL="0" indent="0" algn="just"/>
            <a:r>
              <a:rPr lang="ru-RU" sz="2000" dirty="0" smtClean="0"/>
              <a:t> активное обучение детей в детском саду «работать в тетрадях» не способствует более успешному обучению в первом классе, а скорее мешает;</a:t>
            </a:r>
          </a:p>
          <a:p>
            <a:pPr marL="0" indent="0" algn="just"/>
            <a:r>
              <a:rPr lang="ru-RU" sz="2000" dirty="0" smtClean="0"/>
              <a:t>  поверхностное знакомство со стандартами смежного уровня образования, требованиями к результатам, содержанию и формам математического образования; </a:t>
            </a:r>
          </a:p>
          <a:p>
            <a:pPr marL="0" indent="0" algn="just"/>
            <a:r>
              <a:rPr lang="ru-RU" sz="2000" dirty="0" smtClean="0"/>
              <a:t> «математика в повседневной жизни» на этапе начальной школы не рассматривается как возможная основа преемственности математического образования;</a:t>
            </a:r>
          </a:p>
          <a:p>
            <a:pPr marL="0" indent="0" algn="just"/>
            <a:r>
              <a:rPr lang="ru-RU" sz="2000" dirty="0" smtClean="0"/>
              <a:t>для преемственности нужны встречи педагогов двух ступеней. Совместное проектирование и реализация мероприятий математической направленности;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36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Возможные решения…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приоритет детской активности на ступенях,  математическое содержание как средство развития общей культуры;</a:t>
            </a:r>
          </a:p>
          <a:p>
            <a:pPr algn="just">
              <a:buNone/>
            </a:pPr>
            <a:endParaRPr lang="ru-RU" sz="2400" dirty="0"/>
          </a:p>
          <a:p>
            <a:pPr algn="just"/>
            <a:r>
              <a:rPr lang="ru-RU" sz="2400" dirty="0" smtClean="0"/>
              <a:t>математика не «отдельный предмет», а математика в  целостной жизни дошкольника и младшего школьника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необходим диалог педагогов детского сада, школы, родителей  для создания единой «математической среды»  развития ребёнка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69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542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Возможна ли преемственность дошкольного и начального математического образования?</vt:lpstr>
      <vt:lpstr>Что об этом говорят  нормативные документы и концепции?</vt:lpstr>
      <vt:lpstr>Преемственность на уровне результатов</vt:lpstr>
      <vt:lpstr>Концепция развития математического образования в Российской Федерации»  (2013г.) </vt:lpstr>
      <vt:lpstr>Что об этом говорят современные исследования? </vt:lpstr>
      <vt:lpstr>Презентация PowerPoint</vt:lpstr>
      <vt:lpstr>Взгляд педагогов-практиков </vt:lpstr>
      <vt:lpstr>Возможные решения…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Возможна ли преемственность дошкольного и начального математического образования?</dc:title>
  <dc:creator>student</dc:creator>
  <cp:lastModifiedBy>student</cp:lastModifiedBy>
  <cp:revision>42</cp:revision>
  <dcterms:created xsi:type="dcterms:W3CDTF">2017-10-31T09:08:37Z</dcterms:created>
  <dcterms:modified xsi:type="dcterms:W3CDTF">2017-11-02T06:37:23Z</dcterms:modified>
</cp:coreProperties>
</file>