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60" r:id="rId3"/>
    <p:sldId id="262" r:id="rId4"/>
    <p:sldId id="261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6" r:id="rId16"/>
    <p:sldId id="270" r:id="rId17"/>
    <p:sldId id="269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36"/>
    <a:srgbClr val="003374"/>
    <a:srgbClr val="173A8D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26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" r="76176" b="227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ro.websib.ru/metod/nabl" TargetMode="External"/><Relationship Id="rId3" Type="http://schemas.openxmlformats.org/officeDocument/2006/relationships/hyperlink" Target="https://www.alpinabook.ru/catalog/books-space-and-universe/?PAGEN_2=2" TargetMode="External"/><Relationship Id="rId7" Type="http://schemas.openxmlformats.org/officeDocument/2006/relationships/hyperlink" Target="https://sites.google.com/site/auastro/" TargetMode="External"/><Relationship Id="rId2" Type="http://schemas.openxmlformats.org/officeDocument/2006/relationships/hyperlink" Target="https://www.mann-ivanov-ferber.ru/science-book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rpus.ru/products/nasha-matematicheskaja-vselennaja.htm" TargetMode="External"/><Relationship Id="rId5" Type="http://schemas.openxmlformats.org/officeDocument/2006/relationships/hyperlink" Target="https://www.corpus.ru/products/matvej-bronshtejn-solnechnoe-veshhestvo.htm" TargetMode="External"/><Relationship Id="rId4" Type="http://schemas.openxmlformats.org/officeDocument/2006/relationships/hyperlink" Target="https://www.corpus.ru/products/karlo-rovelli-sem-etjudov-fizike.ht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lementy.ru/" TargetMode="External"/><Relationship Id="rId2" Type="http://schemas.openxmlformats.org/officeDocument/2006/relationships/hyperlink" Target="http://www.astrone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F%D0%B8%D1%81%D0%BE%D0%BA_%D0%BB%D0%B0%D1%83%D1%80%D0%B5%D0%B0%D1%82%D0%BE%D0%B2_%D0%9D%D0%BE%D0%B1%D0%B5%D0%BB%D0%B5%D0%B2%D1%81%D0%BA%D0%BE%D0%B9_%D0%BF%D1%80%D0%B5%D0%BC%D0%B8%D0%B8_%D0%BF%D0%BE_%D1%84%D0%B8%D0%B7%D0%B8%D0%BA%D0%B5" TargetMode="External"/><Relationship Id="rId5" Type="http://schemas.openxmlformats.org/officeDocument/2006/relationships/hyperlink" Target="https://cosmos-online.ru/mks-online" TargetMode="External"/><Relationship Id="rId4" Type="http://schemas.openxmlformats.org/officeDocument/2006/relationships/hyperlink" Target="https://www.popmech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QDwtlPiqks66Ylcy_sqO2Q" TargetMode="External"/><Relationship Id="rId2" Type="http://schemas.openxmlformats.org/officeDocument/2006/relationships/hyperlink" Target="https://www.youtube.com/playlist?list=PLemWPr-qQTdbm6dq3BcYmscRK5NdOmDi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ho8CeD__4&amp;list=PL_8xXS9VcXHxEiGUKQOahkMDHEuCUBno_" TargetMode="External"/><Relationship Id="rId2" Type="http://schemas.openxmlformats.org/officeDocument/2006/relationships/hyperlink" Target="https://www.youtube.com/channel/UClk8C-ve3vb96jSqltT05wA/featur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user/OpenLektorium/search?query=%D0%B0%D1%81%D1%82%D1%80%D0%BE%D0%BD%D0%BE%D0%BC%D0%B8%D1%8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youtube.com/user/TheChieffff/videos?view=0&amp;sort=dd&amp;shelf_id=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rkZa2lUEk" TargetMode="External"/><Relationship Id="rId7" Type="http://schemas.openxmlformats.org/officeDocument/2006/relationships/image" Target="../media/image31.jpeg"/><Relationship Id="rId2" Type="http://schemas.openxmlformats.org/officeDocument/2006/relationships/hyperlink" Target="https://www.youtube.com/results?search_query=vert+di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s://www.youtube.com/watch?v=N9HlQ-XVnFk" TargetMode="External"/><Relationship Id="rId4" Type="http://schemas.openxmlformats.org/officeDocument/2006/relationships/hyperlink" Target="https://www.youtube.com/watch?v=3gC3TlTHDAY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lanetarynames.wr.usgs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"/>
          <a:stretch/>
        </p:blipFill>
        <p:spPr>
          <a:xfrm>
            <a:off x="-1" y="0"/>
            <a:ext cx="9144001" cy="6840380"/>
          </a:xfrm>
          <a:prstGeom prst="rect">
            <a:avLst/>
          </a:prstGeom>
        </p:spPr>
      </p:pic>
      <p:sp>
        <p:nvSpPr>
          <p:cNvPr id="7" name="Oval 8"/>
          <p:cNvSpPr/>
          <p:nvPr/>
        </p:nvSpPr>
        <p:spPr>
          <a:xfrm>
            <a:off x="-1" y="4345322"/>
            <a:ext cx="5186150" cy="19294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905" y="5282751"/>
            <a:ext cx="5008727" cy="7883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Астрономия</a:t>
            </a:r>
            <a:b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Проектная деятельность</a:t>
            </a:r>
            <a:endParaRPr lang="en-U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Научно-исследовательские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Интерес участников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Время на выполнение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Оснащение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Квалификация педагога (руководителя)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Возраст участников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Уровень подготовки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(экспедиции)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10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брать вдохновение?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Книга – лучший подарок</a:t>
            </a:r>
          </a:p>
          <a:p>
            <a:r>
              <a:rPr lang="en-US" dirty="0">
                <a:hlinkClick r:id="rId2"/>
              </a:rPr>
              <a:t>https://www.mann-ivanov-ferber.ru/science-books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3"/>
              </a:rPr>
              <a:t>https://www.alpinabook.ru/catalog/books-space-and-universe/?</a:t>
            </a:r>
            <a:r>
              <a:rPr lang="en-US" dirty="0" smtClean="0">
                <a:hlinkClick r:id="rId3"/>
              </a:rPr>
              <a:t>PAGEN_2=2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www.corpus.ru/products/karlo-rovelli-sem-etjudov-fizike.htm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www.corpus.ru/products/matvej-bronshtejn-solnechnoe-veshhestvo.htm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www.corpus.ru/products/nasha-matematicheskaja-vselennaja.htm</a:t>
            </a:r>
            <a:endParaRPr lang="ru-RU" dirty="0" smtClean="0"/>
          </a:p>
          <a:p>
            <a:endParaRPr lang="ru-RU" dirty="0" smtClean="0">
              <a:hlinkClick r:id="rId7"/>
            </a:endParaRPr>
          </a:p>
          <a:p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://sites.google.com/site/auastro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en-US" dirty="0">
                <a:hlinkClick r:id="rId8"/>
              </a:rPr>
              <a:t>http://www.astro.websib.ru/metod/nabl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713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иллиарды и миллиарды: Размышления о жизни и смерти на рубеже тысячелет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1" y="625420"/>
            <a:ext cx="13906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к работает вселенная. Введение в современную космологи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54" y="625419"/>
            <a:ext cx="13906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Темная материя и динозавры: Удивительная взаимосвязь событий во Вселенн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44" y="625420"/>
            <a:ext cx="13906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а пределами Земли: В поисках нового дома в Солнечной систем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48" y="625418"/>
            <a:ext cx="13906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Голубая точка. Космическое будущее человечеств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96" y="625420"/>
            <a:ext cx="13906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уперобъекты: Звезды размером с горо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1" y="2777413"/>
            <a:ext cx="13811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Одиноки ли мы во Вселенной? Ведущие ученые мира о поисках инопланетной жизн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54" y="2777413"/>
            <a:ext cx="13906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Математика космоса: Как современная наука расшифровывает Вселенную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44" y="2832592"/>
            <a:ext cx="13906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осмическая мифология: от марсианских атлантов до лунного заговор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73" y="2903537"/>
            <a:ext cx="13811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Руководство астронавта по жизни на Земле. Чему научили меня 4000 часов на орбит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21" y="2903537"/>
            <a:ext cx="13811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7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утешествия во времени (Джеймс Гли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04606"/>
            <a:ext cx="20097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итм вселенной. Стивен Строга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13" y="504605"/>
            <a:ext cx="20097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Интерстелла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81955"/>
            <a:ext cx="4019550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29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акс Тегмарк - Наша математическая Вселенна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7513"/>
            <a:ext cx="227647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атвей Бронштейн - Солнечное веще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20" y="387513"/>
            <a:ext cx="2218404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ло Ровелли - Семь этюдов по физи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78" y="1616238"/>
            <a:ext cx="15240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аркус Чаун - Солнечная система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4" y="4299989"/>
            <a:ext cx="2301766" cy="23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99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Яков Перельман - Занимательная астрономия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61" y="692423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71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короче можно?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http://www.astronet.ru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://elementy.ru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https://www.popmech.ru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cosmos-online.ru/mks-online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6"/>
              </a:rPr>
              <a:t>https://ru.wikipedia.org/wiki/%D0%A1%D0%BF%D0%B8%D1%81%D0%BE%D0%BA_%D0%BB%D0%B0%D1%83%D1%80%D0%B5%D0%B0%D1%82%D0%BE%D0%B2_%D0%9D%D0%BE%D0%B1%D0%B5%D0%BB%D0%B5%D0%B2%D1%81%D0%BA%D0%BE%D0%B9_%D0%BF%D1%80%D0%B5%D0%BC%D0%B8%D0%B8_%D0%BF%D0%BE_%</a:t>
            </a:r>
            <a:r>
              <a:rPr lang="en-US" dirty="0" smtClean="0">
                <a:hlinkClick r:id="rId6"/>
              </a:rPr>
              <a:t>D1%84%D0%B8%D0%B7%D0%B8%D0%BA%D0%B5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207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повеселее?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465729"/>
            <a:ext cx="5652865" cy="471123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www.youtube.com/playlist?list=PLemWPr-qQTdbm6dq3BcYmscRK5NdOmDip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www.youtube.com/channel/UCQDwtlPiqks66Ylcy_sqO2Q</a:t>
            </a:r>
            <a:endParaRPr lang="ru-RU" dirty="0" smtClean="0"/>
          </a:p>
          <a:p>
            <a:r>
              <a:rPr lang="en-US" dirty="0" err="1" smtClean="0"/>
              <a:t>ScienceVideolab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6146" name="Picture 2" descr="https://yt3.ggpht.com/a/AGF-l7-mwy-soLDrBAVwIEAdmgm76Z5gGWH4v2vaPw=s288-c-k-c0xffffffff-no-rj-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865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19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повеселее?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465729"/>
            <a:ext cx="5621334" cy="4711234"/>
          </a:xfrm>
        </p:spPr>
        <p:txBody>
          <a:bodyPr/>
          <a:lstStyle/>
          <a:p>
            <a:r>
              <a:rPr lang="en-US" dirty="0" err="1" smtClean="0"/>
              <a:t>NaukaPro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https://www.youtube.com/channel/UClk8C-ve3vb96jSqltT05wA/featured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https://www.youtube.com/watch?v=tjho8CeD__4&amp;list=PL_8xXS9VcXHxEiGUKQOahkMDHEuCUBno_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7170" name="Picture 2" descr="https://yt3.ggpht.com/a/AGF-l79_TB7M9eeI6BXeZ8sJ8JoglNhkkbCayacUPg=s288-c-k-c0xffffffff-no-rj-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864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2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повеселее?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465729"/>
            <a:ext cx="5621334" cy="4711234"/>
          </a:xfrm>
        </p:spPr>
        <p:txBody>
          <a:bodyPr/>
          <a:lstStyle/>
          <a:p>
            <a:r>
              <a:rPr lang="ru-RU" dirty="0" err="1" smtClean="0"/>
              <a:t>Лекториум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https://www.youtube.com/user/OpenLektorium/search?query=%D0%B0%D1%81%D1%82%D1%80%D0%BE%D0%BD%D0%BE%D0%BC%D0%B8%D1%8F</a:t>
            </a:r>
            <a:endParaRPr lang="ru-RU" dirty="0"/>
          </a:p>
        </p:txBody>
      </p:sp>
      <p:pic>
        <p:nvPicPr>
          <p:cNvPr id="8194" name="Picture 2" descr="https://yt3.ggpht.com/a/AGF-l7_3fRU68YDfavy885yj_gjtdI9klmJWgMxHrQ=s288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64212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77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Обеспечение курса астрономии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Учебники – 3 УМК</a:t>
            </a:r>
          </a:p>
          <a:p>
            <a:r>
              <a:rPr lang="ru-RU" dirty="0" smtClean="0"/>
              <a:t>Б.А. Воронцов-Вельяминов, Е.К. </a:t>
            </a:r>
            <a:r>
              <a:rPr lang="ru-RU" dirty="0" err="1" smtClean="0"/>
              <a:t>Страут</a:t>
            </a:r>
            <a:r>
              <a:rPr lang="ru-RU" dirty="0" smtClean="0"/>
              <a:t> – Российский учебник</a:t>
            </a:r>
          </a:p>
          <a:p>
            <a:r>
              <a:rPr lang="ru-RU" dirty="0" smtClean="0"/>
              <a:t>В.М. </a:t>
            </a:r>
            <a:r>
              <a:rPr lang="ru-RU" dirty="0" err="1" smtClean="0"/>
              <a:t>Чаругин</a:t>
            </a:r>
            <a:r>
              <a:rPr lang="ru-RU" dirty="0" smtClean="0"/>
              <a:t> – Просвещение «Сферы»</a:t>
            </a:r>
          </a:p>
          <a:p>
            <a:r>
              <a:rPr lang="ru-RU" dirty="0" smtClean="0"/>
              <a:t>Е.П. Левитан - Просвещение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716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повеселее?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465729"/>
            <a:ext cx="5621334" cy="4711234"/>
          </a:xfrm>
        </p:spPr>
        <p:txBody>
          <a:bodyPr/>
          <a:lstStyle/>
          <a:p>
            <a:r>
              <a:rPr lang="ru-RU" dirty="0" smtClean="0"/>
              <a:t>Антропогенез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https://www.youtube.com/user/TheChieffff/videos?view=0&amp;sort=dd&amp;shelf_id=2</a:t>
            </a:r>
            <a:endParaRPr lang="ru-RU" dirty="0"/>
          </a:p>
        </p:txBody>
      </p:sp>
      <p:pic>
        <p:nvPicPr>
          <p:cNvPr id="10242" name="Picture 2" descr="https://yt3.ggpht.com/a/AGF-l7-uGwz-G_TCfXhc4-B7sydKPEmZPKqlxRtoYw=s288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912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74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повеселее?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465729"/>
            <a:ext cx="5621334" cy="4711234"/>
          </a:xfrm>
        </p:spPr>
        <p:txBody>
          <a:bodyPr/>
          <a:lstStyle/>
          <a:p>
            <a:r>
              <a:rPr lang="en-US" dirty="0" smtClean="0"/>
              <a:t>Vert </a:t>
            </a:r>
            <a:r>
              <a:rPr lang="en-US" dirty="0" err="1" smtClean="0"/>
              <a:t>Dider</a:t>
            </a:r>
            <a:endParaRPr lang="en-US" dirty="0" smtClean="0"/>
          </a:p>
          <a:p>
            <a:r>
              <a:rPr lang="en-US" dirty="0" err="1" smtClean="0"/>
              <a:t>Veritasium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www.youtube.com/results?search_query=vert+dider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www.youtube.com/watch?v=oxrkZa2lUEk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www.youtube.com/watch?v=3gC3TlTHDAY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www.youtube.com/watch?v=N9HlQ-XVnFk</a:t>
            </a:r>
            <a:r>
              <a:rPr lang="en-US" dirty="0" smtClean="0"/>
              <a:t> </a:t>
            </a:r>
          </a:p>
        </p:txBody>
      </p:sp>
      <p:pic>
        <p:nvPicPr>
          <p:cNvPr id="11266" name="Picture 2" descr="https://yt3.ggpht.com/a/AGF-l78MDB8qzLHzIQmbtVAWCVuCiWF1teMn2gVM0w=s176-c-k-c0x00ffffff-no-rj-m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yt3.ggpht.com/a/AGF-l7-_ZcdonX2zvx6WdAnHOEO5cgrVr2a2cpVLgA=s176-c-k-c0x00ffffff-no-rj-m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145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681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мешает изучению других предметов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Напротив, очень даже помогает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Позволяет сформировать целостное представление о мире вокруг нас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Объединяет всех на почве познания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450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18243"/>
            <a:ext cx="7839635" cy="1337732"/>
          </a:xfrm>
        </p:spPr>
        <p:txBody>
          <a:bodyPr/>
          <a:lstStyle/>
          <a:p>
            <a:r>
              <a:rPr lang="ru-RU" dirty="0" smtClean="0"/>
              <a:t>Любви к науке все возрасты покорны?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Общешкольный проект «Астрономия вокруг нас»</a:t>
            </a:r>
          </a:p>
          <a:p>
            <a:pPr marL="0" indent="0">
              <a:buNone/>
            </a:pPr>
            <a:r>
              <a:rPr lang="ru-RU" dirty="0" err="1" smtClean="0"/>
              <a:t>Чебаковская</a:t>
            </a:r>
            <a:r>
              <a:rPr lang="ru-RU" dirty="0" smtClean="0"/>
              <a:t> СОШ </a:t>
            </a:r>
            <a:r>
              <a:rPr lang="ru-RU" dirty="0" err="1" smtClean="0"/>
              <a:t>Тутаевского</a:t>
            </a:r>
            <a:r>
              <a:rPr lang="ru-RU" dirty="0" smtClean="0"/>
              <a:t> МР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Начальная школа – театральные постановки и конструирование</a:t>
            </a:r>
          </a:p>
          <a:p>
            <a:pPr marL="0" indent="0">
              <a:buNone/>
            </a:pPr>
            <a:r>
              <a:rPr lang="ru-RU" dirty="0" smtClean="0"/>
              <a:t>Основная и старшая школа: математика (координаты и созвездия), литература (А.Н. Толстой), история (эра космонавтики), география и краеведение (топография), экология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Дети, родители, педагоги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636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9-40.userapi.com/c854216/v854216712/20d87/SonEZdjIXX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08" y="1465263"/>
            <a:ext cx="6279246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73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un9-67.userapi.com/c850724/v850724712/fd6c4/ZAMTqF_Av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7" y="345584"/>
            <a:ext cx="8489953" cy="637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81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Обеспечение курса астрономии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Задачники</a:t>
            </a:r>
          </a:p>
          <a:p>
            <a:r>
              <a:rPr lang="ru-RU" dirty="0" smtClean="0"/>
              <a:t>Н.Н. </a:t>
            </a:r>
            <a:r>
              <a:rPr lang="ru-RU" dirty="0" err="1" smtClean="0"/>
              <a:t>Гомулина</a:t>
            </a:r>
            <a:r>
              <a:rPr lang="ru-RU" dirty="0" smtClean="0"/>
              <a:t> Проверочные и контрольные работы (к учебнику Б.А. Воронцова-Вельяминова, Е.К. </a:t>
            </a:r>
            <a:r>
              <a:rPr lang="ru-RU" dirty="0" err="1" smtClean="0"/>
              <a:t>Страута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О.С. Угольников Астрономия. Задачник (к учебнику В.М. </a:t>
            </a:r>
            <a:r>
              <a:rPr lang="ru-RU" dirty="0" err="1" smtClean="0"/>
              <a:t>Чаругина</a:t>
            </a:r>
            <a:r>
              <a:rPr lang="ru-RU" dirty="0" smtClean="0"/>
              <a:t>) </a:t>
            </a:r>
          </a:p>
          <a:p>
            <a:r>
              <a:rPr lang="ru-RU" dirty="0" smtClean="0"/>
              <a:t>А.М. Татарников, О.С. Угольников, Е.Н. Фадеев Астрономия, сборник задач и упражнений (Просвещение)</a:t>
            </a:r>
          </a:p>
          <a:p>
            <a:r>
              <a:rPr lang="ru-RU" dirty="0" smtClean="0"/>
              <a:t>Л.А. </a:t>
            </a:r>
            <a:r>
              <a:rPr lang="ru-RU" dirty="0" err="1" smtClean="0"/>
              <a:t>Кирик</a:t>
            </a:r>
            <a:r>
              <a:rPr lang="ru-RU" dirty="0" smtClean="0"/>
              <a:t>, В.А. </a:t>
            </a:r>
            <a:r>
              <a:rPr lang="ru-RU" dirty="0" err="1" smtClean="0"/>
              <a:t>Захожай</a:t>
            </a:r>
            <a:r>
              <a:rPr lang="ru-RU" dirty="0" smtClean="0"/>
              <a:t>, К.П. Бондаренко Астрономия. </a:t>
            </a:r>
            <a:r>
              <a:rPr lang="ru-RU" dirty="0" err="1" smtClean="0"/>
              <a:t>Разноуровневые</a:t>
            </a:r>
            <a:r>
              <a:rPr lang="ru-RU" dirty="0" smtClean="0"/>
              <a:t> самостоятельные работы с примерами решения задач – ИЛЕКСА</a:t>
            </a:r>
          </a:p>
          <a:p>
            <a:r>
              <a:rPr lang="ru-RU" dirty="0" smtClean="0"/>
              <a:t>О.В. Котова, Е.Ю. Романенко Астрономия Сборник проверочных и контрольных работ – Легион</a:t>
            </a:r>
          </a:p>
          <a:p>
            <a:r>
              <a:rPr lang="ru-RU" dirty="0" smtClean="0"/>
              <a:t>В.Г. Сурдин Астрономические задачи с решениями – УРСС</a:t>
            </a:r>
          </a:p>
          <a:p>
            <a:endParaRPr lang="ru-RU" dirty="0" smtClean="0"/>
          </a:p>
          <a:p>
            <a:r>
              <a:rPr lang="ru-RU" dirty="0" smtClean="0"/>
              <a:t>М.Ю. Демидова, Е.Е. </a:t>
            </a:r>
            <a:r>
              <a:rPr lang="ru-RU" dirty="0" err="1" smtClean="0"/>
              <a:t>Камзеева</a:t>
            </a:r>
            <a:r>
              <a:rPr lang="ru-RU" dirty="0" smtClean="0"/>
              <a:t> Астрономия. Проверочные работы – Национальное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178237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 знаний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совместимый с программой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46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 в УМК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249" y="1119352"/>
            <a:ext cx="8263102" cy="547851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Б.А. Воронцов-Вельяминов, Е.К. </a:t>
            </a:r>
            <a:r>
              <a:rPr lang="ru-RU" dirty="0" err="1"/>
              <a:t>Страут</a:t>
            </a:r>
            <a:r>
              <a:rPr lang="ru-RU" dirty="0"/>
              <a:t> – Российский учебник</a:t>
            </a:r>
          </a:p>
          <a:p>
            <a:pPr marL="0" indent="0">
              <a:buNone/>
            </a:pPr>
            <a:r>
              <a:rPr lang="ru-RU" dirty="0" smtClean="0"/>
              <a:t>С. 233-234 Список исследовательских проектов</a:t>
            </a:r>
          </a:p>
          <a:p>
            <a:r>
              <a:rPr lang="ru-RU" dirty="0" smtClean="0"/>
              <a:t>Конструирование и установка глобуса Набокова</a:t>
            </a:r>
          </a:p>
          <a:p>
            <a:r>
              <a:rPr lang="ru-RU" b="1" dirty="0" smtClean="0"/>
              <a:t>Определение высоты гор на Луне по методу Галилея</a:t>
            </a:r>
          </a:p>
          <a:p>
            <a:r>
              <a:rPr lang="ru-RU" dirty="0" smtClean="0"/>
              <a:t>Определение условий видимости планет в текущем учебном году</a:t>
            </a:r>
          </a:p>
          <a:p>
            <a:r>
              <a:rPr lang="ru-RU" dirty="0" smtClean="0"/>
              <a:t>Наблюдение солнечных пятен с помощью камеры-обскуры</a:t>
            </a:r>
          </a:p>
          <a:p>
            <a:r>
              <a:rPr lang="ru-RU" dirty="0" smtClean="0"/>
              <a:t>Изучение солнечной активности по наблюдению солнечных пятен</a:t>
            </a:r>
          </a:p>
          <a:p>
            <a:r>
              <a:rPr lang="ru-RU" dirty="0" smtClean="0"/>
              <a:t>Определение температуры Солнца на основе измерения солнечной постоянной</a:t>
            </a:r>
          </a:p>
          <a:p>
            <a:r>
              <a:rPr lang="ru-RU" dirty="0" smtClean="0"/>
              <a:t>Определение скорости света по наблюдениям затмений спутника Юпитера</a:t>
            </a:r>
          </a:p>
          <a:p>
            <a:r>
              <a:rPr lang="ru-RU" dirty="0" smtClean="0"/>
              <a:t>Изучение переменных звезд различного типа</a:t>
            </a:r>
          </a:p>
          <a:p>
            <a:r>
              <a:rPr lang="ru-RU" dirty="0" smtClean="0"/>
              <a:t>Определение расстояния до удаленных объектов на основе измерения параллакса</a:t>
            </a:r>
          </a:p>
          <a:p>
            <a:r>
              <a:rPr lang="ru-RU" dirty="0" smtClean="0"/>
              <a:t>Наблюдение метеорного потока</a:t>
            </a:r>
          </a:p>
          <a:p>
            <a:r>
              <a:rPr lang="ru-RU" dirty="0" smtClean="0"/>
              <a:t>Исследование ячеек </a:t>
            </a:r>
            <a:r>
              <a:rPr lang="ru-RU" dirty="0" err="1" smtClean="0"/>
              <a:t>Бенара</a:t>
            </a:r>
            <a:endParaRPr lang="ru-RU" dirty="0" smtClean="0"/>
          </a:p>
          <a:p>
            <a:r>
              <a:rPr lang="ru-RU" dirty="0" smtClean="0"/>
              <a:t>Конструирование школьного планетария</a:t>
            </a:r>
          </a:p>
          <a:p>
            <a:r>
              <a:rPr lang="ru-RU" dirty="0" smtClean="0"/>
              <a:t>Происхождение названий планет и объектов на поверхности Луны, планет и других тел Солнечной системы (</a:t>
            </a:r>
            <a:r>
              <a:rPr lang="en-US" dirty="0" smtClean="0">
                <a:hlinkClick r:id="rId2"/>
              </a:rPr>
              <a:t>http://planetarynames.wr.usgs.gov/</a:t>
            </a:r>
            <a:r>
              <a:rPr lang="en-US" dirty="0" smtClean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59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Проектные работы по астрономии</a:t>
            </a:r>
            <a:endParaRPr lang="en-US" dirty="0">
              <a:latin typeface="+mn-lt"/>
            </a:endParaRPr>
          </a:p>
        </p:txBody>
      </p:sp>
      <p:grpSp>
        <p:nvGrpSpPr>
          <p:cNvPr id="210" name="Group 92"/>
          <p:cNvGrpSpPr>
            <a:grpSpLocks/>
          </p:cNvGrpSpPr>
          <p:nvPr/>
        </p:nvGrpSpPr>
        <p:grpSpPr bwMode="auto">
          <a:xfrm>
            <a:off x="1987242" y="1511480"/>
            <a:ext cx="5068887" cy="530225"/>
            <a:chOff x="1269" y="1296"/>
            <a:chExt cx="3193" cy="334"/>
          </a:xfrm>
        </p:grpSpPr>
        <p:sp>
          <p:nvSpPr>
            <p:cNvPr id="211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Лабораторные работы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13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214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216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7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8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19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15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20" name="Group 93"/>
          <p:cNvGrpSpPr>
            <a:grpSpLocks/>
          </p:cNvGrpSpPr>
          <p:nvPr/>
        </p:nvGrpSpPr>
        <p:grpSpPr bwMode="auto">
          <a:xfrm>
            <a:off x="1985654" y="2273480"/>
            <a:ext cx="5070475" cy="549275"/>
            <a:chOff x="1268" y="1776"/>
            <a:chExt cx="3194" cy="346"/>
          </a:xfrm>
        </p:grpSpPr>
        <p:sp>
          <p:nvSpPr>
            <p:cNvPr id="221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Учебно-исследовательские работы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23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224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26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7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29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25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0" name="Group 94"/>
          <p:cNvGrpSpPr>
            <a:grpSpLocks/>
          </p:cNvGrpSpPr>
          <p:nvPr/>
        </p:nvGrpSpPr>
        <p:grpSpPr bwMode="auto">
          <a:xfrm>
            <a:off x="1988829" y="3021193"/>
            <a:ext cx="5067300" cy="547687"/>
            <a:chOff x="1270" y="2247"/>
            <a:chExt cx="3192" cy="345"/>
          </a:xfrm>
        </p:grpSpPr>
        <p:sp>
          <p:nvSpPr>
            <p:cNvPr id="231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32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Опытно-конструкторские работы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33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34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35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237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8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9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40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6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41" name="Group 95"/>
          <p:cNvGrpSpPr>
            <a:grpSpLocks/>
          </p:cNvGrpSpPr>
          <p:nvPr/>
        </p:nvGrpSpPr>
        <p:grpSpPr bwMode="auto">
          <a:xfrm>
            <a:off x="1985654" y="3783193"/>
            <a:ext cx="5070475" cy="547687"/>
            <a:chOff x="1268" y="2727"/>
            <a:chExt cx="3194" cy="345"/>
          </a:xfrm>
        </p:grpSpPr>
        <p:sp>
          <p:nvSpPr>
            <p:cNvPr id="242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3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Научно-исследовательские работы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44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245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246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248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9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0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51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47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52" name="Group 96"/>
          <p:cNvGrpSpPr>
            <a:grpSpLocks/>
          </p:cNvGrpSpPr>
          <p:nvPr/>
        </p:nvGrpSpPr>
        <p:grpSpPr bwMode="auto">
          <a:xfrm>
            <a:off x="1985654" y="4545193"/>
            <a:ext cx="5064125" cy="547687"/>
            <a:chOff x="1268" y="3207"/>
            <a:chExt cx="3190" cy="345"/>
          </a:xfrm>
        </p:grpSpPr>
        <p:sp>
          <p:nvSpPr>
            <p:cNvPr id="253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4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i="1" dirty="0" smtClean="0">
                  <a:solidFill>
                    <a:srgbClr val="000000"/>
                  </a:solidFill>
                </a:rPr>
                <a:t>Наблюдения небесных объектов</a:t>
              </a:r>
              <a:endParaRPr lang="en-US" sz="2000" i="1" dirty="0">
                <a:solidFill>
                  <a:srgbClr val="000000"/>
                </a:solidFill>
              </a:endParaRPr>
            </a:p>
          </p:txBody>
        </p:sp>
        <p:grpSp>
          <p:nvGrpSpPr>
            <p:cNvPr id="255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256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258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9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0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61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57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88493" y="5525869"/>
            <a:ext cx="819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Татарников А.М., Татарников М.П. // Исследовательские и проектные работы школьников по астрономии. Астрономия в современной школе: методические разработки / </a:t>
            </a:r>
            <a:r>
              <a:rPr lang="en-US" dirty="0" smtClean="0"/>
              <a:t>[</a:t>
            </a:r>
            <a:r>
              <a:rPr lang="ru-RU" dirty="0" smtClean="0"/>
              <a:t>сост. И.К. Лапина</a:t>
            </a:r>
            <a:r>
              <a:rPr lang="en-US" dirty="0" smtClean="0"/>
              <a:t>]</a:t>
            </a:r>
            <a:r>
              <a:rPr lang="ru-RU" dirty="0" smtClean="0"/>
              <a:t>; под ред. А.В. Засова. – М. Просвещение: </a:t>
            </a:r>
            <a:r>
              <a:rPr lang="ru-RU" dirty="0" err="1" smtClean="0"/>
              <a:t>УчЛит</a:t>
            </a:r>
            <a:r>
              <a:rPr lang="ru-RU" dirty="0" smtClean="0"/>
              <a:t>, 2017. – 240 с. (с. 36-54)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Лабораторные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Посох Якова</a:t>
            </a:r>
          </a:p>
          <a:p>
            <a:r>
              <a:rPr lang="ru-RU" dirty="0" smtClean="0"/>
              <a:t>Гномон</a:t>
            </a:r>
          </a:p>
          <a:p>
            <a:r>
              <a:rPr lang="ru-RU" dirty="0" smtClean="0"/>
              <a:t>Кривая вращения галактики</a:t>
            </a:r>
          </a:p>
          <a:p>
            <a:r>
              <a:rPr lang="ru-RU" dirty="0" smtClean="0"/>
              <a:t>Работы с компьютерным планетарием</a:t>
            </a:r>
          </a:p>
          <a:p>
            <a:r>
              <a:rPr lang="ru-RU" dirty="0" smtClean="0"/>
              <a:t>Работа электронных приемников света (фотодиод)</a:t>
            </a:r>
          </a:p>
          <a:p>
            <a:r>
              <a:rPr lang="ru-RU" dirty="0" smtClean="0"/>
              <a:t>Проверка закона обратных квадратов зависимости освещенности от расстояния</a:t>
            </a:r>
          </a:p>
          <a:p>
            <a:r>
              <a:rPr lang="ru-RU" dirty="0" smtClean="0"/>
              <a:t>Изучение работы цифровых устройств, используемых в астрономической технике</a:t>
            </a:r>
          </a:p>
        </p:txBody>
      </p:sp>
    </p:spTree>
    <p:extLst>
      <p:ext uri="{BB962C8B-B14F-4D97-AF65-F5344CB8AC3E}">
        <p14:creationId xmlns:p14="http://schemas.microsoft.com/office/powerpoint/2010/main" val="395020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Учебно-исследовательские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 распределения яркости безоблачного дневного неба</a:t>
            </a:r>
          </a:p>
        </p:txBody>
      </p:sp>
    </p:spTree>
    <p:extLst>
      <p:ext uri="{BB962C8B-B14F-4D97-AF65-F5344CB8AC3E}">
        <p14:creationId xmlns:p14="http://schemas.microsoft.com/office/powerpoint/2010/main" val="245811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Опытно-конструкторские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Теллурий</a:t>
            </a:r>
          </a:p>
          <a:p>
            <a:r>
              <a:rPr lang="ru-RU" dirty="0" smtClean="0"/>
              <a:t>Модификация оптических приборов для астрономических наблюдений</a:t>
            </a:r>
          </a:p>
          <a:p>
            <a:r>
              <a:rPr lang="ru-RU" dirty="0" smtClean="0"/>
              <a:t>Модели планет и планетарных систем</a:t>
            </a:r>
          </a:p>
          <a:p>
            <a:r>
              <a:rPr lang="ru-RU" dirty="0" smtClean="0"/>
              <a:t>Конструирование или изучение конструкции астрономических приборов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6" y="912106"/>
            <a:ext cx="2768928" cy="117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Музей «Особая кладовая». Гербовый корпус. Большой Петергофский дворе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55" y="4317755"/>
            <a:ext cx="3399945" cy="254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986" y="4317755"/>
            <a:ext cx="4385442" cy="2514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57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636</Words>
  <Application>Microsoft Office PowerPoint</Application>
  <PresentationFormat>Экран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Астрономия Проектная деятельность</vt:lpstr>
      <vt:lpstr>Обеспечение курса астрономии</vt:lpstr>
      <vt:lpstr>Обеспечение курса астрономии</vt:lpstr>
      <vt:lpstr>Объем знаний</vt:lpstr>
      <vt:lpstr>Проектная деятельность в УМК</vt:lpstr>
      <vt:lpstr>Проектные работы по астрономии</vt:lpstr>
      <vt:lpstr>Лабораторные работы</vt:lpstr>
      <vt:lpstr>Учебно-исследовательские работы</vt:lpstr>
      <vt:lpstr>Опытно-конструкторские работы</vt:lpstr>
      <vt:lpstr>Научно-исследовательские работы</vt:lpstr>
      <vt:lpstr>Где брать вдохновение?</vt:lpstr>
      <vt:lpstr>Презентация PowerPoint</vt:lpstr>
      <vt:lpstr>Презентация PowerPoint</vt:lpstr>
      <vt:lpstr>Презентация PowerPoint</vt:lpstr>
      <vt:lpstr>Презентация PowerPoint</vt:lpstr>
      <vt:lpstr>А короче можно?</vt:lpstr>
      <vt:lpstr>А повеселее?</vt:lpstr>
      <vt:lpstr>А повеселее?</vt:lpstr>
      <vt:lpstr>А повеселее?</vt:lpstr>
      <vt:lpstr>А повеселее?</vt:lpstr>
      <vt:lpstr>А повеселее?</vt:lpstr>
      <vt:lpstr>А зачем?</vt:lpstr>
      <vt:lpstr>Любви к науке все возрасты покорны?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Светлана Михайловна Головлева</cp:lastModifiedBy>
  <cp:revision>47</cp:revision>
  <dcterms:created xsi:type="dcterms:W3CDTF">2016-11-18T14:12:19Z</dcterms:created>
  <dcterms:modified xsi:type="dcterms:W3CDTF">2019-10-25T11:50:47Z</dcterms:modified>
</cp:coreProperties>
</file>