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4" r:id="rId4"/>
    <p:sldId id="273" r:id="rId5"/>
    <p:sldId id="274" r:id="rId6"/>
    <p:sldId id="275" r:id="rId7"/>
    <p:sldId id="276" r:id="rId8"/>
    <p:sldId id="277" r:id="rId9"/>
    <p:sldId id="279" r:id="rId10"/>
    <p:sldId id="271" r:id="rId11"/>
    <p:sldId id="270" r:id="rId12"/>
    <p:sldId id="280" r:id="rId13"/>
    <p:sldId id="281" r:id="rId14"/>
    <p:sldId id="265" r:id="rId15"/>
    <p:sldId id="266" r:id="rId16"/>
    <p:sldId id="267" r:id="rId17"/>
    <p:sldId id="268" r:id="rId18"/>
    <p:sldId id="269" r:id="rId19"/>
    <p:sldId id="26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AFA"/>
    <a:srgbClr val="F2E0F8"/>
    <a:srgbClr val="EFD9F7"/>
    <a:srgbClr val="F1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1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6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88900" y="56147"/>
            <a:ext cx="1054100" cy="764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37" y="5313134"/>
            <a:ext cx="2931753" cy="15448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5793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7604" y="6047345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04392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88902" y="6033335"/>
            <a:ext cx="1054100" cy="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2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50" b="4596"/>
          <a:stretch/>
        </p:blipFill>
        <p:spPr>
          <a:xfrm>
            <a:off x="13291" y="5368973"/>
            <a:ext cx="1914258" cy="15078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77" r="8431" b="6680"/>
          <a:stretch/>
        </p:blipFill>
        <p:spPr>
          <a:xfrm>
            <a:off x="10169498" y="5344443"/>
            <a:ext cx="1956987" cy="1492195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3" y="0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149841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4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6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0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464300" y="6131868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6123716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5232400" y="1143000"/>
            <a:ext cx="6896100" cy="4889500"/>
          </a:xfrm>
          <a:prstGeom prst="rect">
            <a:avLst/>
          </a:prstGeom>
          <a:solidFill>
            <a:srgbClr val="E9C4F4">
              <a:alpha val="61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научно-практическая конференция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международным участием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3000" b="1" dirty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957074" y="6195313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5708591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4939469" y="1143000"/>
            <a:ext cx="7189031" cy="4889500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>
                <a:solidFill>
                  <a:srgbClr val="26457C"/>
                </a:solidFill>
                <a:effectLst/>
              </a:rPr>
              <a:t>«Текст. Образование. Коммуникация: стратегии работы </a:t>
            </a:r>
            <a:br>
              <a:rPr lang="ru-RU" sz="3400" b="1" dirty="0">
                <a:solidFill>
                  <a:srgbClr val="26457C"/>
                </a:solidFill>
                <a:effectLst/>
              </a:rPr>
            </a:br>
            <a:r>
              <a:rPr lang="ru-RU" sz="3400" b="1" dirty="0">
                <a:solidFill>
                  <a:srgbClr val="26457C"/>
                </a:solidFill>
                <a:effectLst/>
              </a:rPr>
              <a:t>с текстом как основа формирования функциональной грамотности»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858901" y="232520"/>
            <a:ext cx="10882646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/>
              <a:t>Всероссийская научно-практическая конференция </a:t>
            </a:r>
            <a:br>
              <a:rPr lang="ru-RU" sz="3200" b="1" dirty="0"/>
            </a:br>
            <a:r>
              <a:rPr lang="ru-RU" sz="3200" b="1" dirty="0"/>
              <a:t>с международным участием</a:t>
            </a:r>
            <a:endParaRPr lang="ru-RU" sz="3200" b="1" dirty="0">
              <a:solidFill>
                <a:srgbClr val="784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191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9" y="1314509"/>
            <a:ext cx="3602224" cy="4741234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3185652" y="1314509"/>
            <a:ext cx="8968727" cy="4741234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26457C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92102" y="46726"/>
            <a:ext cx="10882646" cy="128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400" dirty="0"/>
              <a:t>Всероссийская научно-практическая конференция </a:t>
            </a:r>
            <a:br>
              <a:rPr lang="ru-RU" sz="2400" dirty="0"/>
            </a:br>
            <a:r>
              <a:rPr lang="ru-RU" sz="2400" dirty="0"/>
              <a:t>с международным участием</a:t>
            </a:r>
            <a:br>
              <a:rPr lang="ru-RU" sz="2400" dirty="0"/>
            </a:br>
            <a:r>
              <a:rPr lang="ru-RU" sz="2500" b="1" dirty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  <a:endParaRPr lang="ru-RU" sz="2500" b="1" dirty="0">
              <a:solidFill>
                <a:srgbClr val="78414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61387" y="6261622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00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0791136" y="0"/>
            <a:ext cx="1292935" cy="937453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5" y="765402"/>
            <a:ext cx="1771934" cy="5809632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201539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3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3" r:id="rId7"/>
    <p:sldLayoutId id="2147483654" r:id="rId8"/>
    <p:sldLayoutId id="2147483660" r:id="rId9"/>
    <p:sldLayoutId id="2147483661" r:id="rId10"/>
    <p:sldLayoutId id="214748366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9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345" y="944118"/>
            <a:ext cx="6368796" cy="4969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9588" y="470263"/>
            <a:ext cx="5094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В.П. </a:t>
            </a:r>
            <a:r>
              <a:rPr lang="ru-RU" sz="2000" b="1" dirty="0" err="1" smtClean="0">
                <a:latin typeface="+mj-lt"/>
              </a:rPr>
              <a:t>Канакина</a:t>
            </a:r>
            <a:r>
              <a:rPr lang="ru-RU" sz="2000" b="1" dirty="0" smtClean="0">
                <a:latin typeface="+mj-lt"/>
              </a:rPr>
              <a:t>, В.Г. Горецкий, 4 класс, часть 2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99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39" y="108917"/>
            <a:ext cx="830362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В. Гаршин «Лягушка-путешественница</a:t>
            </a:r>
            <a:r>
              <a:rPr lang="ru-RU" sz="2800" b="1" dirty="0" smtClean="0">
                <a:latin typeface="+mj-lt"/>
              </a:rPr>
              <a:t>»</a:t>
            </a:r>
          </a:p>
          <a:p>
            <a:pPr algn="ctr"/>
            <a:endParaRPr lang="ru-RU" sz="2800" b="1" dirty="0" smtClean="0">
              <a:latin typeface="+mj-lt"/>
            </a:endParaRPr>
          </a:p>
          <a:p>
            <a:r>
              <a:rPr lang="ru-RU" sz="2800" dirty="0" smtClean="0"/>
              <a:t>— </a:t>
            </a:r>
            <a:r>
              <a:rPr lang="ru-RU" sz="2800" dirty="0"/>
              <a:t>Смотрите, смотрите! — кричали в третьей деревне. — Экое чудо! И кто это придумал такую хитрую штуку?</a:t>
            </a:r>
          </a:p>
          <a:p>
            <a:r>
              <a:rPr lang="ru-RU" sz="2800" dirty="0"/>
              <a:t>Тут лягушка уж не выдержала и, забыв всякую осторожность, закричала изо всей мочи:</a:t>
            </a:r>
          </a:p>
          <a:p>
            <a:r>
              <a:rPr lang="ru-RU" sz="2800" dirty="0"/>
              <a:t>— Это </a:t>
            </a:r>
            <a:r>
              <a:rPr lang="ru-RU" sz="2800" b="1" dirty="0"/>
              <a:t>я! Я!</a:t>
            </a:r>
          </a:p>
          <a:p>
            <a:r>
              <a:rPr lang="ru-RU" sz="2800" dirty="0"/>
              <a:t>И с этим криком она полетела вверх тормашками на землю… Лягушка … бултыхнулась в грязный пруд на краю деревни.</a:t>
            </a:r>
          </a:p>
          <a:p>
            <a:r>
              <a:rPr lang="ru-RU" sz="2800" dirty="0"/>
              <a:t>Она скоро вынырнула из воды и тотчас же опять сгоряча закричала во все горло:</a:t>
            </a:r>
          </a:p>
          <a:p>
            <a:r>
              <a:rPr lang="ru-RU" sz="2800" dirty="0"/>
              <a:t>— Это </a:t>
            </a:r>
            <a:r>
              <a:rPr lang="ru-RU" sz="2800" b="1" dirty="0"/>
              <a:t>я</a:t>
            </a:r>
            <a:r>
              <a:rPr lang="ru-RU" sz="2800" dirty="0"/>
              <a:t>! Это </a:t>
            </a:r>
            <a:r>
              <a:rPr lang="ru-RU" sz="2800" b="1" dirty="0"/>
              <a:t>я</a:t>
            </a:r>
            <a:r>
              <a:rPr lang="ru-RU" sz="2800" dirty="0"/>
              <a:t> придумала!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862" y="390068"/>
            <a:ext cx="3116835" cy="39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052" y="244904"/>
            <a:ext cx="68755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В.А. Осеева «Почему?»</a:t>
            </a:r>
          </a:p>
          <a:p>
            <a:pPr algn="ctr"/>
            <a:endParaRPr lang="ru-RU" sz="2800" b="1" dirty="0" smtClean="0">
              <a:latin typeface="+mj-lt"/>
            </a:endParaRPr>
          </a:p>
          <a:p>
            <a:r>
              <a:rPr lang="ru-RU" sz="2800" dirty="0" smtClean="0"/>
              <a:t>Послышался </a:t>
            </a:r>
            <a:r>
              <a:rPr lang="ru-RU" sz="2800" dirty="0"/>
              <a:t>звон… На полу валялись розовые черепки…</a:t>
            </a:r>
          </a:p>
          <a:p>
            <a:r>
              <a:rPr lang="ru-RU" sz="2800" dirty="0"/>
              <a:t>— Что это? Кто это? — Мама опустилась на колени и закрыла лицо руками. — Папина чашка… папина чашка… — горько повторяла она. Потом подняла глаза и с упрёком спросила: — Это ты?</a:t>
            </a:r>
          </a:p>
          <a:p>
            <a:r>
              <a:rPr lang="ru-RU" sz="2800" dirty="0"/>
              <a:t>Колени у меня дрожали, язык заплетался.</a:t>
            </a:r>
          </a:p>
          <a:p>
            <a:r>
              <a:rPr lang="ru-RU" sz="2800" dirty="0"/>
              <a:t>— Это… это… Бум!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626" y="339634"/>
            <a:ext cx="4688548" cy="43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4617" y="853666"/>
            <a:ext cx="72485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В.А. Осеева «Почему?»</a:t>
            </a:r>
          </a:p>
          <a:p>
            <a:endParaRPr lang="ru-RU" sz="2800" dirty="0" smtClean="0"/>
          </a:p>
          <a:p>
            <a:r>
              <a:rPr lang="ru-RU" sz="2800" dirty="0" smtClean="0"/>
              <a:t>— </a:t>
            </a:r>
            <a:r>
              <a:rPr lang="ru-RU" sz="2800" dirty="0"/>
              <a:t>Мама!</a:t>
            </a:r>
          </a:p>
          <a:p>
            <a:r>
              <a:rPr lang="ru-RU" sz="2800" dirty="0"/>
              <a:t>Она открыла глаза, обняла меня теплыми руками. Тоскливый собачий лай донесся до нас сквозь шум дождя.</a:t>
            </a:r>
          </a:p>
          <a:p>
            <a:r>
              <a:rPr lang="ru-RU" sz="2800" dirty="0"/>
              <a:t>— Мама! Мама! Это я разбил чашку. Это я, я! Пусти Бума…</a:t>
            </a:r>
          </a:p>
          <a:p>
            <a:r>
              <a:rPr lang="ru-RU" sz="2800" dirty="0"/>
              <a:t>Лицо ее дрогнуло, она схватила меня за руку, и мы побежали к двери.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515" y="235132"/>
            <a:ext cx="3279327" cy="4328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136" y="4131393"/>
            <a:ext cx="3623307" cy="22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25" y="127338"/>
            <a:ext cx="791337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+mj-lt"/>
                <a:cs typeface="Times New Roman" panose="02020603050405020304" pitchFamily="18" charset="0"/>
              </a:rPr>
              <a:t>Н. Носов. «Федина задача</a:t>
            </a:r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32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3200" dirty="0" smtClean="0">
                <a:cs typeface="Times New Roman" panose="02020603050405020304" pitchFamily="18" charset="0"/>
              </a:rPr>
              <a:t> </a:t>
            </a:r>
            <a:r>
              <a:rPr lang="ru-RU" sz="3200" dirty="0">
                <a:cs typeface="Times New Roman" panose="02020603050405020304" pitchFamily="18" charset="0"/>
              </a:rPr>
              <a:t>«Ну-ка, что тут </a:t>
            </a:r>
            <a:r>
              <a:rPr lang="ru-RU" sz="3200" b="1" dirty="0">
                <a:cs typeface="Times New Roman" panose="02020603050405020304" pitchFamily="18" charset="0"/>
              </a:rPr>
              <a:t>нам</a:t>
            </a:r>
            <a:r>
              <a:rPr lang="ru-RU" sz="3200" dirty="0">
                <a:cs typeface="Times New Roman" panose="02020603050405020304" pitchFamily="18" charset="0"/>
              </a:rPr>
              <a:t> на дом задано</a:t>
            </a:r>
            <a:r>
              <a:rPr lang="ru-RU" sz="3200" dirty="0" smtClean="0">
                <a:cs typeface="Times New Roman" panose="02020603050405020304" pitchFamily="18" charset="0"/>
              </a:rPr>
              <a:t>?..»</a:t>
            </a:r>
          </a:p>
          <a:p>
            <a:endParaRPr lang="ru-RU" sz="3200" dirty="0">
              <a:cs typeface="Times New Roman" panose="02020603050405020304" pitchFamily="18" charset="0"/>
            </a:endParaRPr>
          </a:p>
          <a:p>
            <a:r>
              <a:rPr lang="ru-RU" sz="3200" dirty="0" smtClean="0">
                <a:cs typeface="Times New Roman" panose="02020603050405020304" pitchFamily="18" charset="0"/>
              </a:rPr>
              <a:t>«</a:t>
            </a:r>
            <a:r>
              <a:rPr lang="ru-RU" sz="3200" dirty="0">
                <a:cs typeface="Times New Roman" panose="02020603050405020304" pitchFamily="18" charset="0"/>
              </a:rPr>
              <a:t>О чём тут у </a:t>
            </a:r>
            <a:r>
              <a:rPr lang="ru-RU" sz="3200" b="1" dirty="0">
                <a:cs typeface="Times New Roman" panose="02020603050405020304" pitchFamily="18" charset="0"/>
              </a:rPr>
              <a:t>нас</a:t>
            </a:r>
            <a:r>
              <a:rPr lang="ru-RU" sz="3200" dirty="0">
                <a:cs typeface="Times New Roman" panose="02020603050405020304" pitchFamily="18" charset="0"/>
              </a:rPr>
              <a:t> говорится?..» </a:t>
            </a:r>
            <a:endParaRPr lang="ru-RU" sz="3200" dirty="0" smtClean="0">
              <a:cs typeface="Times New Roman" panose="02020603050405020304" pitchFamily="18" charset="0"/>
            </a:endParaRPr>
          </a:p>
          <a:p>
            <a:endParaRPr lang="ru-RU" sz="3200" dirty="0" smtClean="0">
              <a:cs typeface="Times New Roman" panose="02020603050405020304" pitchFamily="18" charset="0"/>
            </a:endParaRPr>
          </a:p>
          <a:p>
            <a:r>
              <a:rPr lang="ru-RU" sz="3200" dirty="0" smtClean="0">
                <a:cs typeface="Times New Roman" panose="02020603050405020304" pitchFamily="18" charset="0"/>
              </a:rPr>
              <a:t>«</a:t>
            </a:r>
            <a:r>
              <a:rPr lang="ru-RU" sz="3200" dirty="0">
                <a:cs typeface="Times New Roman" panose="02020603050405020304" pitchFamily="18" charset="0"/>
              </a:rPr>
              <a:t>Ну, гремит и пусть гремит, - сказал Федя. – </a:t>
            </a:r>
            <a:r>
              <a:rPr lang="ru-RU" sz="3200" b="1" dirty="0">
                <a:cs typeface="Times New Roman" panose="02020603050405020304" pitchFamily="18" charset="0"/>
              </a:rPr>
              <a:t>Нам-то</a:t>
            </a:r>
            <a:r>
              <a:rPr lang="ru-RU" sz="3200" dirty="0">
                <a:cs typeface="Times New Roman" panose="02020603050405020304" pitchFamily="18" charset="0"/>
              </a:rPr>
              <a:t> какое дело? </a:t>
            </a:r>
            <a:r>
              <a:rPr lang="ru-RU" sz="3200" b="1" dirty="0">
                <a:cs typeface="Times New Roman" panose="02020603050405020304" pitchFamily="18" charset="0"/>
              </a:rPr>
              <a:t>Нам</a:t>
            </a:r>
            <a:r>
              <a:rPr lang="ru-RU" sz="3200" dirty="0">
                <a:cs typeface="Times New Roman" panose="02020603050405020304" pitchFamily="18" charset="0"/>
              </a:rPr>
              <a:t> надо задачу решать. На чём тут </a:t>
            </a:r>
            <a:r>
              <a:rPr lang="ru-RU" sz="3200" b="1" dirty="0">
                <a:cs typeface="Times New Roman" panose="02020603050405020304" pitchFamily="18" charset="0"/>
              </a:rPr>
              <a:t>мы</a:t>
            </a:r>
            <a:r>
              <a:rPr lang="ru-RU" sz="3200" dirty="0">
                <a:cs typeface="Times New Roman" panose="02020603050405020304" pitchFamily="18" charset="0"/>
              </a:rPr>
              <a:t> остановились</a:t>
            </a:r>
            <a:r>
              <a:rPr lang="ru-RU" sz="3200" dirty="0" smtClean="0">
                <a:cs typeface="Times New Roman" panose="02020603050405020304" pitchFamily="18" charset="0"/>
              </a:rPr>
              <a:t>?..»</a:t>
            </a:r>
          </a:p>
          <a:p>
            <a:endParaRPr lang="ru-RU" sz="3200" dirty="0">
              <a:cs typeface="Times New Roman" panose="02020603050405020304" pitchFamily="18" charset="0"/>
            </a:endParaRPr>
          </a:p>
          <a:p>
            <a:r>
              <a:rPr lang="ru-RU" sz="3200" dirty="0">
                <a:cs typeface="Times New Roman" panose="02020603050405020304" pitchFamily="18" charset="0"/>
              </a:rPr>
              <a:t>«Очень </a:t>
            </a:r>
            <a:r>
              <a:rPr lang="ru-RU" sz="3200" b="1" dirty="0">
                <a:cs typeface="Times New Roman" panose="02020603050405020304" pitchFamily="18" charset="0"/>
              </a:rPr>
              <a:t>нам</a:t>
            </a:r>
            <a:r>
              <a:rPr lang="ru-RU" sz="3200" dirty="0">
                <a:cs typeface="Times New Roman" panose="02020603050405020304" pitchFamily="18" charset="0"/>
              </a:rPr>
              <a:t> нужно ещё алмазы считать! Тут мешки с мукой никак не сосчитаешь!»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846" y="391884"/>
            <a:ext cx="3765691" cy="48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616" y="1930307"/>
            <a:ext cx="76243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А.С. Пушкин «Сказка о рыбаке и рыбке</a:t>
            </a:r>
            <a:r>
              <a:rPr lang="ru-RU" sz="3200" b="1" dirty="0" smtClean="0">
                <a:latin typeface="+mj-lt"/>
              </a:rPr>
              <a:t>»</a:t>
            </a:r>
          </a:p>
          <a:p>
            <a:pPr algn="ctr"/>
            <a:endParaRPr lang="ru-RU" sz="3200" b="1" dirty="0">
              <a:latin typeface="+mj-lt"/>
            </a:endParaRPr>
          </a:p>
          <a:p>
            <a:r>
              <a:rPr lang="ru-RU" sz="3200" dirty="0"/>
              <a:t>«Смилуйся, государыня рыбка!</a:t>
            </a:r>
          </a:p>
          <a:p>
            <a:r>
              <a:rPr lang="ru-RU" sz="3200" dirty="0"/>
              <a:t>Ещё пуще старуха бранится,</a:t>
            </a:r>
          </a:p>
          <a:p>
            <a:r>
              <a:rPr lang="ru-RU" sz="3200" dirty="0"/>
              <a:t>Не даёт </a:t>
            </a:r>
            <a:r>
              <a:rPr lang="ru-RU" sz="3200" b="1" dirty="0"/>
              <a:t>старику мне </a:t>
            </a:r>
            <a:r>
              <a:rPr lang="ru-RU" sz="3200" dirty="0"/>
              <a:t>покою…»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525" y="464459"/>
            <a:ext cx="3785507" cy="54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553" y="519224"/>
            <a:ext cx="80554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Х. </a:t>
            </a:r>
            <a:r>
              <a:rPr lang="ru-RU" sz="3200" b="1" dirty="0" err="1">
                <a:latin typeface="+mj-lt"/>
              </a:rPr>
              <a:t>Лофтинг</a:t>
            </a:r>
            <a:r>
              <a:rPr lang="ru-RU" sz="3200" b="1" dirty="0">
                <a:latin typeface="+mj-lt"/>
              </a:rPr>
              <a:t> «Почтовая служба Доктора </a:t>
            </a:r>
            <a:r>
              <a:rPr lang="ru-RU" sz="3200" b="1" dirty="0" err="1">
                <a:latin typeface="+mj-lt"/>
              </a:rPr>
              <a:t>Дулитла</a:t>
            </a:r>
            <a:r>
              <a:rPr lang="ru-RU" sz="3200" b="1" dirty="0">
                <a:latin typeface="+mj-lt"/>
              </a:rPr>
              <a:t>» (перевод с английского Ю.В. Муравьевой</a:t>
            </a:r>
            <a:r>
              <a:rPr lang="ru-RU" sz="3200" b="1" dirty="0" smtClean="0">
                <a:latin typeface="+mj-lt"/>
              </a:rPr>
              <a:t>)</a:t>
            </a:r>
          </a:p>
          <a:p>
            <a:pPr algn="ctr"/>
            <a:endParaRPr lang="ru-RU" sz="3200" b="1" dirty="0">
              <a:latin typeface="+mj-lt"/>
            </a:endParaRPr>
          </a:p>
          <a:p>
            <a:r>
              <a:rPr lang="ru-RU" sz="3200" dirty="0"/>
              <a:t>«Фермер сказал своей жене:</a:t>
            </a:r>
          </a:p>
          <a:p>
            <a:r>
              <a:rPr lang="ru-RU" sz="3200" dirty="0"/>
              <a:t>- Оставим себе вон </a:t>
            </a:r>
            <a:r>
              <a:rPr lang="ru-RU" sz="3200" b="1" dirty="0" err="1"/>
              <a:t>эфтого</a:t>
            </a:r>
            <a:r>
              <a:rPr lang="ru-RU" sz="3200" dirty="0"/>
              <a:t> черно-белого. А </a:t>
            </a:r>
            <a:r>
              <a:rPr lang="ru-RU" sz="3200" b="1" dirty="0" err="1"/>
              <a:t>энтих</a:t>
            </a:r>
            <a:r>
              <a:rPr lang="ru-RU" sz="3200" dirty="0"/>
              <a:t> остальных я завтра утром унесу. Мы не </a:t>
            </a:r>
            <a:r>
              <a:rPr lang="ru-RU" sz="3200" dirty="0" err="1"/>
              <a:t>могем</a:t>
            </a:r>
            <a:r>
              <a:rPr lang="ru-RU" sz="3200" dirty="0"/>
              <a:t>, </a:t>
            </a:r>
            <a:r>
              <a:rPr lang="ru-RU" sz="3200" dirty="0" err="1"/>
              <a:t>шоб</a:t>
            </a:r>
            <a:r>
              <a:rPr lang="ru-RU" sz="3200" dirty="0"/>
              <a:t> у нас </a:t>
            </a:r>
            <a:r>
              <a:rPr lang="ru-RU" sz="3200" b="1" dirty="0" err="1"/>
              <a:t>здеся</a:t>
            </a:r>
            <a:r>
              <a:rPr lang="ru-RU" sz="3200" dirty="0"/>
              <a:t> бегала целая орава кошек.</a:t>
            </a:r>
          </a:p>
          <a:p>
            <a:r>
              <a:rPr lang="ru-RU" sz="3200" dirty="0" smtClean="0"/>
              <a:t>Его </a:t>
            </a:r>
            <a:r>
              <a:rPr lang="ru-RU" sz="3200" dirty="0"/>
              <a:t>грамматика была </a:t>
            </a:r>
            <a:r>
              <a:rPr lang="ru-RU" sz="3200" dirty="0" smtClean="0"/>
              <a:t>чудовищной».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102" y="375843"/>
            <a:ext cx="352057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485" y="304694"/>
            <a:ext cx="88000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Л.А. Чарская «Княжна </a:t>
            </a:r>
            <a:r>
              <a:rPr lang="ru-RU" sz="2400" b="1" dirty="0" err="1">
                <a:latin typeface="+mj-lt"/>
              </a:rPr>
              <a:t>Джаваха</a:t>
            </a:r>
            <a:r>
              <a:rPr lang="ru-RU" sz="2400" b="1" dirty="0" smtClean="0">
                <a:latin typeface="+mj-lt"/>
              </a:rPr>
              <a:t>»</a:t>
            </a:r>
          </a:p>
          <a:p>
            <a:pPr algn="ctr"/>
            <a:endParaRPr lang="ru-RU" sz="2400" b="1" dirty="0">
              <a:latin typeface="+mj-lt"/>
            </a:endParaRPr>
          </a:p>
          <a:p>
            <a:r>
              <a:rPr lang="ru-RU" sz="2400" dirty="0"/>
              <a:t>«В умывальной остались я и певунья </a:t>
            </a:r>
            <a:r>
              <a:rPr lang="ru-RU" sz="2400" dirty="0" err="1"/>
              <a:t>Чикунина</a:t>
            </a:r>
            <a:r>
              <a:rPr lang="ru-RU" sz="2400" dirty="0"/>
              <a:t>. Она робко оглянулась кругом и, </a:t>
            </a:r>
            <a:r>
              <a:rPr lang="ru-RU" sz="2400" dirty="0" err="1"/>
              <a:t>увидя</a:t>
            </a:r>
            <a:r>
              <a:rPr lang="ru-RU" sz="2400" dirty="0"/>
              <a:t>, что мы одни, быстро заговорила:</a:t>
            </a:r>
          </a:p>
          <a:p>
            <a:r>
              <a:rPr lang="ru-RU" sz="2400" dirty="0"/>
              <a:t>– </a:t>
            </a:r>
            <a:r>
              <a:rPr lang="ru-RU" sz="2400" b="1" dirty="0"/>
              <a:t>Вы</a:t>
            </a:r>
            <a:r>
              <a:rPr lang="ru-RU" sz="2400" dirty="0"/>
              <a:t> не обращайте внимания на них, у нас принято «травить новеньких»… Глупые девочки, потом они отстанут, когда </a:t>
            </a:r>
            <a:r>
              <a:rPr lang="ru-RU" sz="2400" b="1" dirty="0"/>
              <a:t>вы </a:t>
            </a:r>
            <a:r>
              <a:rPr lang="ru-RU" sz="2400" dirty="0"/>
              <a:t>привыкнете</a:t>
            </a:r>
            <a:r>
              <a:rPr lang="ru-RU" sz="2400" dirty="0" smtClean="0"/>
              <a:t>…»</a:t>
            </a:r>
          </a:p>
          <a:p>
            <a:endParaRPr lang="ru-RU" sz="2400" dirty="0"/>
          </a:p>
          <a:p>
            <a:r>
              <a:rPr lang="ru-RU" sz="2400" dirty="0"/>
              <a:t>«– Это ничего, – успокаивала меня моя новая знакомая, – стерпите уж как-нибудь… а там они сами увидят свою глупость, сами придут к </a:t>
            </a:r>
            <a:r>
              <a:rPr lang="ru-RU" sz="2400" b="1" dirty="0"/>
              <a:t>вам</a:t>
            </a:r>
            <a:r>
              <a:rPr lang="ru-RU" sz="2400" dirty="0"/>
              <a:t> с повинной. И потом, видите ли, княжна, у </a:t>
            </a:r>
            <a:r>
              <a:rPr lang="ru-RU" sz="2400" b="1" dirty="0"/>
              <a:t>вас</a:t>
            </a:r>
            <a:r>
              <a:rPr lang="ru-RU" sz="2400" dirty="0"/>
              <a:t>… </a:t>
            </a:r>
            <a:r>
              <a:rPr lang="ru-RU" sz="2400" b="1" dirty="0"/>
              <a:t>вы</a:t>
            </a:r>
            <a:r>
              <a:rPr lang="ru-RU" sz="2400" dirty="0"/>
              <a:t> не рассердитесь на мою откровенность?.. Видите ли, у </a:t>
            </a:r>
            <a:r>
              <a:rPr lang="ru-RU" sz="2400" b="1" dirty="0"/>
              <a:t>вас</a:t>
            </a:r>
            <a:r>
              <a:rPr lang="ru-RU" sz="2400" dirty="0"/>
              <a:t> такой вид, будто </a:t>
            </a:r>
            <a:r>
              <a:rPr lang="ru-RU" sz="2400" b="1" dirty="0"/>
              <a:t>вы</a:t>
            </a:r>
            <a:r>
              <a:rPr lang="ru-RU" sz="2400" dirty="0"/>
              <a:t> куда лучше и выше всех нас… </a:t>
            </a:r>
            <a:r>
              <a:rPr lang="ru-RU" sz="2400" b="1" dirty="0"/>
              <a:t>Вы </a:t>
            </a:r>
            <a:r>
              <a:rPr lang="ru-RU" sz="2400" dirty="0"/>
              <a:t>титулованная, богатая девочка, генеральская дочка… а мы все проще… Ах, да я не умею говорить! </a:t>
            </a:r>
            <a:r>
              <a:rPr lang="ru-RU" sz="2400" b="1" dirty="0"/>
              <a:t>Вы</a:t>
            </a:r>
            <a:r>
              <a:rPr lang="ru-RU" sz="2400" dirty="0"/>
              <a:t> меня, пожалуй, не поймете, обидитесь… – неожиданно оборвала она и вздохнула.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883" y="304694"/>
            <a:ext cx="2514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301" y="469650"/>
            <a:ext cx="728472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В. Драгунский. «Профессор кислых щей</a:t>
            </a:r>
            <a:r>
              <a:rPr lang="ru-RU" sz="3200" b="1" dirty="0" smtClean="0">
                <a:latin typeface="+mj-lt"/>
              </a:rPr>
              <a:t>»</a:t>
            </a:r>
          </a:p>
          <a:p>
            <a:pPr algn="ctr"/>
            <a:endParaRPr lang="ru-RU" sz="3200" b="1" dirty="0">
              <a:latin typeface="+mj-lt"/>
            </a:endParaRPr>
          </a:p>
          <a:p>
            <a:r>
              <a:rPr lang="ru-RU" sz="3200" dirty="0"/>
              <a:t>«Доктор погладил Алёнку по голове и повернулся ко мне:</a:t>
            </a:r>
          </a:p>
          <a:p>
            <a:r>
              <a:rPr lang="ru-RU" sz="3200" dirty="0"/>
              <a:t>— А </a:t>
            </a:r>
            <a:r>
              <a:rPr lang="ru-RU" sz="3200" b="1" dirty="0"/>
              <a:t>вас</a:t>
            </a:r>
            <a:r>
              <a:rPr lang="ru-RU" sz="3200" dirty="0"/>
              <a:t> как зовут, молодой человек?</a:t>
            </a:r>
          </a:p>
          <a:p>
            <a:r>
              <a:rPr lang="ru-RU" sz="3200" dirty="0"/>
              <a:t>Вот он какой был славный: </a:t>
            </a:r>
            <a:r>
              <a:rPr lang="ru-RU" sz="3200" b="1" dirty="0"/>
              <a:t>на «вы» меня назвал!</a:t>
            </a:r>
          </a:p>
          <a:p>
            <a:r>
              <a:rPr lang="ru-RU" sz="3200" dirty="0"/>
              <a:t>— Я Денис Кораблев! А вас как зовут?»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118" y="352697"/>
            <a:ext cx="2518085" cy="3840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074" y="2782388"/>
            <a:ext cx="2573339" cy="33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095877" y="2334912"/>
            <a:ext cx="7712015" cy="3556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26573" y="2334912"/>
            <a:ext cx="7673200" cy="2335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>
                <a:solidFill>
                  <a:srgbClr val="78414F"/>
                </a:solidFill>
              </a:rPr>
              <a:t> </a:t>
            </a:r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6729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5479" y="1470926"/>
            <a:ext cx="8025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6457C"/>
                </a:solidFill>
              </a:rPr>
              <a:t>КАЧЕСТВО ЧТЕНИЯ И ПОНИМАНИЯ ТЕКСТА НА УРОВНЕ НАЧАЛЬНОГО ОБЩЕГО </a:t>
            </a:r>
            <a:r>
              <a:rPr lang="ru-RU" sz="2400" b="1" dirty="0" smtClean="0">
                <a:solidFill>
                  <a:srgbClr val="26457C"/>
                </a:solidFill>
              </a:rPr>
              <a:t>ОБРАЗОВАНИЯ</a:t>
            </a:r>
          </a:p>
          <a:p>
            <a:pPr algn="ctr"/>
            <a:endParaRPr lang="ru-RU" sz="3200" b="1" dirty="0" smtClean="0">
              <a:solidFill>
                <a:srgbClr val="26457C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26457C"/>
                </a:solidFill>
              </a:rPr>
              <a:t>Изучение </a:t>
            </a:r>
            <a:r>
              <a:rPr lang="ru-RU" sz="3200" b="1" dirty="0">
                <a:solidFill>
                  <a:srgbClr val="26457C"/>
                </a:solidFill>
              </a:rPr>
              <a:t>грамматических явлений на материале художественного текста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781006" y="4088674"/>
            <a:ext cx="7226963" cy="17333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ru-RU" sz="2600" dirty="0" smtClean="0"/>
              <a:t>ШУТКИНА  Ирина Владимировна</a:t>
            </a:r>
            <a:endParaRPr lang="ru-RU" sz="2600" dirty="0"/>
          </a:p>
          <a:p>
            <a:pPr marL="0" indent="0" algn="r">
              <a:buNone/>
              <a:defRPr/>
            </a:pPr>
            <a:r>
              <a:rPr lang="ru-RU" sz="2600" dirty="0" smtClean="0"/>
              <a:t>ЯГПУ им. К. Д. Ушинского, </a:t>
            </a:r>
          </a:p>
          <a:p>
            <a:pPr marL="0" indent="0" algn="r">
              <a:buNone/>
              <a:defRPr/>
            </a:pPr>
            <a:r>
              <a:rPr lang="ru-RU" sz="2600" dirty="0"/>
              <a:t>с</a:t>
            </a:r>
            <a:r>
              <a:rPr lang="ru-RU" sz="2600" dirty="0" smtClean="0"/>
              <a:t>т. преподаватель кафедры теории и методики преподавания филологических дисциплин 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3263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Текст как дидактический материал в учебниках русского языка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640" y="1118593"/>
            <a:ext cx="1085523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/>
              <a:t>ФГОС, </a:t>
            </a:r>
            <a:r>
              <a:rPr lang="ru-RU" sz="2800" dirty="0" err="1" smtClean="0"/>
              <a:t>метапредметные</a:t>
            </a:r>
            <a:r>
              <a:rPr lang="ru-RU" sz="2800" dirty="0" smtClean="0"/>
              <a:t> результаты </a:t>
            </a:r>
            <a:r>
              <a:rPr lang="ru-RU" sz="2800" dirty="0"/>
              <a:t>освоения </a:t>
            </a:r>
            <a:r>
              <a:rPr lang="ru-RU" sz="2800" dirty="0" smtClean="0"/>
              <a:t>ООП </a:t>
            </a:r>
            <a:r>
              <a:rPr lang="ru-RU" sz="2800" dirty="0"/>
              <a:t>НОО</a:t>
            </a:r>
            <a:r>
              <a:rPr lang="ru-RU" sz="28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/>
              <a:t>«</a:t>
            </a:r>
            <a:r>
              <a:rPr lang="ru-RU" sz="2800" dirty="0"/>
              <a:t>овладение навыками смыслового чтения текстов различных стилей и жанров в соответствии с целями и задачами</a:t>
            </a:r>
            <a:r>
              <a:rPr lang="ru-RU" sz="2800" dirty="0" smtClean="0"/>
              <a:t>»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/>
              <a:t>Тексты художественного стиля: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т</a:t>
            </a:r>
            <a:r>
              <a:rPr lang="ru-RU" sz="2800" dirty="0" smtClean="0"/>
              <a:t>ема и основная мысль текста;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а</a:t>
            </a:r>
            <a:r>
              <a:rPr lang="ru-RU" sz="2800" dirty="0" smtClean="0"/>
              <a:t>вторский замысел;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т</a:t>
            </a:r>
            <a:r>
              <a:rPr lang="ru-RU" sz="2800" dirty="0" smtClean="0"/>
              <a:t>ипы текста.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algn="just">
              <a:lnSpc>
                <a:spcPct val="150000"/>
              </a:lnSpc>
            </a:pP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05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Текст как дидактический материал в учебниках русского языка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640" y="1118593"/>
            <a:ext cx="108552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/>
              <a:t>Отработка умений: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о</a:t>
            </a:r>
            <a:r>
              <a:rPr lang="ru-RU" sz="2800" dirty="0" smtClean="0"/>
              <a:t>заглавливать текст;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определять средства </a:t>
            </a:r>
            <a:r>
              <a:rPr lang="ru-RU" sz="2800" dirty="0" smtClean="0"/>
              <a:t>связи предложений </a:t>
            </a:r>
            <a:r>
              <a:rPr lang="ru-RU" sz="2800" dirty="0"/>
              <a:t>в </a:t>
            </a:r>
            <a:r>
              <a:rPr lang="ru-RU" sz="2800" dirty="0" smtClean="0"/>
              <a:t>тексте;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редактировать </a:t>
            </a:r>
            <a:r>
              <a:rPr lang="ru-RU" sz="2800" dirty="0" smtClean="0"/>
              <a:t>текст;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выделять </a:t>
            </a:r>
            <a:r>
              <a:rPr lang="ru-RU" sz="2800" dirty="0"/>
              <a:t>смысловые части и записывать их с красной </a:t>
            </a:r>
            <a:r>
              <a:rPr lang="ru-RU" sz="2800" dirty="0" smtClean="0"/>
              <a:t>строки и др.</a:t>
            </a:r>
          </a:p>
          <a:p>
            <a:pPr algn="just">
              <a:lnSpc>
                <a:spcPct val="150000"/>
              </a:lnSpc>
            </a:pP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96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Изучение грамматических явлений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640" y="1118593"/>
            <a:ext cx="108552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800" dirty="0" smtClean="0"/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484" y="732400"/>
            <a:ext cx="5922264" cy="539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840" y="652901"/>
            <a:ext cx="6185916" cy="4027932"/>
          </a:xfrm>
          <a:prstGeom prst="rect">
            <a:avLst/>
          </a:prstGeom>
        </p:spPr>
      </p:pic>
      <p:sp>
        <p:nvSpPr>
          <p:cNvPr id="2" name="Заголовок 13"/>
          <p:cNvSpPr txBox="1">
            <a:spLocks/>
          </p:cNvSpPr>
          <p:nvPr/>
        </p:nvSpPr>
        <p:spPr>
          <a:xfrm>
            <a:off x="309153" y="79503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В.П. </a:t>
            </a:r>
            <a:r>
              <a:rPr lang="ru-RU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Канакина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В.Г. Горецкий, 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класс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640" y="1118593"/>
            <a:ext cx="108552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800" dirty="0" smtClean="0"/>
          </a:p>
          <a:p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3" y="486776"/>
            <a:ext cx="6478524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309153" y="79503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В.П. </a:t>
            </a:r>
            <a:r>
              <a:rPr lang="ru-RU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Канакина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В.Г. Горецкий, 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класс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640" y="1118593"/>
            <a:ext cx="108552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800" dirty="0" smtClean="0"/>
          </a:p>
          <a:p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3" y="495082"/>
            <a:ext cx="6039612" cy="3986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256" y="2488474"/>
            <a:ext cx="6163056" cy="323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309153" y="79503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Л.Ф. Климанова, С.Г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Макеева, 1 класс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640" y="1118593"/>
            <a:ext cx="108552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800" dirty="0" smtClean="0"/>
          </a:p>
          <a:p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189" y="592616"/>
            <a:ext cx="4506684" cy="5356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86" y="592616"/>
            <a:ext cx="3971110" cy="53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Изучение грамматических явлений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640" y="1118593"/>
            <a:ext cx="108552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741" y="4404348"/>
            <a:ext cx="5308092" cy="1499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787" y="836534"/>
            <a:ext cx="5212080" cy="29032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46" y="799941"/>
            <a:ext cx="5943600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780</Words>
  <Application>Microsoft Office PowerPoint</Application>
  <PresentationFormat>Произвольный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Дмитриевна Редченкова</dc:creator>
  <cp:lastModifiedBy>Наталья Николаевна Новикова</cp:lastModifiedBy>
  <cp:revision>49</cp:revision>
  <dcterms:created xsi:type="dcterms:W3CDTF">2022-03-17T06:20:17Z</dcterms:created>
  <dcterms:modified xsi:type="dcterms:W3CDTF">2022-04-11T11:04:05Z</dcterms:modified>
</cp:coreProperties>
</file>