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5" r:id="rId4"/>
    <p:sldId id="266" r:id="rId5"/>
    <p:sldId id="258" r:id="rId6"/>
    <p:sldId id="268" r:id="rId7"/>
    <p:sldId id="267" r:id="rId8"/>
    <p:sldId id="259" r:id="rId9"/>
    <p:sldId id="269" r:id="rId10"/>
    <p:sldId id="264" r:id="rId11"/>
    <p:sldId id="260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>
        <p:scale>
          <a:sx n="84" d="100"/>
          <a:sy n="84" d="100"/>
        </p:scale>
        <p:origin x="-744" y="33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29.03.2016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42910" y="642918"/>
            <a:ext cx="7772400" cy="1470025"/>
          </a:xfrm>
        </p:spPr>
        <p:txBody>
          <a:bodyPr/>
          <a:lstStyle/>
          <a:p>
            <a:r>
              <a:rPr lang="ru-RU" dirty="0" smtClean="0"/>
              <a:t>«</a:t>
            </a:r>
            <a:r>
              <a:rPr lang="ru-RU" dirty="0" smtClean="0"/>
              <a:t>Обобщающий урок по теме «Семья и я»</a:t>
            </a:r>
            <a:r>
              <a:rPr lang="ru-RU" dirty="0" smtClean="0"/>
              <a:t>»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755576" y="2852936"/>
            <a:ext cx="7848872" cy="3672408"/>
          </a:xfrm>
        </p:spPr>
        <p:txBody>
          <a:bodyPr>
            <a:normAutofit/>
          </a:bodyPr>
          <a:lstStyle/>
          <a:p>
            <a:r>
              <a:rPr lang="ru-RU" dirty="0" smtClean="0">
                <a:solidFill>
                  <a:schemeClr val="tx1"/>
                </a:solidFill>
              </a:rPr>
              <a:t>Литературное чтение</a:t>
            </a:r>
            <a:endParaRPr lang="ru-RU" dirty="0" smtClean="0">
              <a:solidFill>
                <a:schemeClr val="tx1"/>
              </a:solidFill>
            </a:endParaRPr>
          </a:p>
          <a:p>
            <a:r>
              <a:rPr lang="ru-RU" dirty="0" smtClean="0">
                <a:solidFill>
                  <a:schemeClr val="tx1"/>
                </a:solidFill>
              </a:rPr>
              <a:t>2 «В»</a:t>
            </a:r>
            <a:r>
              <a:rPr lang="ru-RU" dirty="0" smtClean="0">
                <a:solidFill>
                  <a:schemeClr val="tx1"/>
                </a:solidFill>
              </a:rPr>
              <a:t> класс</a:t>
            </a:r>
          </a:p>
          <a:p>
            <a:r>
              <a:rPr lang="ru-RU" dirty="0" smtClean="0">
                <a:solidFill>
                  <a:schemeClr val="tx1"/>
                </a:solidFill>
              </a:rPr>
              <a:t>Средняя школа №1</a:t>
            </a:r>
          </a:p>
          <a:p>
            <a:r>
              <a:rPr lang="ru-RU" dirty="0" smtClean="0">
                <a:solidFill>
                  <a:schemeClr val="tx1"/>
                </a:solidFill>
              </a:rPr>
              <a:t>г</a:t>
            </a:r>
            <a:r>
              <a:rPr lang="ru-RU" dirty="0" smtClean="0">
                <a:solidFill>
                  <a:schemeClr val="tx1"/>
                </a:solidFill>
              </a:rPr>
              <a:t>. Гаврилов-Ям</a:t>
            </a:r>
            <a:endParaRPr lang="ru-RU" dirty="0" smtClean="0">
              <a:solidFill>
                <a:schemeClr val="tx1"/>
              </a:solidFill>
            </a:endParaRPr>
          </a:p>
          <a:p>
            <a:r>
              <a:rPr lang="ru-RU" dirty="0" smtClean="0">
                <a:solidFill>
                  <a:schemeClr val="tx1"/>
                </a:solidFill>
              </a:rPr>
              <a:t> «Начальная школа </a:t>
            </a:r>
            <a:r>
              <a:rPr lang="en-US" dirty="0" smtClean="0">
                <a:solidFill>
                  <a:schemeClr val="tx1"/>
                </a:solidFill>
              </a:rPr>
              <a:t> XXI </a:t>
            </a:r>
            <a:r>
              <a:rPr lang="ru-RU" dirty="0" smtClean="0">
                <a:solidFill>
                  <a:schemeClr val="tx1"/>
                </a:solidFill>
              </a:rPr>
              <a:t> века»</a:t>
            </a:r>
            <a:endParaRPr lang="ru-RU" dirty="0">
              <a:solidFill>
                <a:schemeClr val="tx1"/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1322353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8640960" cy="864096"/>
          </a:xfrm>
        </p:spPr>
        <p:txBody>
          <a:bodyPr>
            <a:normAutofit/>
          </a:bodyPr>
          <a:lstStyle/>
          <a:p>
            <a:r>
              <a:rPr lang="ru-RU" dirty="0" smtClean="0"/>
              <a:t>Анализ со-</a:t>
            </a:r>
            <a:r>
              <a:rPr lang="ru-RU" dirty="0" err="1" smtClean="0"/>
              <a:t>бытийности</a:t>
            </a:r>
            <a:r>
              <a:rPr lang="ru-RU" dirty="0" smtClean="0"/>
              <a:t> урока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857232"/>
            <a:ext cx="8229600" cy="5715040"/>
          </a:xfrm>
        </p:spPr>
        <p:txBody>
          <a:bodyPr>
            <a:normAutofit fontScale="70000" lnSpcReduction="20000"/>
          </a:bodyPr>
          <a:lstStyle/>
          <a:p>
            <a:pPr lvl="0"/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Использованные  методы организации учебной деятельности соответствуют требованиям </a:t>
            </a:r>
            <a:r>
              <a:rPr lang="ru-RU" altLang="ru-RU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деятельностного подхода</a:t>
            </a:r>
          </a:p>
          <a:p>
            <a:pPr lvl="0"/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Использованные методы соответствуют  </a:t>
            </a:r>
            <a:r>
              <a:rPr lang="ru-RU" altLang="ru-RU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со-бытийному подходу</a:t>
            </a:r>
          </a:p>
          <a:p>
            <a:pPr lvl="0"/>
            <a:r>
              <a:rPr lang="ru-RU" altLang="ru-RU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Технологическая грамотность проекта </a:t>
            </a:r>
            <a:r>
              <a:rPr lang="ru-RU" altLang="ru-RU" dirty="0" err="1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со-бытия</a:t>
            </a: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: проект разработан в соответствии с основными этапами деятельности</a:t>
            </a:r>
            <a:endParaRPr lang="ru-RU" altLang="ru-RU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altLang="ru-RU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Результативность проекта </a:t>
            </a:r>
            <a:r>
              <a:rPr lang="ru-RU" altLang="ru-RU" dirty="0" err="1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со-бытия</a:t>
            </a: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: при реализации  </a:t>
            </a:r>
            <a:r>
              <a:rPr lang="ru-RU" altLang="ru-RU" dirty="0" err="1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со-бытия</a:t>
            </a: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был создан продукт совместной деятельности </a:t>
            </a: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Кластер по теме «Семья и я»</a:t>
            </a:r>
            <a:endParaRPr lang="ru-RU" altLang="ru-RU" dirty="0" smtClean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Общие выводы: </a:t>
            </a:r>
          </a:p>
          <a:p>
            <a:pPr lvl="0">
              <a:buNone/>
            </a:pP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   - была чётко организована деятельность   детей по созданию совместного продукта,</a:t>
            </a:r>
          </a:p>
          <a:p>
            <a:pPr lvl="0">
              <a:buNone/>
            </a:pP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  - учащиеся сумели сформулировать </a:t>
            </a: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 помощью учителя цель </a:t>
            </a: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собственной  деятельности, наметили пути её достижения,</a:t>
            </a:r>
          </a:p>
          <a:p>
            <a:pPr lvl="0">
              <a:buNone/>
            </a:pP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  - сумели распределить роли при работе в группах, оценить результаты  деятельности  группы и презентовать полученный продукт</a:t>
            </a:r>
          </a:p>
          <a:p>
            <a:pPr lvl="0">
              <a:buNone/>
            </a:pPr>
            <a:r>
              <a:rPr lang="ru-RU" altLang="ru-RU" dirty="0" smtClean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  </a:t>
            </a:r>
          </a:p>
        </p:txBody>
      </p:sp>
    </p:spTree>
    <p:extLst>
      <p:ext uri="{BB962C8B-B14F-4D97-AF65-F5344CB8AC3E}">
        <p14:creationId xmlns="" xmlns:p14="http://schemas.microsoft.com/office/powerpoint/2010/main" val="1792087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Удачи нам!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1135455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Образовательные результаты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b="1" i="1" dirty="0" smtClean="0"/>
              <a:t>Предметные</a:t>
            </a:r>
            <a:r>
              <a:rPr lang="ru-RU" i="1" dirty="0" smtClean="0"/>
              <a:t>: </a:t>
            </a:r>
          </a:p>
          <a:p>
            <a:pPr marL="0" indent="0">
              <a:buNone/>
            </a:pPr>
            <a:r>
              <a:rPr lang="ru-RU" i="1" dirty="0" smtClean="0"/>
              <a:t>называет жанр, фамилию автора, </a:t>
            </a:r>
            <a:r>
              <a:rPr lang="ru-RU" i="1" dirty="0" smtClean="0"/>
              <a:t>заголовок произведения, </a:t>
            </a:r>
            <a:r>
              <a:rPr lang="ru-RU" i="1" dirty="0" smtClean="0"/>
              <a:t>главных героев произведения.</a:t>
            </a:r>
            <a:endParaRPr lang="ru-RU" dirty="0" smtClean="0"/>
          </a:p>
          <a:p>
            <a:pPr marL="0" indent="0">
              <a:buNone/>
            </a:pPr>
            <a:endParaRPr lang="ru-RU" i="1" dirty="0" smtClean="0"/>
          </a:p>
        </p:txBody>
      </p:sp>
    </p:spTree>
    <p:extLst>
      <p:ext uri="{BB962C8B-B14F-4D97-AF65-F5344CB8AC3E}">
        <p14:creationId xmlns="" xmlns:p14="http://schemas.microsoft.com/office/powerpoint/2010/main" val="17727298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Образовательные результаты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686320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ru-RU" b="1" i="1" dirty="0" err="1"/>
              <a:t>Метапредметные</a:t>
            </a:r>
            <a:r>
              <a:rPr lang="ru-RU" b="1" i="1" dirty="0" smtClean="0"/>
              <a:t>:</a:t>
            </a:r>
          </a:p>
          <a:p>
            <a:pPr>
              <a:buNone/>
            </a:pPr>
            <a:r>
              <a:rPr lang="ru-RU" b="1" i="1" dirty="0" smtClean="0"/>
              <a:t>-  </a:t>
            </a:r>
            <a:r>
              <a:rPr lang="ru-RU" i="1" dirty="0" smtClean="0"/>
              <a:t>совместно формулирует цель деятельности с помощью символов и составляет план работы над кластером;</a:t>
            </a:r>
            <a:endParaRPr lang="ru-RU" dirty="0" smtClean="0"/>
          </a:p>
          <a:p>
            <a:pPr>
              <a:buNone/>
            </a:pPr>
            <a:r>
              <a:rPr lang="ru-RU" i="1" dirty="0" smtClean="0"/>
              <a:t>-   классифицирует </a:t>
            </a:r>
            <a:r>
              <a:rPr lang="ru-RU" i="1" dirty="0" smtClean="0"/>
              <a:t>произведения по предложенным признакам;</a:t>
            </a:r>
            <a:endParaRPr lang="ru-RU" dirty="0" smtClean="0"/>
          </a:p>
          <a:p>
            <a:pPr>
              <a:buNone/>
            </a:pPr>
            <a:r>
              <a:rPr lang="ru-RU" i="1" dirty="0" smtClean="0"/>
              <a:t>-   анализирует </a:t>
            </a:r>
            <a:r>
              <a:rPr lang="ru-RU" i="1" dirty="0" smtClean="0"/>
              <a:t>прочитанное произведение с целью выявления главных </a:t>
            </a:r>
            <a:r>
              <a:rPr lang="ru-RU" i="1" dirty="0" smtClean="0"/>
              <a:t>героев;</a:t>
            </a:r>
            <a:endParaRPr lang="ru-RU" dirty="0" smtClean="0"/>
          </a:p>
          <a:p>
            <a:pPr marL="0" indent="0">
              <a:buNone/>
            </a:pPr>
            <a:r>
              <a:rPr lang="ru-RU" i="1" dirty="0" smtClean="0"/>
              <a:t>-   </a:t>
            </a:r>
            <a:r>
              <a:rPr lang="ru-RU" i="1" dirty="0" smtClean="0"/>
              <a:t>оценивает </a:t>
            </a:r>
            <a:r>
              <a:rPr lang="ru-RU" i="1" dirty="0" smtClean="0"/>
              <a:t>себя и своих одноклассников по заданным </a:t>
            </a:r>
            <a:r>
              <a:rPr lang="ru-RU" i="1" dirty="0" smtClean="0"/>
              <a:t>критериям;</a:t>
            </a:r>
            <a:endParaRPr lang="ru-RU" i="1" dirty="0" smtClean="0"/>
          </a:p>
          <a:p>
            <a:pPr marL="0" indent="0">
              <a:buFontTx/>
              <a:buChar char="-"/>
            </a:pPr>
            <a:r>
              <a:rPr lang="ru-RU" i="1" dirty="0" smtClean="0"/>
              <a:t> </a:t>
            </a:r>
            <a:r>
              <a:rPr lang="ru-RU" i="1" dirty="0" smtClean="0"/>
              <a:t>  высказывает </a:t>
            </a:r>
            <a:r>
              <a:rPr lang="ru-RU" i="1" dirty="0" smtClean="0"/>
              <a:t>собственные суждения и </a:t>
            </a:r>
            <a:r>
              <a:rPr lang="ru-RU" i="1" dirty="0" smtClean="0"/>
              <a:t>обосновывает их;</a:t>
            </a:r>
            <a:endParaRPr lang="ru-RU" i="1" dirty="0" smtClean="0"/>
          </a:p>
          <a:p>
            <a:pPr marL="0" indent="0">
              <a:buFontTx/>
              <a:buChar char="-"/>
            </a:pPr>
            <a:r>
              <a:rPr lang="ru-RU" i="1" dirty="0" smtClean="0"/>
              <a:t>   работает </a:t>
            </a:r>
            <a:r>
              <a:rPr lang="ru-RU" i="1" dirty="0" smtClean="0"/>
              <a:t>в группе, выполняя порученную </a:t>
            </a:r>
            <a:r>
              <a:rPr lang="ru-RU" i="1" dirty="0" smtClean="0"/>
              <a:t>роль. </a:t>
            </a:r>
            <a:endParaRPr lang="ru-RU" i="1" dirty="0" smtClean="0"/>
          </a:p>
          <a:p>
            <a:endParaRPr lang="ru-RU" i="1" dirty="0" smtClean="0"/>
          </a:p>
          <a:p>
            <a:endParaRPr lang="ru-RU" i="1" dirty="0"/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7580344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b="1" i="1" dirty="0" smtClean="0"/>
              <a:t>Личностные:</a:t>
            </a:r>
          </a:p>
          <a:p>
            <a:pPr marL="0" indent="0">
              <a:buNone/>
            </a:pPr>
            <a:r>
              <a:rPr lang="ru-RU" i="1" dirty="0" smtClean="0"/>
              <a:t>- </a:t>
            </a:r>
            <a:r>
              <a:rPr lang="ru-RU" i="1" dirty="0" smtClean="0"/>
              <a:t>выражает желание участвовать в конструирования урока по теме «Семья и я». </a:t>
            </a:r>
            <a:endParaRPr lang="ru-RU" dirty="0" smtClean="0"/>
          </a:p>
          <a:p>
            <a:pPr marL="0" indent="0">
              <a:buNone/>
            </a:pPr>
            <a:endParaRPr lang="ru-RU" i="1" dirty="0" smtClean="0"/>
          </a:p>
          <a:p>
            <a:pPr marL="0" indent="0">
              <a:buNone/>
            </a:pPr>
            <a:endParaRPr lang="ru-RU" b="1" i="1" dirty="0" smtClean="0"/>
          </a:p>
          <a:p>
            <a:endParaRPr lang="ru-RU" i="1" dirty="0" smtClean="0"/>
          </a:p>
          <a:p>
            <a:endParaRPr lang="ru-RU" i="1" dirty="0"/>
          </a:p>
          <a:p>
            <a:endParaRPr lang="ru-RU" dirty="0"/>
          </a:p>
        </p:txBody>
      </p:sp>
      <p:sp>
        <p:nvSpPr>
          <p:cNvPr id="4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Образовательные результаты</a:t>
            </a: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3664761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Цель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b="1" dirty="0" smtClean="0"/>
              <a:t>   </a:t>
            </a:r>
            <a:r>
              <a:rPr lang="ru-RU" dirty="0" smtClean="0"/>
              <a:t>систематизировать </a:t>
            </a:r>
            <a:r>
              <a:rPr lang="ru-RU" dirty="0" smtClean="0"/>
              <a:t>знания учащихся по теме «Семья и я» через совместную деятельность по составлению кластера.</a:t>
            </a:r>
          </a:p>
          <a:p>
            <a:pPr>
              <a:buNone/>
            </a:pPr>
            <a:endParaRPr lang="ru-RU" dirty="0" smtClean="0"/>
          </a:p>
        </p:txBody>
      </p:sp>
      <p:sp>
        <p:nvSpPr>
          <p:cNvPr id="6145" name="Rectangle 1"/>
          <p:cNvSpPr>
            <a:spLocks noChangeArrowheads="1"/>
          </p:cNvSpPr>
          <p:nvPr/>
        </p:nvSpPr>
        <p:spPr bwMode="auto">
          <a:xfrm>
            <a:off x="0" y="0"/>
            <a:ext cx="18473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285852" y="1428736"/>
            <a:ext cx="61436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39465898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Главная идея реализации содержания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на </a:t>
            </a:r>
            <a:r>
              <a:rPr lang="ru-RU" dirty="0"/>
              <a:t>чем основана: </a:t>
            </a:r>
            <a:endParaRPr lang="ru-RU" dirty="0" smtClean="0"/>
          </a:p>
          <a:p>
            <a:endParaRPr lang="ru-RU" dirty="0" smtClean="0"/>
          </a:p>
          <a:p>
            <a:pPr>
              <a:buNone/>
            </a:pPr>
            <a:r>
              <a:rPr lang="ru-RU" dirty="0" smtClean="0"/>
              <a:t>    основана на </a:t>
            </a:r>
            <a:r>
              <a:rPr lang="ru-RU" dirty="0" smtClean="0"/>
              <a:t>увлечении</a:t>
            </a:r>
            <a:r>
              <a:rPr lang="ru-RU" dirty="0" smtClean="0"/>
              <a:t> детей игрой  в конструктор «</a:t>
            </a:r>
            <a:r>
              <a:rPr lang="ru-RU" dirty="0" err="1" smtClean="0"/>
              <a:t>Лего</a:t>
            </a:r>
            <a:r>
              <a:rPr lang="ru-RU" dirty="0" smtClean="0"/>
              <a:t>»</a:t>
            </a:r>
            <a:endParaRPr lang="ru-RU" dirty="0" smtClean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6082469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Тема со-бытийная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      </a:t>
            </a:r>
            <a:r>
              <a:rPr lang="ru-RU" sz="4400" b="1" dirty="0" smtClean="0"/>
              <a:t>«</a:t>
            </a:r>
            <a:r>
              <a:rPr lang="ru-RU" sz="4400" b="1" dirty="0" smtClean="0"/>
              <a:t>Конструируем обобщающий урок по теме «Семья и я</a:t>
            </a:r>
            <a:r>
              <a:rPr lang="ru-RU" sz="4400" b="1" dirty="0" smtClean="0"/>
              <a:t>»</a:t>
            </a:r>
            <a:endParaRPr lang="ru-RU" sz="4400" b="1" dirty="0"/>
          </a:p>
        </p:txBody>
      </p:sp>
    </p:spTree>
    <p:extLst>
      <p:ext uri="{BB962C8B-B14F-4D97-AF65-F5344CB8AC3E}">
        <p14:creationId xmlns="" xmlns:p14="http://schemas.microsoft.com/office/powerpoint/2010/main" val="56121075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7504" y="188640"/>
            <a:ext cx="8856984" cy="648072"/>
          </a:xfrm>
        </p:spPr>
        <p:txBody>
          <a:bodyPr>
            <a:normAutofit/>
          </a:bodyPr>
          <a:lstStyle/>
          <a:p>
            <a:r>
              <a:rPr lang="ru-RU" sz="3200" dirty="0" smtClean="0"/>
              <a:t>Организация учебной деятельности на уроке</a:t>
            </a:r>
            <a:endParaRPr lang="ru-RU" sz="3200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266356907"/>
              </p:ext>
            </p:extLst>
          </p:nvPr>
        </p:nvGraphicFramePr>
        <p:xfrm>
          <a:off x="107505" y="836713"/>
          <a:ext cx="8856983" cy="500493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728191"/>
                <a:gridCol w="5112568"/>
                <a:gridCol w="2016224"/>
              </a:tblGrid>
              <a:tr h="646673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</a:rPr>
                        <a:t>Этап деятельности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effectLst/>
                        </a:rPr>
                        <a:t>Способы</a:t>
                      </a:r>
                      <a:r>
                        <a:rPr lang="ru-RU" sz="1800" baseline="0" dirty="0" smtClean="0">
                          <a:effectLst/>
                        </a:rPr>
                        <a:t> организации деятельности</a:t>
                      </a:r>
                      <a:endParaRPr lang="ru-RU" sz="1800" dirty="0">
                        <a:effectLst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Дидактика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06237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</a:rPr>
                        <a:t>Формирование потребности</a:t>
                      </a:r>
                      <a:endParaRPr lang="ru-RU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Беседа о любимых играх в перемену.</a:t>
                      </a:r>
                    </a:p>
                    <a:p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Ситуативный разговор о конструировании урока.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29334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rgbClr val="FFFF00"/>
                          </a:solidFill>
                          <a:effectLst/>
                        </a:rPr>
                        <a:t>Формирование образа желаемого результата</a:t>
                      </a:r>
                      <a:endParaRPr lang="ru-RU" sz="1800" dirty="0">
                        <a:solidFill>
                          <a:srgbClr val="FFFF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ru-RU" sz="1800" dirty="0">
                          <a:effectLst/>
                        </a:rPr>
                        <a:t> 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Диалог о том, как дети представляют результат своего труда,</a:t>
                      </a:r>
                      <a:r>
                        <a:rPr lang="ru-RU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результат конструирования урока.</a:t>
                      </a:r>
                      <a:endParaRPr lang="ru-RU" sz="18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Обращение к личному опыту</a:t>
                      </a:r>
                      <a:r>
                        <a:rPr lang="ru-RU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(Что вы уже смогли собрать из конструктора «</a:t>
                      </a:r>
                      <a:r>
                        <a:rPr lang="ru-RU" sz="1800" kern="1200" baseline="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Лего</a:t>
                      </a:r>
                      <a:r>
                        <a:rPr lang="ru-RU" sz="18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» в игре)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1515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</a:rPr>
                        <a:t>Мотивация</a:t>
                      </a:r>
                      <a:endParaRPr lang="ru-RU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</a:rPr>
                        <a:t> 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Вопрос на обсуждение «Желают ли учащиеся принять участие в конструировании урока»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1515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effectLst/>
                        </a:rPr>
                        <a:t>Целеполагание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ru-RU" sz="1800" dirty="0">
                          <a:effectLst/>
                        </a:rPr>
                        <a:t> 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Диалог о цели деятельности.</a:t>
                      </a:r>
                    </a:p>
                    <a:p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Фиксирование цели с помощью моделей.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effectLst/>
                          <a:latin typeface="Calibri"/>
                          <a:ea typeface="Calibri"/>
                          <a:cs typeface="Times New Roman"/>
                        </a:rPr>
                        <a:t>Образцы моделей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1515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effectLst/>
                        </a:rPr>
                        <a:t>Планирование</a:t>
                      </a:r>
                      <a:endParaRPr lang="ru-RU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Мозговой штурм.</a:t>
                      </a:r>
                    </a:p>
                    <a:p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Совместное обсуждение плана и вербальное фиксирование.</a:t>
                      </a: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3959808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Организация учебной деятельности на уроке</a:t>
            </a:r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18834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/>
                <a:gridCol w="1906256"/>
                <a:gridCol w="4806826"/>
                <a:gridCol w="1308238"/>
              </a:tblGrid>
              <a:tr h="370840">
                <a:tc>
                  <a:txBody>
                    <a:bodyPr/>
                    <a:lstStyle/>
                    <a:p>
                      <a:endParaRPr lang="ru-RU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>
                          <a:solidFill>
                            <a:schemeClr val="tx1"/>
                          </a:solidFill>
                          <a:effectLst/>
                        </a:rPr>
                        <a:t>Выполнение действий</a:t>
                      </a:r>
                      <a:endParaRPr lang="ru-RU" sz="1800" b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ru-RU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Работа в группах  сменного состава.</a:t>
                      </a:r>
                    </a:p>
                    <a:p>
                      <a:r>
                        <a:rPr lang="ru-RU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Оказание помощи по запросу.</a:t>
                      </a:r>
                    </a:p>
                    <a:p>
                      <a:r>
                        <a:rPr lang="ru-RU" sz="18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Создание ситуации успеха.</a:t>
                      </a:r>
                      <a:endParaRPr lang="ru-RU" sz="1800" b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Учебник,</a:t>
                      </a:r>
                      <a:r>
                        <a:rPr lang="ru-RU" sz="1800" b="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1800" b="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хрестоматия, книги по теме</a:t>
                      </a:r>
                      <a:endParaRPr lang="ru-RU" sz="1800" b="0" dirty="0">
                        <a:solidFill>
                          <a:schemeClr val="tx1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Анализ результата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Беседа о результатах деятельности.</a:t>
                      </a:r>
                    </a:p>
                    <a:p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Беседа о личной значимости продукта.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</TotalTime>
  <Words>373</Words>
  <Application>Microsoft Office PowerPoint</Application>
  <PresentationFormat>Экран (4:3)</PresentationFormat>
  <Paragraphs>71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«Обобщающий урок по теме «Семья и я»»</vt:lpstr>
      <vt:lpstr>Образовательные результаты</vt:lpstr>
      <vt:lpstr>Образовательные результаты</vt:lpstr>
      <vt:lpstr>Образовательные результаты</vt:lpstr>
      <vt:lpstr>Цель </vt:lpstr>
      <vt:lpstr>Главная идея реализации содержания</vt:lpstr>
      <vt:lpstr>Тема со-бытийная</vt:lpstr>
      <vt:lpstr>Организация учебной деятельности на уроке</vt:lpstr>
      <vt:lpstr>Организация учебной деятельности на уроке</vt:lpstr>
      <vt:lpstr>Анализ со-бытийности урока</vt:lpstr>
      <vt:lpstr>Удачи нам!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«Играем сказку»</dc:title>
  <dc:creator>Ольга Вячеславовна Тихомирова</dc:creator>
  <cp:lastModifiedBy>Школа</cp:lastModifiedBy>
  <cp:revision>29</cp:revision>
  <dcterms:created xsi:type="dcterms:W3CDTF">2015-10-12T16:26:22Z</dcterms:created>
  <dcterms:modified xsi:type="dcterms:W3CDTF">2016-03-29T06:56:02Z</dcterms:modified>
</cp:coreProperties>
</file>

<file path=docProps/thumbnail.jpeg>
</file>