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1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1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2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2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2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5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5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4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7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8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8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3B7A-BD7D-49E9-9140-AF83B59AA0B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6BBC-926F-4E05-A753-A7689FFF5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5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6170"/>
            <a:ext cx="9144000" cy="280379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4400" dirty="0" smtClean="0"/>
              <a:t>Формирующее </a:t>
            </a:r>
            <a:r>
              <a:rPr lang="ru-RU" sz="4400" smtClean="0"/>
              <a:t>оценивание </a:t>
            </a:r>
            <a:r>
              <a:rPr lang="ru-RU" sz="4400" smtClean="0"/>
              <a:t>в </a:t>
            </a:r>
            <a:r>
              <a:rPr lang="ru-RU" sz="4400" dirty="0" smtClean="0"/>
              <a:t>школе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2000" dirty="0" smtClean="0">
                <a:solidFill>
                  <a:prstClr val="black"/>
                </a:solidFill>
                <a:latin typeface="Segoe Print" panose="02000600000000000000" pitchFamily="2" charset="0"/>
                <a:ea typeface="+mn-ea"/>
                <a:cs typeface="FreesiaUPC" panose="020B0604020202020204" pitchFamily="34" charset="-34"/>
              </a:rPr>
              <a:t>Для </a:t>
            </a:r>
            <a:r>
              <a:rPr lang="ru-RU" sz="2000" dirty="0">
                <a:solidFill>
                  <a:prstClr val="black"/>
                </a:solidFill>
                <a:latin typeface="Segoe Print" panose="02000600000000000000" pitchFamily="2" charset="0"/>
                <a:ea typeface="+mn-ea"/>
                <a:cs typeface="FreesiaUPC" panose="020B0604020202020204" pitchFamily="34" charset="-34"/>
              </a:rPr>
              <a:t>одних детей отметка Баба Яга,</a:t>
            </a:r>
            <a:br>
              <a:rPr lang="ru-RU" sz="2000" dirty="0">
                <a:solidFill>
                  <a:prstClr val="black"/>
                </a:solidFill>
                <a:latin typeface="Segoe Print" panose="02000600000000000000" pitchFamily="2" charset="0"/>
                <a:ea typeface="+mn-ea"/>
                <a:cs typeface="FreesiaUPC" panose="020B0604020202020204" pitchFamily="34" charset="-34"/>
              </a:rPr>
            </a:br>
            <a:r>
              <a:rPr lang="ru-RU" sz="2000" dirty="0">
                <a:solidFill>
                  <a:prstClr val="black"/>
                </a:solidFill>
                <a:latin typeface="Segoe Print" panose="02000600000000000000" pitchFamily="2" charset="0"/>
                <a:ea typeface="+mn-ea"/>
                <a:cs typeface="FreesiaUPC" panose="020B0604020202020204" pitchFamily="34" charset="-34"/>
              </a:rPr>
              <a:t>а для других – добрая Фея.</a:t>
            </a:r>
            <a:br>
              <a:rPr lang="ru-RU" sz="2000" dirty="0">
                <a:solidFill>
                  <a:prstClr val="black"/>
                </a:solidFill>
                <a:latin typeface="Segoe Print" panose="02000600000000000000" pitchFamily="2" charset="0"/>
                <a:ea typeface="+mn-ea"/>
                <a:cs typeface="FreesiaUPC" panose="020B0604020202020204" pitchFamily="34" charset="-34"/>
              </a:rPr>
            </a:br>
            <a:r>
              <a:rPr lang="ru-RU" sz="2000" dirty="0">
                <a:solidFill>
                  <a:prstClr val="black"/>
                </a:solidFill>
                <a:latin typeface="Segoe Print" panose="02000600000000000000" pitchFamily="2" charset="0"/>
                <a:ea typeface="+mn-ea"/>
                <a:cs typeface="FreesiaUPC" panose="020B0604020202020204" pitchFamily="34" charset="-34"/>
              </a:rPr>
              <a:t>(Ш.А. </a:t>
            </a:r>
            <a:r>
              <a:rPr lang="ru-RU" sz="2000" dirty="0" err="1">
                <a:solidFill>
                  <a:prstClr val="black"/>
                </a:solidFill>
                <a:latin typeface="Segoe Print" panose="02000600000000000000" pitchFamily="2" charset="0"/>
                <a:ea typeface="+mn-ea"/>
                <a:cs typeface="FreesiaUPC" panose="020B0604020202020204" pitchFamily="34" charset="-34"/>
              </a:rPr>
              <a:t>Амонашвили</a:t>
            </a:r>
            <a:r>
              <a:rPr lang="ru-RU" sz="2000" dirty="0">
                <a:solidFill>
                  <a:prstClr val="black"/>
                </a:solidFill>
                <a:latin typeface="Segoe Print" panose="02000600000000000000" pitchFamily="2" charset="0"/>
                <a:ea typeface="+mn-ea"/>
                <a:cs typeface="FreesiaUPC" panose="020B0604020202020204" pitchFamily="34" charset="-34"/>
              </a:rPr>
              <a:t>)</a:t>
            </a:r>
            <a:br>
              <a:rPr lang="ru-RU" sz="2000" dirty="0">
                <a:solidFill>
                  <a:prstClr val="black"/>
                </a:solidFill>
                <a:latin typeface="Segoe Print" panose="02000600000000000000" pitchFamily="2" charset="0"/>
                <a:ea typeface="+mn-ea"/>
                <a:cs typeface="FreesiaUPC" panose="020B0604020202020204" pitchFamily="34" charset="-34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Бородкина Н. В.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к.и.н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., доцент КНО ГОУ ЯО ИРО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Карта понятий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Карта понятий – это диаграмма, состоящая из узловых точек (каждая из которых помечена определенным понятием), связанных прямыми линиями, которые также помечены. Узловые точки-понятия расположены на разных иерархических уровнях, соответствующих движению от наиболее общих к конкретным специальным понятиям.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Важные пункты в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Выбирается понятие и несколько, дополняющих его понятий (например, для «пищи» это будет: «овощи», «мясо», «молоко», «бифштекс»…)</a:t>
            </a:r>
          </a:p>
          <a:p>
            <a:r>
              <a:rPr lang="ru-RU" dirty="0" smtClean="0"/>
              <a:t>Понятия ранжируются от наиболее общего и охватывающего к наименее общему или от наиболее важного к наименее важному. Этот этап потребует нескольких минут. Попросите учеников написать наиболее общее или наиболее важное понятие вверху листа бумаги и взять его в рамку или в кружок. Работать при этом лучше карандашом, а не ручкой.</a:t>
            </a:r>
          </a:p>
          <a:p>
            <a:r>
              <a:rPr lang="ru-RU" dirty="0" smtClean="0"/>
              <a:t>Понятия связываются линиями (</a:t>
            </a:r>
            <a:r>
              <a:rPr lang="ru-RU" dirty="0" err="1" smtClean="0"/>
              <a:t>линками</a:t>
            </a:r>
            <a:r>
              <a:rPr lang="ru-RU" dirty="0" smtClean="0"/>
              <a:t>) от одного понятия к другому, на линиях  подписывается суть связи. Этот процесс надо продолжать, пока на листе не появятся все понятия.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Пример использования карт понятий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Древняя Греция по материалам комедий Аристофана «Законодательницы» и «Плутос»</a:t>
            </a:r>
          </a:p>
          <a:p>
            <a:r>
              <a:rPr lang="ru-RU" dirty="0" smtClean="0"/>
              <a:t>Устройство древнегреческого полиса в классической Греции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Предложенные критерии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Наличие взаимосвязей всех структурных компонентов карты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Историческая подлинность - отражение в карте данных исторического источника</a:t>
            </a:r>
          </a:p>
          <a:p>
            <a:r>
              <a:rPr lang="ru-RU" dirty="0" smtClean="0"/>
              <a:t>Понятность для «читателя» карты</a:t>
            </a:r>
          </a:p>
          <a:p>
            <a:r>
              <a:rPr lang="ru-RU" dirty="0" smtClean="0"/>
              <a:t>Оригинальность представления</a:t>
            </a:r>
          </a:p>
          <a:p>
            <a:r>
              <a:rPr lang="ru-RU" dirty="0" smtClean="0"/>
              <a:t>Эстетичность карты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Критерии, которые не приняли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уровней (иерархий)</a:t>
            </a:r>
          </a:p>
          <a:p>
            <a:pPr algn="ctr">
              <a:buNone/>
            </a:pPr>
            <a:r>
              <a:rPr lang="ru-RU" dirty="0" smtClean="0"/>
              <a:t>Обоснование причины</a:t>
            </a:r>
          </a:p>
          <a:p>
            <a:pPr>
              <a:buNone/>
            </a:pPr>
            <a:r>
              <a:rPr lang="ru-RU" dirty="0" smtClean="0"/>
              <a:t> По мнению учащихся, наличие взаимосвязей более ценный критерий, так как не у всех процессов можно выделить уровни и соподчиненность.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получившихся карт</a:t>
            </a:r>
            <a:endParaRPr lang="ru-RU" dirty="0"/>
          </a:p>
        </p:txBody>
      </p:sp>
      <p:pic>
        <p:nvPicPr>
          <p:cNvPr id="4" name="Picture 2" descr="C:\Users\Натали\Desktop\карты студентов для Пинской\рис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240" y="1600201"/>
            <a:ext cx="82955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Примеры получившихся карт</a:t>
            </a:r>
            <a:endParaRPr lang="ru-RU" dirty="0"/>
          </a:p>
        </p:txBody>
      </p:sp>
      <p:pic>
        <p:nvPicPr>
          <p:cNvPr id="4" name="Picture 2" descr="C:\Users\Натали\Desktop\карты студентов для Пинской\рис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240" y="1600201"/>
            <a:ext cx="82955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Другие технологии взаимооценивания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Мини (минутный) обзор</a:t>
            </a:r>
          </a:p>
          <a:p>
            <a:r>
              <a:rPr lang="ru-RU" dirty="0" smtClean="0"/>
              <a:t> Цепочка заметок    </a:t>
            </a:r>
          </a:p>
          <a:p>
            <a:r>
              <a:rPr lang="ru-RU" dirty="0" smtClean="0"/>
              <a:t>Матрица запоминания   </a:t>
            </a:r>
          </a:p>
          <a:p>
            <a:r>
              <a:rPr lang="ru-RU" dirty="0" smtClean="0"/>
              <a:t>Направленная расшифровка   </a:t>
            </a:r>
          </a:p>
          <a:p>
            <a:r>
              <a:rPr lang="ru-RU" dirty="0" err="1" smtClean="0"/>
              <a:t>Саммари</a:t>
            </a:r>
            <a:r>
              <a:rPr lang="ru-RU" dirty="0" smtClean="0"/>
              <a:t> в одном предложении   </a:t>
            </a:r>
          </a:p>
          <a:p>
            <a:r>
              <a:rPr lang="ru-RU" dirty="0" smtClean="0"/>
              <a:t>Оценка экзамена (контрольной, проверочной работы) учениками </a:t>
            </a:r>
          </a:p>
          <a:p>
            <a:r>
              <a:rPr lang="ru-RU" dirty="0" smtClean="0"/>
              <a:t>Карты приложения  </a:t>
            </a:r>
          </a:p>
          <a:p>
            <a:r>
              <a:rPr lang="ru-RU" dirty="0" smtClean="0"/>
              <a:t> Вопросы, составленные учениками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Принципы безотметочного оценивания (по Г.А. </a:t>
            </a:r>
            <a:r>
              <a:rPr lang="ru-RU" sz="3200" b="1" dirty="0" err="1">
                <a:solidFill>
                  <a:prstClr val="black"/>
                </a:solidFill>
              </a:rPr>
              <a:t>Цукерман</a:t>
            </a:r>
            <a:r>
              <a:rPr lang="ru-RU" sz="3200" b="1" dirty="0">
                <a:solidFill>
                  <a:prstClr val="black"/>
                </a:solidFill>
              </a:rPr>
              <a:t>)</a:t>
            </a:r>
            <a:br>
              <a:rPr lang="ru-RU" sz="3200" b="1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</a:rPr>
              <a:t>Принципы безотметочного </a:t>
            </a:r>
            <a:r>
              <a:rPr lang="ru-RU" sz="2000" b="1" dirty="0" smtClean="0">
                <a:solidFill>
                  <a:prstClr val="black"/>
                </a:solidFill>
              </a:rPr>
              <a:t>оценивания</a:t>
            </a:r>
            <a:endParaRPr lang="ru-RU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1.      Самооценка ученика должна предшествовать учительской самооценке.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2.      Самооценка ученика должна постепенно дифференцироваться.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3.      Оцениваться должны только достижения учащихся, предъявляемые самими детьми для оценки, опираясь на правило «Добавлять, а не вычитать».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4.      Содержательное </a:t>
            </a:r>
            <a:r>
              <a:rPr lang="ru-RU" sz="2000" dirty="0" err="1">
                <a:solidFill>
                  <a:prstClr val="black"/>
                </a:solidFill>
              </a:rPr>
              <a:t>самооценивание</a:t>
            </a:r>
            <a:r>
              <a:rPr lang="ru-RU" sz="2000" dirty="0">
                <a:solidFill>
                  <a:prstClr val="black"/>
                </a:solidFill>
              </a:rPr>
              <a:t> должно быть неотрывно от умения себя контролировать.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5.      Учащиеся должны иметь право на самостоятельный выбор сложности контролируемых заданий.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6.      Оцениваться прежде всего должна динамика успешности учащихся относительно их самих.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7.      Учащиеся должны иметь право на сомнение и незнание, которое оформляется в классе и дома особым образом.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8.      Для итоговой аттестации учащихся должна использоваться накопительная система оценок.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737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Технология портфолио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4000" dirty="0">
                <a:solidFill>
                  <a:prstClr val="black"/>
                </a:solidFill>
              </a:rPr>
              <a:t>Папка достижений </a:t>
            </a:r>
          </a:p>
          <a:p>
            <a:pPr marL="0" lvl="0" indent="0" algn="ctr">
              <a:buNone/>
            </a:pPr>
            <a:r>
              <a:rPr lang="ru-RU" sz="4000" dirty="0">
                <a:solidFill>
                  <a:prstClr val="black"/>
                </a:solidFill>
              </a:rPr>
              <a:t>или </a:t>
            </a:r>
          </a:p>
          <a:p>
            <a:pPr marL="0" lvl="0" indent="0" algn="ctr">
              <a:buNone/>
            </a:pPr>
            <a:r>
              <a:rPr lang="ru-RU" sz="4000" dirty="0">
                <a:solidFill>
                  <a:prstClr val="black"/>
                </a:solidFill>
              </a:rPr>
              <a:t>портфолио?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34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формирующее оценивание необходимо сегодня?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Требования современных детей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Требования глобального мира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Требования Федеральных Государственных Образовательных Стандартов РФ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01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smtClean="0"/>
              <a:t>Бородкина Н. В.</a:t>
            </a:r>
          </a:p>
          <a:p>
            <a:pPr algn="r"/>
            <a:r>
              <a:rPr lang="en-US" dirty="0" smtClean="0"/>
              <a:t>borodkinanv@mail.ru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89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может </a:t>
            </a:r>
            <a:r>
              <a:rPr lang="ru-RU" dirty="0" smtClean="0"/>
              <a:t>дать формирующее оценивание?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детей: устранение разрыва между школой и жизнью </a:t>
            </a:r>
          </a:p>
          <a:p>
            <a:r>
              <a:rPr lang="ru-RU" dirty="0"/>
              <a:t>Для педагога: соответствие Профессиональному Стандарту Педагога</a:t>
            </a:r>
          </a:p>
          <a:p>
            <a:r>
              <a:rPr lang="ru-RU" dirty="0"/>
              <a:t>Для руководителей образовательных учреждений: обеспечение преемственности ступеней образования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82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Оценивание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это деятельность, порождаемая потребностью субъекта получить информацию о собственном соответствии заданным исторически культурным эталонам бытия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88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Оценивание и деятельность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04" y="1312752"/>
            <a:ext cx="11082196" cy="54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Оценивание и деятельность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34" y="1358020"/>
            <a:ext cx="10972800" cy="53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Формирующее оценивание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представить учеников в образе растений, то внешнее (суммирующее) оценивание растений есть процесс простого измерения их роста. Результаты измерений могут быть интересны для сравнения и анализа, но сами по себе они не влияют на рост растений. Внутреннее (формирующее) оценивание, наоборот, сродни подкормке и поливу растений, являя собой то, что напрямую влияет на их рост</a:t>
            </a:r>
          </a:p>
          <a:p>
            <a:endParaRPr lang="ru-RU" dirty="0"/>
          </a:p>
          <a:p>
            <a:r>
              <a:rPr lang="ru-RU" dirty="0"/>
              <a:t>От суммирующего оценивания →к внутреннему «формирующему» оцениванию →«оцениванию для учения»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51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 что направлены технологии формирующего оценивания?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На состыковку оценочной деятельности учителя и оценочной деятельности учеников. Посредством совместного </a:t>
            </a:r>
            <a:r>
              <a:rPr lang="ru-RU" dirty="0" err="1" smtClean="0"/>
              <a:t>договаривания</a:t>
            </a:r>
            <a:r>
              <a:rPr lang="ru-RU" dirty="0" smtClean="0"/>
              <a:t> о критериях оценки продукта учебной деятельности.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должны учитывать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возрастные особенности учеников</a:t>
            </a:r>
          </a:p>
          <a:p>
            <a:r>
              <a:rPr lang="ru-RU" dirty="0" smtClean="0"/>
              <a:t> наличный уровень достижений учениками образовательных результатов</a:t>
            </a:r>
          </a:p>
          <a:p>
            <a:r>
              <a:rPr lang="ru-RU" dirty="0" smtClean="0"/>
              <a:t>развитие учебной деятельности и учебной самостоятельности учеников</a:t>
            </a:r>
          </a:p>
          <a:p>
            <a:r>
              <a:rPr lang="ru-RU" dirty="0" smtClean="0"/>
              <a:t>готовность педагога осуществлять оценочную деятельность совместно с учениками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625</Words>
  <Application>Microsoft Office PowerPoint</Application>
  <PresentationFormat>Широкоэкранный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FreesiaUPC</vt:lpstr>
      <vt:lpstr>Segoe Print</vt:lpstr>
      <vt:lpstr>Wingdings</vt:lpstr>
      <vt:lpstr>Тема Office</vt:lpstr>
      <vt:lpstr>Формирующее оценивание в школе Для одних детей отметка Баба Яга, а для других – добрая Фея. (Ш.А. Амонашвили) </vt:lpstr>
      <vt:lpstr>Почему формирующее оценивание необходимо сегодня?</vt:lpstr>
      <vt:lpstr>Что может дать формирующее оценивание?</vt:lpstr>
      <vt:lpstr>Оценивание</vt:lpstr>
      <vt:lpstr>Оценивание и деятельность</vt:lpstr>
      <vt:lpstr>Оценивание и деятельность</vt:lpstr>
      <vt:lpstr>Формирующее оценивание</vt:lpstr>
      <vt:lpstr>На что направлены технологии формирующего оценивания?</vt:lpstr>
      <vt:lpstr>Критерии должны учитывать</vt:lpstr>
      <vt:lpstr>Карта понятий</vt:lpstr>
      <vt:lpstr>Важные пункты в технологии</vt:lpstr>
      <vt:lpstr>Пример использования карт понятий</vt:lpstr>
      <vt:lpstr>Предложенные критерии</vt:lpstr>
      <vt:lpstr>Критерии, которые не приняли</vt:lpstr>
      <vt:lpstr>Примеры получившихся карт</vt:lpstr>
      <vt:lpstr> Примеры получившихся карт</vt:lpstr>
      <vt:lpstr>Другие технологии взаимооценивания</vt:lpstr>
      <vt:lpstr>Принципы безотметочного оценивания (по Г.А. Цукерман) </vt:lpstr>
      <vt:lpstr>Технология портфолио 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Критериальное оценивание, как способ реализации деятельностного подхода</dc:title>
  <dc:creator>Наталья Вячеславовна Бородкина</dc:creator>
  <cp:lastModifiedBy>Наталья Вячеславовна Бородкина</cp:lastModifiedBy>
  <cp:revision>9</cp:revision>
  <dcterms:created xsi:type="dcterms:W3CDTF">2015-10-20T12:41:40Z</dcterms:created>
  <dcterms:modified xsi:type="dcterms:W3CDTF">2016-02-29T06:27:31Z</dcterms:modified>
</cp:coreProperties>
</file>