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3" r:id="rId4"/>
    <p:sldId id="264" r:id="rId5"/>
    <p:sldId id="257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EEF0A-0450-438D-872C-F957DA346A3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8468D-7180-4FDB-ABEE-8C286B2C0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7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8468D-7180-4FDB-ABEE-8C286B2C0A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5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1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2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8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5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8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8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6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460E-B07A-469E-932F-983AD418916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048-15AE-4489-BC0B-3D1C09CD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152" y="1365091"/>
            <a:ext cx="10085696" cy="3012909"/>
          </a:xfrm>
        </p:spPr>
        <p:txBody>
          <a:bodyPr>
            <a:normAutofit/>
          </a:bodyPr>
          <a:lstStyle/>
          <a:p>
            <a:r>
              <a:rPr lang="ru-RU" dirty="0" smtClean="0"/>
              <a:t>ФГОС дошкольного образования: из настоящего – в будущее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85898"/>
            <a:ext cx="9144000" cy="1651380"/>
          </a:xfrm>
        </p:spPr>
        <p:txBody>
          <a:bodyPr>
            <a:normAutofit/>
          </a:bodyPr>
          <a:lstStyle/>
          <a:p>
            <a:r>
              <a:rPr lang="ru-RU" dirty="0" smtClean="0"/>
              <a:t>© ГОАУ ЯО ИРО</a:t>
            </a:r>
          </a:p>
          <a:p>
            <a:r>
              <a:rPr lang="ru-RU" dirty="0" smtClean="0"/>
              <a:t>©Е.В. Коточигова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" y="128429"/>
            <a:ext cx="12080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7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Стандарт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7" y="1916114"/>
            <a:ext cx="11257807" cy="432117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Продвигает </a:t>
            </a:r>
            <a:r>
              <a:rPr lang="ru-RU" altLang="ru-RU" dirty="0" smtClean="0">
                <a:solidFill>
                  <a:schemeClr val="hlink"/>
                </a:solidFill>
              </a:rPr>
              <a:t>ценность</a:t>
            </a: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chemeClr val="hlink"/>
                </a:solidFill>
              </a:rPr>
              <a:t>развивающего образования</a:t>
            </a:r>
            <a:r>
              <a:rPr lang="ru-RU" altLang="ru-RU" dirty="0" smtClean="0"/>
              <a:t> (вариативность  - как ответ на разнообразие, выбор, преемственность, основанная на законах возраста)</a:t>
            </a:r>
          </a:p>
          <a:p>
            <a:pPr eaLnBrk="1" hangingPunct="1"/>
            <a:r>
              <a:rPr lang="ru-RU" altLang="ru-RU" dirty="0" smtClean="0"/>
              <a:t>Закладывает основы </a:t>
            </a:r>
            <a:r>
              <a:rPr lang="ru-RU" altLang="ru-RU" dirty="0" smtClean="0">
                <a:solidFill>
                  <a:schemeClr val="hlink"/>
                </a:solidFill>
              </a:rPr>
              <a:t>проекта</a:t>
            </a:r>
            <a:r>
              <a:rPr lang="ru-RU" altLang="ru-RU" dirty="0" smtClean="0"/>
              <a:t> системы развивающего дошкольного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04285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dirty="0"/>
              <a:t>ООП (Программа) – в центре образовательных </a:t>
            </a:r>
            <a:r>
              <a:rPr lang="ru-RU" altLang="ru-RU" sz="4000" dirty="0" smtClean="0"/>
              <a:t>отношений</a:t>
            </a:r>
            <a:endParaRPr lang="ru-RU" alt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2" y="1916114"/>
            <a:ext cx="11174680" cy="446563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Разрабатывается и реализуется самой Организацией</a:t>
            </a:r>
          </a:p>
          <a:p>
            <a:pPr eaLnBrk="1" hangingPunct="1"/>
            <a:r>
              <a:rPr lang="ru-RU" altLang="ru-RU" dirty="0" smtClean="0"/>
              <a:t>Образовательная программа ДОО</a:t>
            </a:r>
          </a:p>
          <a:p>
            <a:pPr eaLnBrk="1" hangingPunct="1"/>
            <a:r>
              <a:rPr lang="ru-RU" altLang="ru-RU" dirty="0" smtClean="0"/>
              <a:t>2 части: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- обязательная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- формируемая участниками образовательного процесса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075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/>
              <a:t>Могут ли сады самостоятельно разрабатывать программы?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56311"/>
            <a:ext cx="10515600" cy="42988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Программа, как программа действий, а не как документ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hlink"/>
                </a:solidFill>
              </a:rPr>
              <a:t>Оценка качества программ дошкольного образования в условиях их вариативности и многообразия – по условиям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hlink"/>
                </a:solidFill>
              </a:rPr>
              <a:t>Разрабатывается с учетом Примерной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48725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7523" y="214314"/>
            <a:ext cx="10949048" cy="1343025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Стандарт условий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712088"/>
            <a:ext cx="11305309" cy="4824412"/>
          </a:xfrm>
        </p:spPr>
        <p:txBody>
          <a:bodyPr/>
          <a:lstStyle/>
          <a:p>
            <a:pPr eaLnBrk="1" hangingPunct="1"/>
            <a:r>
              <a:rPr lang="ru-RU" altLang="ru-RU" dirty="0"/>
              <a:t>Блок требований к </a:t>
            </a:r>
            <a:r>
              <a:rPr lang="ru-RU" altLang="ru-RU" dirty="0">
                <a:solidFill>
                  <a:schemeClr val="hlink"/>
                </a:solidFill>
              </a:rPr>
              <a:t>условиям</a:t>
            </a:r>
            <a:r>
              <a:rPr lang="ru-RU" altLang="ru-RU" dirty="0"/>
              <a:t> в центре Стандарта</a:t>
            </a:r>
          </a:p>
          <a:p>
            <a:pPr eaLnBrk="1" hangingPunct="1"/>
            <a:r>
              <a:rPr lang="ru-RU" altLang="ru-RU" dirty="0"/>
              <a:t>Результаты представлены в виде </a:t>
            </a:r>
            <a:r>
              <a:rPr lang="ru-RU" altLang="ru-RU" dirty="0">
                <a:solidFill>
                  <a:schemeClr val="hlink"/>
                </a:solidFill>
              </a:rPr>
              <a:t>целевых ориентиров</a:t>
            </a:r>
          </a:p>
          <a:p>
            <a:pPr eaLnBrk="1" hangingPunct="1"/>
            <a:r>
              <a:rPr lang="ru-RU" altLang="ru-RU" dirty="0">
                <a:solidFill>
                  <a:schemeClr val="hlink"/>
                </a:solidFill>
              </a:rPr>
              <a:t>Структура</a:t>
            </a:r>
            <a:r>
              <a:rPr lang="ru-RU" altLang="ru-RU" dirty="0"/>
              <a:t> программы представляет собой единые структурные требования к </a:t>
            </a:r>
            <a:r>
              <a:rPr lang="ru-RU" altLang="ru-RU" dirty="0">
                <a:solidFill>
                  <a:schemeClr val="hlink"/>
                </a:solidFill>
              </a:rPr>
              <a:t>вариативным </a:t>
            </a:r>
            <a:r>
              <a:rPr lang="ru-RU" altLang="ru-RU" dirty="0"/>
              <a:t>Программам, формируемым в Организациях. Разные пути к единым целям при общих требованиях к условиям.</a:t>
            </a:r>
          </a:p>
        </p:txBody>
      </p:sp>
    </p:spTree>
    <p:extLst>
      <p:ext uri="{BB962C8B-B14F-4D97-AF65-F5344CB8AC3E}">
        <p14:creationId xmlns:p14="http://schemas.microsoft.com/office/powerpoint/2010/main" val="196693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Что должно было измениться сразу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8809"/>
            <a:ext cx="10515600" cy="4263243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Упразднение лишней документации по тексту основной программы ДОО (так ли это? Например, для только лицензирующихся садов)</a:t>
            </a:r>
          </a:p>
          <a:p>
            <a:pPr eaLnBrk="1" hangingPunct="1"/>
            <a:r>
              <a:rPr lang="ru-RU" altLang="ru-RU" dirty="0" smtClean="0"/>
              <a:t>Текст программы должен начать отражать реальность (действия педагогов по отношению к детям). Упразднение «имитации».</a:t>
            </a:r>
          </a:p>
        </p:txBody>
      </p:sp>
    </p:spTree>
    <p:extLst>
      <p:ext uri="{BB962C8B-B14F-4D97-AF65-F5344CB8AC3E}">
        <p14:creationId xmlns:p14="http://schemas.microsoft.com/office/powerpoint/2010/main" val="354601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43" y="214314"/>
            <a:ext cx="11186554" cy="1343025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Практика </a:t>
            </a:r>
            <a:br>
              <a:rPr lang="ru-RU" altLang="ru-RU" sz="3200" b="1" dirty="0"/>
            </a:br>
            <a:r>
              <a:rPr lang="ru-RU" altLang="ru-RU" sz="3200" b="1" dirty="0">
                <a:solidFill>
                  <a:schemeClr val="hlink"/>
                </a:solidFill>
              </a:rPr>
              <a:t>Горячие </a:t>
            </a:r>
            <a:r>
              <a:rPr lang="ru-RU" altLang="ru-RU" sz="3200" b="1" dirty="0" smtClean="0">
                <a:solidFill>
                  <a:schemeClr val="hlink"/>
                </a:solidFill>
              </a:rPr>
              <a:t>точки</a:t>
            </a:r>
            <a:endParaRPr lang="ru-RU" altLang="ru-RU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2125683"/>
            <a:ext cx="11424062" cy="454824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Планы воспитателей</a:t>
            </a:r>
          </a:p>
          <a:p>
            <a:pPr eaLnBrk="1" hangingPunct="1"/>
            <a:r>
              <a:rPr lang="ru-RU" altLang="ru-RU" dirty="0" smtClean="0"/>
              <a:t>Рабочие программы</a:t>
            </a:r>
          </a:p>
          <a:p>
            <a:pPr eaLnBrk="1" hangingPunct="1"/>
            <a:r>
              <a:rPr lang="ru-RU" altLang="ru-RU" dirty="0" smtClean="0"/>
              <a:t>Программы развития ДОО</a:t>
            </a:r>
          </a:p>
          <a:p>
            <a:pPr eaLnBrk="1" hangingPunct="1"/>
            <a:r>
              <a:rPr lang="ru-RU" altLang="ru-RU" dirty="0" smtClean="0"/>
              <a:t>НОД </a:t>
            </a:r>
          </a:p>
          <a:p>
            <a:pPr eaLnBrk="1" hangingPunct="1"/>
            <a:r>
              <a:rPr lang="ru-RU" altLang="ru-RU" dirty="0" smtClean="0"/>
              <a:t>Соотношение частей программы</a:t>
            </a:r>
          </a:p>
          <a:p>
            <a:pPr eaLnBrk="1" hangingPunct="1"/>
            <a:r>
              <a:rPr lang="ru-RU" altLang="ru-RU" dirty="0" smtClean="0"/>
              <a:t>Нормы наполняемости/соотношения педагог-дети (</a:t>
            </a:r>
            <a:r>
              <a:rPr lang="ru-RU" altLang="ru-RU" dirty="0" err="1" smtClean="0"/>
              <a:t>СанПины</a:t>
            </a:r>
            <a:r>
              <a:rPr lang="ru-RU" alt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909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Планирование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48197"/>
            <a:ext cx="10515600" cy="352876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Упоминание в ст. 2 «Закона об образовании в РФ» в определении образовательной программы («учебный план»). </a:t>
            </a:r>
          </a:p>
          <a:p>
            <a:pPr eaLnBrk="1" hangingPunct="1"/>
            <a:r>
              <a:rPr lang="ru-RU" altLang="ru-RU" dirty="0" smtClean="0"/>
              <a:t>В единственном числе, план соответствует программе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5783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03813"/>
            <a:ext cx="10515600" cy="38731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marL="0" indent="0" eaLnBrk="1" hangingPunct="1">
              <a:buNone/>
            </a:pPr>
            <a:r>
              <a:rPr lang="ru-RU" altLang="ru-RU" dirty="0" smtClean="0"/>
              <a:t>22</a:t>
            </a:r>
            <a:r>
              <a:rPr lang="ru-RU" altLang="ru-RU" dirty="0"/>
              <a:t>) учебный план 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 </a:t>
            </a:r>
          </a:p>
        </p:txBody>
      </p:sp>
    </p:spTree>
    <p:extLst>
      <p:ext uri="{BB962C8B-B14F-4D97-AF65-F5344CB8AC3E}">
        <p14:creationId xmlns:p14="http://schemas.microsoft.com/office/powerpoint/2010/main" val="27185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Насколько это относится к дошкольному образованию?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02577"/>
            <a:ext cx="10515600" cy="337438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Учебная деятельность, распределение учебных предметов и т.п. </a:t>
            </a:r>
          </a:p>
          <a:p>
            <a:pPr eaLnBrk="1" hangingPunct="1"/>
            <a:r>
              <a:rPr lang="ru-RU" altLang="ru-RU" dirty="0" smtClean="0"/>
              <a:t>В ДО нет учебных предметов, дисциплин, модулей, нет учебной деятельности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248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Планирование с точки зрения ФГОС ДО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eaLnBrk="1" hangingPunct="1"/>
            <a:r>
              <a:rPr lang="ru-RU" altLang="ru-RU" dirty="0"/>
              <a:t>Равно как и отслеживание развития детей (педагогическая и психологическая диагностика) – рабочие инструменты педагога. </a:t>
            </a:r>
            <a:r>
              <a:rPr lang="ru-RU" altLang="ru-RU" b="1" dirty="0">
                <a:solidFill>
                  <a:srgbClr val="C00000"/>
                </a:solidFill>
              </a:rPr>
              <a:t>Не контролируются извне. </a:t>
            </a:r>
          </a:p>
          <a:p>
            <a:pPr eaLnBrk="1" hangingPunct="1"/>
            <a:r>
              <a:rPr lang="ru-RU" altLang="ru-RU" dirty="0"/>
              <a:t>Форма плана – вопрос профессиональной компетенции педагога и рамок применимости плана к конкретной образовательной ситуации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41217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3139"/>
            <a:ext cx="10776045" cy="1325563"/>
          </a:xfrm>
        </p:spPr>
        <p:txBody>
          <a:bodyPr/>
          <a:lstStyle/>
          <a:p>
            <a:pPr algn="ctr"/>
            <a:r>
              <a:rPr lang="ru-RU" dirty="0" smtClean="0"/>
              <a:t>Информационное обеспечение</a:t>
            </a:r>
            <a:br>
              <a:rPr lang="ru-RU" dirty="0" smtClean="0"/>
            </a:br>
            <a:r>
              <a:rPr lang="ru-RU" dirty="0" smtClean="0"/>
              <a:t> (ГОАУ ЯО ИРО)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782" y="1246960"/>
            <a:ext cx="9980050" cy="56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Задача, на которую работает Стандарт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140" y="2090057"/>
            <a:ext cx="11150930" cy="40869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Связать планирование с отслеживанием индивидуального развития ребенка в группе детского сада (педагогической диагностикой).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Пути решения: методическая и образовательная работа (</a:t>
            </a:r>
            <a:r>
              <a:rPr lang="ru-RU" altLang="ru-RU" dirty="0" err="1"/>
              <a:t>педобразование</a:t>
            </a:r>
            <a:r>
              <a:rPr lang="ru-RU" altLang="ru-RU" dirty="0"/>
              <a:t> и повышение квалификации педагогов ДОО). Стандарт отказался от формального вменения </a:t>
            </a:r>
            <a:r>
              <a:rPr lang="ru-RU" altLang="ru-RU" dirty="0" smtClean="0"/>
              <a:t>«</a:t>
            </a:r>
            <a:r>
              <a:rPr lang="ru-RU" altLang="ru-RU" dirty="0" err="1" smtClean="0"/>
              <a:t>мониторирования</a:t>
            </a:r>
            <a:r>
              <a:rPr lang="ru-RU" altLang="ru-RU" dirty="0" smtClean="0"/>
              <a:t>» </a:t>
            </a:r>
            <a:r>
              <a:rPr lang="ru-RU" altLang="ru-RU" dirty="0"/>
              <a:t>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1730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/>
              <a:t>Педагогическая и психологическая диагностика (мониторинг развития детей)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27563"/>
            <a:ext cx="10515600" cy="42632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Педагогическая и психологическая диагностика – профессиональный инструмент педагога.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Изучение развития детей в рамках исследовательских программ.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Обратная связь органам управления образования – в рамках этих же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63369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Рабочие программы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Закон об образовании в РФ, ст.2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  «рабочих программ учебных предметов, курсов, дисциплин (модулей)» (п.9.)</a:t>
            </a:r>
          </a:p>
        </p:txBody>
      </p:sp>
    </p:spTree>
    <p:extLst>
      <p:ext uri="{BB962C8B-B14F-4D97-AF65-F5344CB8AC3E}">
        <p14:creationId xmlns:p14="http://schemas.microsoft.com/office/powerpoint/2010/main" val="6750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Программа развития ДОО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3239"/>
            <a:ext cx="10515600" cy="4746314"/>
          </a:xfrm>
        </p:spPr>
        <p:txBody>
          <a:bodyPr/>
          <a:lstStyle/>
          <a:p>
            <a:pPr eaLnBrk="1" hangingPunct="1"/>
            <a:r>
              <a:rPr lang="ru-RU" altLang="ru-RU" dirty="0"/>
              <a:t>Ст. 28 Закона об образовании в РФ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   К компетенции образовательной организации в установленной сфере деятельности относятся: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 7) разработка и утверждение по согласованию с учредителем программы развития образовательной организации, если иное не установлено настоящим Федеральным </a:t>
            </a:r>
            <a:r>
              <a:rPr lang="ru-RU" altLang="ru-RU" dirty="0" smtClean="0"/>
              <a:t>законом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56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/>
              <a:t>Контроль соотношения частей Программы в ДОО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893" y="1825625"/>
            <a:ext cx="11020301" cy="47651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60% - 40% - рекомендуемая норма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Основной смысл разделения – углубление, учет специфических условий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В условиях необязательности уровня ДО пропорция не может являться основанием для формального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76699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15" y="260350"/>
            <a:ext cx="11174680" cy="1944688"/>
          </a:xfrm>
        </p:spPr>
        <p:txBody>
          <a:bodyPr/>
          <a:lstStyle/>
          <a:p>
            <a:pPr algn="ctr" eaLnBrk="1" hangingPunct="1"/>
            <a:r>
              <a:rPr lang="ru-RU" altLang="ru-RU" sz="4000" dirty="0"/>
              <a:t>Очередные задачи, которые ставит ФГОС и условия его введения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2276475"/>
            <a:ext cx="10794670" cy="38560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dirty="0" smtClean="0"/>
              <a:t>Оценка образовательной программы ДОО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Разработка системы оценки качества дошкольного образования 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Работа с навигатором </a:t>
            </a:r>
            <a:r>
              <a:rPr lang="ru-RU" altLang="ru-RU" dirty="0" smtClean="0"/>
              <a:t>примерных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71311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Примерные основные образовательные программы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66" y="2529443"/>
            <a:ext cx="11079678" cy="4168240"/>
          </a:xfrm>
        </p:spPr>
        <p:txBody>
          <a:bodyPr/>
          <a:lstStyle/>
          <a:p>
            <a:pPr eaLnBrk="1" hangingPunct="1"/>
            <a:r>
              <a:rPr lang="ru-RU" altLang="ru-RU" dirty="0"/>
              <a:t>Степень использования в основной программе: «с опорой» или «с учетом»  (Закон, ФГОС ДО)</a:t>
            </a:r>
          </a:p>
          <a:p>
            <a:pPr eaLnBrk="1" hangingPunct="1"/>
            <a:r>
              <a:rPr lang="ru-RU" altLang="ru-RU" dirty="0"/>
              <a:t>Насколько 2 части – обязательная и формируемая участниками образовательных отношений должны быть отражены. Их пропорция, принципиальное присутствие части, формируемой участниками обр.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1028108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387" y="365125"/>
            <a:ext cx="11329059" cy="1325563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Оценка качества дошкольного образования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93143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Оценка качества всегда связана с поставленными </a:t>
            </a:r>
            <a:r>
              <a:rPr lang="ru-RU" altLang="ru-RU" dirty="0" smtClean="0">
                <a:solidFill>
                  <a:schemeClr val="hlink"/>
                </a:solidFill>
              </a:rPr>
              <a:t>целями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Оценка качества образования носит не формальный,  а </a:t>
            </a:r>
            <a:r>
              <a:rPr lang="ru-RU" altLang="ru-RU" dirty="0" smtClean="0">
                <a:solidFill>
                  <a:schemeClr val="hlink"/>
                </a:solidFill>
              </a:rPr>
              <a:t>содержательный характер</a:t>
            </a:r>
            <a:r>
              <a:rPr lang="ru-RU" altLang="ru-RU" dirty="0" smtClean="0"/>
              <a:t> (соотносится с целями и задачами, представленными в Стандарте)</a:t>
            </a:r>
          </a:p>
        </p:txBody>
      </p:sp>
    </p:spTree>
    <p:extLst>
      <p:ext uri="{BB962C8B-B14F-4D97-AF65-F5344CB8AC3E}">
        <p14:creationId xmlns:p14="http://schemas.microsoft.com/office/powerpoint/2010/main" val="2606671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53" y="500062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Оценка качества дошкольного образования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10691"/>
            <a:ext cx="10515600" cy="4358244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Стандарт предполагает оценку качества по условиям (то, что можно контролировать)</a:t>
            </a:r>
          </a:p>
          <a:p>
            <a:pPr eaLnBrk="1" hangingPunct="1"/>
            <a:r>
              <a:rPr lang="ru-RU" altLang="ru-RU" dirty="0" smtClean="0"/>
              <a:t>Под условиями понимается создание образовательной среды развития ребенка, включая развивающее взаимодействие в системе «взрослый – дети»</a:t>
            </a:r>
          </a:p>
        </p:txBody>
      </p:sp>
    </p:spTree>
    <p:extLst>
      <p:ext uri="{BB962C8B-B14F-4D97-AF65-F5344CB8AC3E}">
        <p14:creationId xmlns:p14="http://schemas.microsoft.com/office/powerpoint/2010/main" val="1094589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altLang="ru-RU" sz="3200" dirty="0"/>
              <a:t>Требования к результатам освоения Программы представлены в </a:t>
            </a:r>
            <a:r>
              <a:rPr lang="ru-RU" altLang="ru-RU" sz="3200" dirty="0">
                <a:solidFill>
                  <a:schemeClr val="hlink"/>
                </a:solidFill>
              </a:rPr>
              <a:t>виде ее целевых ориентиров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63" y="2137557"/>
            <a:ext cx="11269683" cy="39949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/>
              <a:t>   К результатам можно стремиться, но невозможно их гарантировать.</a:t>
            </a:r>
            <a:br>
              <a:rPr lang="ru-RU" altLang="ru-RU" dirty="0"/>
            </a:br>
            <a:r>
              <a:rPr lang="ru-RU" altLang="ru-RU" dirty="0"/>
              <a:t>Особенности возраста: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Больший индивидуальный разброс - гибкость, пластичность, многообразие вариантов развития в дошкольном возрасте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Непосредственность, как возрастная характеристика. Отсутствует субъект ответственности (ребенок не ответствен)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56837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10" t="12104" r="-1110" b="6404"/>
          <a:stretch/>
        </p:blipFill>
        <p:spPr>
          <a:xfrm>
            <a:off x="268942" y="502024"/>
            <a:ext cx="11654118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13" y="333375"/>
            <a:ext cx="11329058" cy="935038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Особенности системы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894" y="1484314"/>
            <a:ext cx="10865922" cy="52014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ДО – необязательный уровень образования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Множество посторонних факторов, влияющих на результаты (вклад ДОО – около 30%)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Невозможна аттестация по результату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/>
              <a:t>   ДОО становится </a:t>
            </a:r>
            <a:r>
              <a:rPr lang="ru-RU" altLang="ru-RU" dirty="0">
                <a:solidFill>
                  <a:schemeClr val="hlink"/>
                </a:solidFill>
              </a:rPr>
              <a:t>единственным</a:t>
            </a:r>
            <a:r>
              <a:rPr lang="ru-RU" altLang="ru-RU" dirty="0"/>
              <a:t> ответственным за результат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Проблемы измерения: тест «с высокими ставками». Проблема обеспечения транслируемых, валидных, независимых инструментов и процедуры оценки результатов.</a:t>
            </a:r>
            <a:endParaRPr lang="en-US" altLang="ru-RU" sz="4000" dirty="0"/>
          </a:p>
        </p:txBody>
      </p:sp>
    </p:spTree>
    <p:extLst>
      <p:ext uri="{BB962C8B-B14F-4D97-AF65-F5344CB8AC3E}">
        <p14:creationId xmlns:p14="http://schemas.microsoft.com/office/powerpoint/2010/main" val="34356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dirty="0" smtClean="0"/>
              <a:t>«Детские результаты» не </a:t>
            </a:r>
            <a:r>
              <a:rPr lang="ru-RU" altLang="ru-RU" sz="4000" dirty="0"/>
              <a:t>могут служить </a:t>
            </a:r>
            <a:r>
              <a:rPr lang="ru-RU" altLang="ru-RU" sz="3200" dirty="0"/>
              <a:t>непосредственным основанием при решении управленческих задач</a:t>
            </a:r>
            <a:r>
              <a:rPr lang="ru-RU" altLang="ru-RU" sz="4000" dirty="0"/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86939"/>
            <a:ext cx="10515600" cy="379002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dirty="0"/>
              <a:t>аттестация педагогических кадров,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/>
              <a:t>оценка качества образования,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 smtClean="0"/>
              <a:t>оценку </a:t>
            </a:r>
            <a:r>
              <a:rPr lang="ru-RU" altLang="ru-RU" sz="3200" dirty="0"/>
              <a:t>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/>
              <a:t>распределение стимулирующего фонда оплаты труда работников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03245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3075"/>
            <a:ext cx="10515600" cy="285273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 smtClean="0"/>
              <a:t>Готовы ответить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044" y="3480179"/>
            <a:ext cx="10515600" cy="32618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Контакты: Адрес: 150014, </a:t>
            </a:r>
          </a:p>
          <a:p>
            <a:r>
              <a:rPr lang="ru-RU" dirty="0">
                <a:solidFill>
                  <a:schemeClr val="tx1"/>
                </a:solidFill>
              </a:rPr>
              <a:t>г. Ярославль, </a:t>
            </a:r>
          </a:p>
          <a:p>
            <a:r>
              <a:rPr lang="ru-RU" dirty="0">
                <a:solidFill>
                  <a:schemeClr val="tx1"/>
                </a:solidFill>
              </a:rPr>
              <a:t>ул. Богдановича, 16</a:t>
            </a:r>
          </a:p>
          <a:p>
            <a:r>
              <a:rPr lang="ru-RU" dirty="0" err="1">
                <a:solidFill>
                  <a:schemeClr val="tx1"/>
                </a:solidFill>
              </a:rPr>
              <a:t>каб</a:t>
            </a:r>
            <a:r>
              <a:rPr lang="ru-RU" dirty="0">
                <a:solidFill>
                  <a:schemeClr val="tx1"/>
                </a:solidFill>
              </a:rPr>
              <a:t>. 307, 313</a:t>
            </a:r>
          </a:p>
          <a:p>
            <a:r>
              <a:rPr lang="ru-RU" dirty="0">
                <a:solidFill>
                  <a:schemeClr val="tx1"/>
                </a:solidFill>
              </a:rPr>
              <a:t>Тел.:(8-4852) 45-99-39</a:t>
            </a:r>
          </a:p>
          <a:p>
            <a:r>
              <a:rPr lang="ru-RU" dirty="0">
                <a:solidFill>
                  <a:schemeClr val="tx1"/>
                </a:solidFill>
              </a:rPr>
              <a:t>E-</a:t>
            </a:r>
            <a:r>
              <a:rPr lang="ru-RU" dirty="0" err="1">
                <a:solidFill>
                  <a:schemeClr val="tx1"/>
                </a:solidFill>
              </a:rPr>
              <a:t>mail</a:t>
            </a:r>
            <a:r>
              <a:rPr lang="ru-RU" dirty="0">
                <a:solidFill>
                  <a:schemeClr val="tx1"/>
                </a:solidFill>
              </a:rPr>
              <a:t>: kdno@iro.yar.ru, kdno@yandex.ru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4645368"/>
            <a:ext cx="1564164" cy="160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7164" y="6209731"/>
            <a:ext cx="534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http://www.openclass.ru/node/441086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4" y="265437"/>
            <a:ext cx="11725835" cy="65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Мониторинг введения ФГОС ДО. Организация, проведение, результаты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668" y="1717674"/>
            <a:ext cx="9142817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мы «провалились»</a:t>
            </a:r>
            <a:br>
              <a:rPr lang="ru-RU" dirty="0" smtClean="0"/>
            </a:br>
            <a:r>
              <a:rPr lang="ru-RU" dirty="0" smtClean="0"/>
              <a:t>(результаты ниже среднего)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2699"/>
            <a:ext cx="10515600" cy="4544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Формы работы с родителями</a:t>
            </a:r>
          </a:p>
          <a:p>
            <a:r>
              <a:rPr lang="ru-RU" sz="3200" dirty="0" smtClean="0"/>
              <a:t>Количество сложных идей</a:t>
            </a:r>
          </a:p>
          <a:p>
            <a:r>
              <a:rPr lang="ru-RU" sz="3200" dirty="0" smtClean="0"/>
              <a:t>Методическое обеспечение</a:t>
            </a:r>
          </a:p>
          <a:p>
            <a:r>
              <a:rPr lang="ru-RU" sz="3200" dirty="0" smtClean="0"/>
              <a:t>Готовность педагогов к реализации стандарта</a:t>
            </a:r>
          </a:p>
          <a:p>
            <a:r>
              <a:rPr lang="ru-RU" sz="3200" dirty="0" smtClean="0"/>
              <a:t>Готовность организаций к реализации стандарта</a:t>
            </a:r>
          </a:p>
          <a:p>
            <a:r>
              <a:rPr lang="ru-RU" sz="3200" dirty="0" smtClean="0"/>
              <a:t>Наличие инновационного опыта</a:t>
            </a:r>
          </a:p>
          <a:p>
            <a:r>
              <a:rPr lang="ru-RU" sz="3200" dirty="0" smtClean="0"/>
              <a:t>Развитие детей в конкретных областях (наличие парциальных программ)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95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«готовились» к реализации ФГОС: повышение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507" y="1975749"/>
            <a:ext cx="10515600" cy="4626931"/>
          </a:xfrm>
        </p:spPr>
        <p:txBody>
          <a:bodyPr/>
          <a:lstStyle/>
          <a:p>
            <a:r>
              <a:rPr lang="ru-RU" dirty="0" smtClean="0"/>
              <a:t>КПК в соответствии с планом ИРО - 72 час</a:t>
            </a:r>
          </a:p>
          <a:p>
            <a:r>
              <a:rPr lang="ru-RU" dirty="0"/>
              <a:t>КПК в соответствии с планом </a:t>
            </a:r>
            <a:r>
              <a:rPr lang="ru-RU" dirty="0" smtClean="0"/>
              <a:t>ИРО - </a:t>
            </a:r>
            <a:r>
              <a:rPr lang="ru-RU" dirty="0"/>
              <a:t>72 час </a:t>
            </a:r>
            <a:r>
              <a:rPr lang="ru-RU" dirty="0" smtClean="0"/>
              <a:t> (тьюторы)</a:t>
            </a:r>
          </a:p>
          <a:p>
            <a:r>
              <a:rPr lang="ru-RU" dirty="0" smtClean="0"/>
              <a:t>КПК в форме </a:t>
            </a:r>
            <a:r>
              <a:rPr lang="ru-RU" dirty="0" err="1" smtClean="0"/>
              <a:t>вебинаров</a:t>
            </a:r>
            <a:r>
              <a:rPr lang="ru-RU" dirty="0" smtClean="0"/>
              <a:t> ИРО – 16 час (4 программы)</a:t>
            </a:r>
          </a:p>
          <a:p>
            <a:r>
              <a:rPr lang="ru-RU" dirty="0" smtClean="0"/>
              <a:t>«массовые сессии» – специальная программа – 16 час.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Наше общее дело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770403" y="4032666"/>
            <a:ext cx="84616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Вопросы от директоров ДОО, педагогов: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2133600"/>
            <a:ext cx="11507190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Что принципиально нового несет ФГОС ДО?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Как будет оцениваться качество  ДО?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Как теперь нужно называть: НОД или занятия?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Остается ли календарно-тематическое планирование?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Стоит ли приступать к написанию ООП, если реестра нет? Например, во вновь лицензируемых ДОО.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0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Вопросы от директоров ДОО, педагогов (продолжение)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838201" y="2244436"/>
            <a:ext cx="9650414" cy="420875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Что делать детскому саду, если их  примерная программа не будет внесена в реестр?</a:t>
            </a:r>
          </a:p>
          <a:p>
            <a:pPr eaLnBrk="1" hangingPunct="1"/>
            <a:r>
              <a:rPr lang="ru-RU" altLang="ru-RU" dirty="0" smtClean="0"/>
              <a:t>Чем отличается работа с родителями по ФГТ и ФГОС?</a:t>
            </a:r>
          </a:p>
          <a:p>
            <a:pPr eaLnBrk="1" hangingPunct="1"/>
            <a:r>
              <a:rPr lang="ru-RU" altLang="ru-RU" dirty="0" smtClean="0"/>
              <a:t>Неужели мониторинги развития детей теперь запрещены?</a:t>
            </a:r>
          </a:p>
          <a:p>
            <a:pPr eaLnBrk="1" hangingPunct="1"/>
            <a:r>
              <a:rPr lang="ru-RU" altLang="ru-RU" dirty="0" smtClean="0"/>
              <a:t>Региональные (муниципальные) мониторинги введения ФГОС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94825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1027</Words>
  <Application>Microsoft Office PowerPoint</Application>
  <PresentationFormat>Широкоэкранный</PresentationFormat>
  <Paragraphs>131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Тема Office</vt:lpstr>
      <vt:lpstr>ФГОС дошкольного образования: из настоящего – в будущее</vt:lpstr>
      <vt:lpstr>Информационное обеспечение  (ГОАУ ЯО ИРО)</vt:lpstr>
      <vt:lpstr>Презентация PowerPoint</vt:lpstr>
      <vt:lpstr>Презентация PowerPoint</vt:lpstr>
      <vt:lpstr>Мониторинг введения ФГОС ДО. Организация, проведение, результаты </vt:lpstr>
      <vt:lpstr>Где мы «провалились» (результаты ниже среднего)</vt:lpstr>
      <vt:lpstr>Как «готовились» к реализации ФГОС: повышение квалификации</vt:lpstr>
      <vt:lpstr>Вопросы от директоров ДОО, педагогов:</vt:lpstr>
      <vt:lpstr>Вопросы от директоров ДОО, педагогов (продолжение)</vt:lpstr>
      <vt:lpstr>Стандарт </vt:lpstr>
      <vt:lpstr>ООП (Программа) – в центре образовательных отношений</vt:lpstr>
      <vt:lpstr>Могут ли сады самостоятельно разрабатывать программы?</vt:lpstr>
      <vt:lpstr>Стандарт условий</vt:lpstr>
      <vt:lpstr>Что должно было измениться сразу</vt:lpstr>
      <vt:lpstr>Практика  Горячие точки</vt:lpstr>
      <vt:lpstr>Планирование</vt:lpstr>
      <vt:lpstr>Презентация PowerPoint</vt:lpstr>
      <vt:lpstr>Насколько это относится к дошкольному образованию?</vt:lpstr>
      <vt:lpstr>Планирование с точки зрения ФГОС ДО</vt:lpstr>
      <vt:lpstr>Задача, на которую работает Стандарт</vt:lpstr>
      <vt:lpstr>Педагогическая и психологическая диагностика (мониторинг развития детей)</vt:lpstr>
      <vt:lpstr>Рабочие программы </vt:lpstr>
      <vt:lpstr>Программа развития ДОО</vt:lpstr>
      <vt:lpstr>Контроль соотношения частей Программы в ДОО </vt:lpstr>
      <vt:lpstr>Очередные задачи, которые ставит ФГОС и условия его введения</vt:lpstr>
      <vt:lpstr>Примерные основные образовательные программы</vt:lpstr>
      <vt:lpstr>Оценка качества дошкольного образования</vt:lpstr>
      <vt:lpstr>Оценка качества дошкольного образования</vt:lpstr>
      <vt:lpstr>Требования к результатам освоения Программы представлены в виде ее целевых ориентиров</vt:lpstr>
      <vt:lpstr>Особенности системы</vt:lpstr>
      <vt:lpstr>«Детские результаты» не могут служить непосредственным основанием при решении управленческих задач:</vt:lpstr>
      <vt:lpstr>Спасибо за внимание Готовы ответить на вопросы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и реализация ФГОС ДО в регионе:  результаты мониторинга</dc:title>
  <dc:creator>elena</dc:creator>
  <cp:lastModifiedBy>Elena Kotochigova</cp:lastModifiedBy>
  <cp:revision>21</cp:revision>
  <dcterms:created xsi:type="dcterms:W3CDTF">2014-06-20T05:33:30Z</dcterms:created>
  <dcterms:modified xsi:type="dcterms:W3CDTF">2015-12-01T20:21:30Z</dcterms:modified>
</cp:coreProperties>
</file>