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7" r:id="rId3"/>
    <p:sldId id="307" r:id="rId4"/>
    <p:sldId id="309" r:id="rId5"/>
    <p:sldId id="314" r:id="rId6"/>
    <p:sldId id="332" r:id="rId7"/>
    <p:sldId id="316" r:id="rId8"/>
    <p:sldId id="325" r:id="rId9"/>
    <p:sldId id="326" r:id="rId10"/>
    <p:sldId id="328" r:id="rId11"/>
    <p:sldId id="329" r:id="rId12"/>
    <p:sldId id="317" r:id="rId13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5" autoAdjust="0"/>
    <p:restoredTop sz="94660"/>
  </p:normalViewPr>
  <p:slideViewPr>
    <p:cSldViewPr snapToGrid="0">
      <p:cViewPr varScale="1">
        <p:scale>
          <a:sx n="63" d="100"/>
          <a:sy n="63" d="100"/>
        </p:scale>
        <p:origin x="-102" y="-11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8"/>
          <p:cNvCxnSpPr/>
          <p:nvPr/>
        </p:nvCxnSpPr>
        <p:spPr>
          <a:xfrm>
            <a:off x="906463" y="4343400"/>
            <a:ext cx="740568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/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BD5D9-8B0E-40BA-A6C9-AA607323ACE7}" type="datetimeFigureOut">
              <a:rPr lang="ru-RU"/>
              <a:pPr>
                <a:defRPr/>
              </a:pPr>
              <a:t>30.12.2015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433EE5-EBDB-4869-BF08-A1DF234D6F1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63238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9E6FB-457F-414F-9DB4-4191B61D082E}" type="datetimeFigureOut">
              <a:rPr lang="ru-RU"/>
              <a:pPr>
                <a:defRPr/>
              </a:pPr>
              <a:t>30.12.2015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CC6AC7-A087-4973-AC83-871D0C7AA7F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20567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DC404-8487-44BC-87B2-77F0E10B41CC}" type="datetimeFigureOut">
              <a:rPr lang="ru-RU"/>
              <a:pPr>
                <a:defRPr/>
              </a:pPr>
              <a:t>30.12.2015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9AE12C-A677-4E7E-A9DC-0555E2BE524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12375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09E02-16D9-483B-B252-397C426BA374}" type="datetimeFigureOut">
              <a:rPr lang="ru-RU"/>
              <a:pPr>
                <a:defRPr/>
              </a:pPr>
              <a:t>30.12.2015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1684EB-A4D0-44BD-BB23-50F1F74230F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2034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8"/>
          <p:cNvCxnSpPr/>
          <p:nvPr/>
        </p:nvCxnSpPr>
        <p:spPr>
          <a:xfrm>
            <a:off x="906463" y="4343400"/>
            <a:ext cx="740568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Ctr="0"/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A0380E-2E20-4594-9C3B-3C8D8676E740}" type="datetimeFigureOut">
              <a:rPr lang="ru-RU"/>
              <a:pPr>
                <a:defRPr/>
              </a:pPr>
              <a:t>30.12.2015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4A55DD-96AF-439E-B8E0-DA64B3A3814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04130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4A2665-B147-4E5A-A8FD-865A86A66D6F}" type="datetimeFigureOut">
              <a:rPr lang="ru-RU"/>
              <a:pPr>
                <a:defRPr/>
              </a:pPr>
              <a:t>30.12.2015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0E497C-EF69-4F6F-A502-40F5C60B751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47627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04352A-E613-4DD0-9C28-8B47B4571DFB}" type="datetimeFigureOut">
              <a:rPr lang="ru-RU"/>
              <a:pPr>
                <a:defRPr/>
              </a:pPr>
              <a:t>30.12.2015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3E6740-449B-44A7-83B7-CC3E33AFC44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95591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4CDB23-C958-4D13-8D4B-5371C067019E}" type="datetimeFigureOut">
              <a:rPr lang="ru-RU"/>
              <a:pPr>
                <a:defRPr/>
              </a:pPr>
              <a:t>30.12.2015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4523E6-C106-4A99-B1FF-E600C6A6FA7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12357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ctangle 5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F229D-B8C6-4CEA-8DB9-EBF9DC3F8F10}" type="datetimeFigureOut">
              <a:rPr lang="ru-RU"/>
              <a:pPr>
                <a:defRPr/>
              </a:pPr>
              <a:t>30.12.2015</a:t>
            </a:fld>
            <a:endParaRPr lang="ru-RU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26B92E-1D25-415E-8E0B-DDD965A61DE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57720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3038475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/>
          <p:cNvSpPr/>
          <p:nvPr/>
        </p:nvSpPr>
        <p:spPr>
          <a:xfrm>
            <a:off x="3030538" y="0"/>
            <a:ext cx="4762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/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349250" y="6459538"/>
            <a:ext cx="1963738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831D6722-F3CC-4361-80A3-F328CD98F391}" type="datetimeFigureOut">
              <a:rPr lang="ru-RU"/>
              <a:pPr>
                <a:defRPr/>
              </a:pPr>
              <a:t>30.12.2015</a:t>
            </a:fld>
            <a:endParaRPr lang="ru-RU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538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662B66-FFAB-4450-A4ED-00661865E08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43547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4953000"/>
            <a:ext cx="9142413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/>
          <p:cNvSpPr/>
          <p:nvPr/>
        </p:nvSpPr>
        <p:spPr>
          <a:xfrm>
            <a:off x="0" y="4914900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rtlCol="0"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C6DF6E-8C00-4C6E-B18A-DB56E957910F}" type="datetimeFigureOut">
              <a:rPr lang="ru-RU"/>
              <a:pPr>
                <a:defRPr/>
              </a:pPr>
              <a:t>30.12.2015</a:t>
            </a:fld>
            <a:endParaRPr lang="ru-RU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91AC27-68C6-46EA-A51D-E5A32B251EB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46836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125"/>
            <a:ext cx="9144000" cy="66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325" y="287338"/>
            <a:ext cx="7543800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325" y="6459538"/>
            <a:ext cx="185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1370F852-8A54-4EB7-8911-FF260B8360A4}" type="datetimeFigureOut">
              <a:rPr lang="ru-RU"/>
              <a:pPr>
                <a:defRPr/>
              </a:pPr>
              <a:t>30.12.2015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5425" y="6459538"/>
            <a:ext cx="3616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 cap="all" baseline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4738" y="6459538"/>
            <a:ext cx="9842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FFFFFF"/>
                </a:solidFill>
              </a:defRPr>
            </a:lvl1pPr>
          </a:lstStyle>
          <a:p>
            <a:fld id="{8BD249B7-775C-4921-9B26-F8FD62435FDB}" type="slidenum">
              <a:rPr lang="ru-RU" altLang="ru-RU"/>
              <a:pPr/>
              <a:t>‹#›</a:t>
            </a:fld>
            <a:endParaRPr lang="ru-RU" alt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350" y="1738313"/>
            <a:ext cx="747553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75" r:id="rId2"/>
    <p:sldLayoutId id="2147483781" r:id="rId3"/>
    <p:sldLayoutId id="2147483776" r:id="rId4"/>
    <p:sldLayoutId id="2147483777" r:id="rId5"/>
    <p:sldLayoutId id="2147483778" r:id="rId6"/>
    <p:sldLayoutId id="2147483782" r:id="rId7"/>
    <p:sldLayoutId id="2147483783" r:id="rId8"/>
    <p:sldLayoutId id="2147483784" r:id="rId9"/>
    <p:sldLayoutId id="2147483779" r:id="rId10"/>
    <p:sldLayoutId id="2147483785" r:id="rId11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 kern="1200" spc="-5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5500" y="2173288"/>
            <a:ext cx="7493000" cy="1793875"/>
          </a:xfrm>
        </p:spPr>
        <p:txBody>
          <a:bodyPr anchor="ctr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/>
            </a:r>
            <a:b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</a:br>
            <a:r>
              <a:rPr lang="ru-RU" sz="40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/>
            </a:r>
            <a:br>
              <a:rPr lang="ru-RU" sz="40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</a:b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Тематика </a:t>
            </a:r>
            <a:b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учебных </a:t>
            </a:r>
            <a:r>
              <a:rPr lang="ru-RU" sz="4000" b="1" dirty="0">
                <a:solidFill>
                  <a:schemeClr val="accent1">
                    <a:lumMod val="75000"/>
                  </a:schemeClr>
                </a:solidFill>
              </a:rPr>
              <a:t>проектов и исследований 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при </a:t>
            </a:r>
            <a:r>
              <a:rPr lang="ru-RU" sz="4000" b="1" dirty="0">
                <a:solidFill>
                  <a:schemeClr val="accent1">
                    <a:lumMod val="75000"/>
                  </a:schemeClr>
                </a:solidFill>
              </a:rPr>
              <a:t>обучении математике 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в </a:t>
            </a:r>
            <a:r>
              <a:rPr lang="ru-RU" sz="4000" b="1" dirty="0">
                <a:solidFill>
                  <a:schemeClr val="accent1">
                    <a:lumMod val="75000"/>
                  </a:schemeClr>
                </a:solidFill>
              </a:rPr>
              <a:t>классах гуманитарного профиля</a:t>
            </a:r>
            <a:r>
              <a:rPr lang="ru-RU" sz="4000" dirty="0"/>
              <a:t/>
            </a:r>
            <a:br>
              <a:rPr lang="ru-RU" sz="4000" dirty="0"/>
            </a:br>
            <a:endParaRPr lang="ru-RU" sz="60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825500" y="4457700"/>
            <a:ext cx="7493000" cy="1778000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Соловьева Алла Анатольевна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кандидат педагогических наук, 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старший преподаватель 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кафедры геометрии и 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алгебры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ЯГПУ </a:t>
            </a:r>
            <a:r>
              <a:rPr lang="ru-RU" sz="1800" dirty="0" err="1" smtClean="0">
                <a:solidFill>
                  <a:schemeClr val="accent1">
                    <a:lumMod val="75000"/>
                  </a:schemeClr>
                </a:solidFill>
              </a:rPr>
              <a:t>им.К.Д.Ушинского</a:t>
            </a:r>
            <a:endParaRPr lang="ru-RU" sz="18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8196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6675" y="404813"/>
            <a:ext cx="1390650" cy="1277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33438" y="514350"/>
          <a:ext cx="7423150" cy="55825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8601"/>
                <a:gridCol w="4858048"/>
                <a:gridCol w="2136501"/>
              </a:tblGrid>
              <a:tr h="2282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№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Тема работы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Вид работы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/>
                </a:tc>
              </a:tr>
              <a:tr h="363664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30325" algn="l"/>
                          <a:tab pos="3239770" algn="ctr"/>
                        </a:tabLs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Раздел 2. Проявление 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математических </a:t>
                      </a: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понятий в гуманитарных</a:t>
                      </a: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явлениях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65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j-ea"/>
                          <a:cs typeface="+mj-cs"/>
                        </a:rPr>
                        <a:t>Симметрия образов в литературных произведениях.</a:t>
                      </a: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j-ea"/>
                          <a:cs typeface="+mj-cs"/>
                        </a:rPr>
                        <a:t>Проект или исследовательская работа</a:t>
                      </a:r>
                    </a:p>
                  </a:txBody>
                  <a:tcPr marL="68576" marR="68576" marT="0" marB="0"/>
                </a:tc>
              </a:tr>
              <a:tr h="4565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j-ea"/>
                          <a:cs typeface="+mj-cs"/>
                        </a:rPr>
                        <a:t>Золотое сечение в литературных произведениях</a:t>
                      </a: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j-ea"/>
                          <a:cs typeface="+mj-cs"/>
                        </a:rPr>
                        <a:t>Проект или исследовательская работа</a:t>
                      </a:r>
                    </a:p>
                  </a:txBody>
                  <a:tcPr marL="68576" marR="68576" marT="0" marB="0"/>
                </a:tc>
              </a:tr>
              <a:tr h="4565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j-ea"/>
                          <a:cs typeface="+mj-cs"/>
                        </a:rPr>
                        <a:t>Бесконечность в схемах развития сюжетов.</a:t>
                      </a: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j-ea"/>
                          <a:cs typeface="+mj-cs"/>
                        </a:rPr>
                        <a:t>Проект или исследовательская работа</a:t>
                      </a:r>
                    </a:p>
                  </a:txBody>
                  <a:tcPr marL="68576" marR="68576" marT="0" marB="0"/>
                </a:tc>
              </a:tr>
              <a:tr h="4565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j-ea"/>
                          <a:cs typeface="+mj-cs"/>
                        </a:rPr>
                        <a:t>Фракталы и литературные произведения.</a:t>
                      </a: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j-ea"/>
                          <a:cs typeface="+mj-cs"/>
                        </a:rPr>
                        <a:t>Проект или исследовательская работа</a:t>
                      </a:r>
                    </a:p>
                  </a:txBody>
                  <a:tcPr marL="68576" marR="68576" marT="0" marB="0"/>
                </a:tc>
              </a:tr>
              <a:tr h="5146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j-ea"/>
                          <a:cs typeface="+mj-cs"/>
                        </a:rPr>
                        <a:t>Классификации в лингвистике и теория множеств</a:t>
                      </a: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j-ea"/>
                          <a:cs typeface="+mj-cs"/>
                        </a:rPr>
                        <a:t>Исследовательская работа</a:t>
                      </a:r>
                    </a:p>
                  </a:txBody>
                  <a:tcPr marL="68576" marR="68576" marT="0" marB="0"/>
                </a:tc>
              </a:tr>
              <a:tr h="4937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j-ea"/>
                          <a:cs typeface="+mj-cs"/>
                        </a:rPr>
                        <a:t>Основные элементарные функции в моделировании лингвистических явлений</a:t>
                      </a: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j-ea"/>
                          <a:cs typeface="+mj-cs"/>
                        </a:rPr>
                        <a:t>Проект</a:t>
                      </a:r>
                    </a:p>
                  </a:txBody>
                  <a:tcPr marL="68576" marR="68576" marT="0" marB="0"/>
                </a:tc>
              </a:tr>
              <a:tr h="4937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16.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j-ea"/>
                          <a:cs typeface="+mj-cs"/>
                        </a:rPr>
                        <a:t>Статистические</a:t>
                      </a:r>
                      <a:r>
                        <a:rPr lang="ru-RU" sz="1400" kern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j-ea"/>
                          <a:cs typeface="+mj-cs"/>
                        </a:rPr>
                        <a:t> закономерности в </a:t>
                      </a:r>
                      <a:r>
                        <a:rPr lang="ru-RU" sz="14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j-ea"/>
                          <a:cs typeface="+mj-cs"/>
                        </a:rPr>
                        <a:t>произведениях </a:t>
                      </a:r>
                      <a:r>
                        <a:rPr lang="ru-RU" sz="14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j-ea"/>
                          <a:cs typeface="+mj-cs"/>
                        </a:rPr>
                        <a:t>взрослых и детских </a:t>
                      </a:r>
                      <a:r>
                        <a:rPr lang="ru-RU" sz="14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j-ea"/>
                          <a:cs typeface="+mj-cs"/>
                        </a:rPr>
                        <a:t>русских </a:t>
                      </a:r>
                      <a:r>
                        <a:rPr lang="ru-RU" sz="14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j-ea"/>
                          <a:cs typeface="+mj-cs"/>
                        </a:rPr>
                        <a:t>(английских) авторов по признаку длина предложения</a:t>
                      </a: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j-ea"/>
                          <a:cs typeface="+mj-cs"/>
                        </a:rPr>
                        <a:t>Исследовательская работа</a:t>
                      </a:r>
                    </a:p>
                  </a:txBody>
                  <a:tcPr marL="68576" marR="68576" marT="0" marB="0"/>
                </a:tc>
              </a:tr>
              <a:tr h="4937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17.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j-ea"/>
                          <a:cs typeface="+mj-cs"/>
                        </a:rPr>
                        <a:t>Статистические закономерности в произведениях </a:t>
                      </a:r>
                      <a:r>
                        <a:rPr lang="ru-RU" sz="1400" kern="120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j-ea"/>
                          <a:cs typeface="+mj-cs"/>
                        </a:rPr>
                        <a:t>Л.Н.Толстого</a:t>
                      </a:r>
                      <a:r>
                        <a:rPr lang="ru-RU" sz="14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j-ea"/>
                          <a:cs typeface="+mj-cs"/>
                        </a:rPr>
                        <a:t> </a:t>
                      </a:r>
                      <a:r>
                        <a:rPr lang="ru-RU" sz="14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j-ea"/>
                          <a:cs typeface="+mj-cs"/>
                        </a:rPr>
                        <a:t>и </a:t>
                      </a:r>
                      <a:r>
                        <a:rPr lang="ru-RU" sz="1400" kern="120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j-ea"/>
                          <a:cs typeface="+mj-cs"/>
                        </a:rPr>
                        <a:t>А.П.Чехова</a:t>
                      </a:r>
                      <a:r>
                        <a:rPr lang="ru-RU" sz="14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j-ea"/>
                          <a:cs typeface="+mj-cs"/>
                        </a:rPr>
                        <a:t> по признаку </a:t>
                      </a:r>
                      <a:r>
                        <a:rPr lang="ru-RU" sz="14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j-ea"/>
                          <a:cs typeface="+mj-cs"/>
                        </a:rPr>
                        <a:t>длина слова</a:t>
                      </a:r>
                      <a:endParaRPr lang="ru-RU" sz="1400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j-ea"/>
                        <a:cs typeface="+mj-cs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j-ea"/>
                          <a:cs typeface="+mj-cs"/>
                        </a:rPr>
                        <a:t>Исследовательская работа</a:t>
                      </a:r>
                    </a:p>
                  </a:txBody>
                  <a:tcPr marL="68576" marR="68576" marT="0" marB="0"/>
                </a:tc>
              </a:tr>
              <a:tr h="4937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j-ea"/>
                          <a:cs typeface="+mj-cs"/>
                        </a:rPr>
                        <a:t>Статистические закономерности в творчестве </a:t>
                      </a:r>
                      <a:r>
                        <a:rPr lang="ru-RU" sz="14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j-ea"/>
                          <a:cs typeface="+mj-cs"/>
                        </a:rPr>
                        <a:t>2 поэтов по признаку количество средств выразительности</a:t>
                      </a: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j-ea"/>
                          <a:cs typeface="+mj-cs"/>
                        </a:rPr>
                        <a:t>Исследовательская работа</a:t>
                      </a:r>
                    </a:p>
                  </a:txBody>
                  <a:tcPr marL="68576" marR="68576" marT="0" marB="0"/>
                </a:tc>
              </a:tr>
              <a:tr h="4937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j-ea"/>
                          <a:cs typeface="+mj-cs"/>
                        </a:rPr>
                        <a:t>Сравнение </a:t>
                      </a:r>
                      <a:r>
                        <a:rPr lang="ru-RU" sz="14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j-ea"/>
                          <a:cs typeface="+mj-cs"/>
                        </a:rPr>
                        <a:t>распределений глаголов и прилагательных в произведениях </a:t>
                      </a:r>
                      <a:r>
                        <a:rPr lang="ru-RU" sz="1400" kern="120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j-ea"/>
                          <a:cs typeface="+mj-cs"/>
                        </a:rPr>
                        <a:t>В.В.Маяковского</a:t>
                      </a:r>
                      <a:r>
                        <a:rPr lang="ru-RU" sz="14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j-ea"/>
                          <a:cs typeface="+mj-cs"/>
                        </a:rPr>
                        <a:t> и </a:t>
                      </a:r>
                      <a:r>
                        <a:rPr lang="ru-RU" sz="1400" kern="120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j-ea"/>
                          <a:cs typeface="+mj-cs"/>
                        </a:rPr>
                        <a:t>С.А.Есенина</a:t>
                      </a:r>
                      <a:endParaRPr lang="ru-RU" sz="1400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j-ea"/>
                        <a:cs typeface="+mj-cs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j-ea"/>
                          <a:cs typeface="+mj-cs"/>
                        </a:rPr>
                        <a:t>Исследовательская работа</a:t>
                      </a:r>
                    </a:p>
                  </a:txBody>
                  <a:tcPr marL="68576" marR="68576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62013" y="511175"/>
            <a:ext cx="7423150" cy="15621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+mj-cs"/>
              </a:rPr>
              <a:t>В процессе работы над профильно-ориентированными учебными проектами и исследовательскими работами у учителя есть возможность опираться на профессиональные устремления учащегося и зону его ближайшего развития в изучении как математических, так и профильных предметов.</a:t>
            </a: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4191000" y="4551363"/>
            <a:ext cx="4094163" cy="1331912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defRPr/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«Поскольку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в языкознании применяются количественные понятия, желательно тоже знание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математики».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algn="r" fontAlgn="auto">
              <a:spcAft>
                <a:spcPts val="0"/>
              </a:spcAft>
              <a:defRPr/>
            </a:pPr>
            <a:r>
              <a:rPr lang="ru-RU" sz="1400" dirty="0">
                <a:solidFill>
                  <a:schemeClr val="accent1">
                    <a:lumMod val="75000"/>
                  </a:schemeClr>
                </a:solidFill>
              </a:rPr>
              <a:t>лингвист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</a:rPr>
              <a:t>И.А.Бодуэн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</a:rPr>
              <a:t> де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</a:rPr>
              <a:t>Куртенэ</a:t>
            </a:r>
            <a:endParaRPr lang="ru-RU" sz="1400" dirty="0">
              <a:solidFill>
                <a:schemeClr val="accent1">
                  <a:lumMod val="75000"/>
                </a:schemeClr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>(Материалы 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</a:rPr>
              <a:t>по организации 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>1 съезда 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</a:rPr>
              <a:t>славянских филологов и 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>историков. 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</a:rPr>
              <a:t>СПб., 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>1904)</a:t>
            </a:r>
            <a:endParaRPr lang="ru-RU" sz="1400" dirty="0">
              <a:solidFill>
                <a:schemeClr val="accent1">
                  <a:lumMod val="75000"/>
                </a:schemeClr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ru-RU" sz="1400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5500" y="2173288"/>
            <a:ext cx="7493000" cy="1793875"/>
          </a:xfrm>
        </p:spPr>
        <p:txBody>
          <a:bodyPr anchor="ctr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Спасибо за внимание!</a:t>
            </a:r>
            <a:b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</a:b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</a:br>
            <a:endParaRPr lang="ru-RU" sz="28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825500" y="4367213"/>
            <a:ext cx="7493000" cy="1778000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sz="24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19460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6675" y="404813"/>
            <a:ext cx="1390650" cy="1277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987425" y="4457700"/>
            <a:ext cx="7493000" cy="1778000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Соловьева Алла Анатольевна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кандидат педагогических наук, 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старший преподаватель 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кафедры 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геометрии и 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алгебры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ЯГПУ </a:t>
            </a:r>
            <a:r>
              <a:rPr lang="ru-RU" sz="1800" dirty="0" err="1" smtClean="0">
                <a:solidFill>
                  <a:schemeClr val="accent1">
                    <a:lumMod val="75000"/>
                  </a:schemeClr>
                </a:solidFill>
              </a:rPr>
              <a:t>им.К.Д.Ушинского</a:t>
            </a:r>
            <a:endParaRPr lang="ru-RU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</a:rPr>
              <a:t>т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ел.: 8-910-962-88-35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е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-mail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sz="1800" b="1" u="sng" dirty="0" smtClean="0">
                <a:solidFill>
                  <a:schemeClr val="accent1">
                    <a:lumMod val="75000"/>
                  </a:schemeClr>
                </a:solidFill>
              </a:rPr>
              <a:t>asolovyeva@yandex.ru</a:t>
            </a:r>
            <a:endParaRPr lang="ru-RU" sz="1800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808038" y="625475"/>
            <a:ext cx="7586662" cy="20637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 fontAlgn="auto">
              <a:spcAft>
                <a:spcPts val="0"/>
              </a:spcAft>
              <a:defRPr/>
            </a:pPr>
            <a:r>
              <a:rPr lang="ru-RU" sz="2000" b="1" i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Профильное обучение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- средство дифференциации и индивидуализации обучения, позволяющее за счет изменений в структуре, содержании и организации образовательного процесса более полно учитывать интересы, склонности и способности учащихся, создавать условия для обучения старшеклассников в соответствии с их профессиональными интересами и намерениями в отношении продолжения образования.</a:t>
            </a:r>
          </a:p>
          <a:p>
            <a:pPr algn="just" fontAlgn="auto">
              <a:spcAft>
                <a:spcPts val="0"/>
              </a:spcAft>
              <a:defRPr/>
            </a:pPr>
            <a:endParaRPr lang="ru-RU" sz="1400" dirty="0" smtClean="0">
              <a:latin typeface="+mn-lt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808038" y="2798763"/>
            <a:ext cx="7586662" cy="1284287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 fontAlgn="auto"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Структура содержания профильного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обучения:</a:t>
            </a:r>
          </a:p>
          <a:p>
            <a:pPr marL="342900" indent="-342900" algn="just" fontAlgn="auto">
              <a:spcAft>
                <a:spcPts val="0"/>
              </a:spcAft>
              <a:buFontTx/>
              <a:buChar char="-"/>
              <a:defRPr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базовые общеобразовательные предметы, </a:t>
            </a:r>
          </a:p>
          <a:p>
            <a:pPr marL="342900" indent="-342900" algn="just" fontAlgn="auto">
              <a:spcAft>
                <a:spcPts val="0"/>
              </a:spcAft>
              <a:buFontTx/>
              <a:buChar char="-"/>
              <a:defRPr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профильные общеобразовательные предметы,</a:t>
            </a:r>
          </a:p>
          <a:p>
            <a:pPr marL="342900" indent="-342900" algn="just" fontAlgn="auto">
              <a:spcAft>
                <a:spcPts val="0"/>
              </a:spcAft>
              <a:buFontTx/>
              <a:buChar char="-"/>
              <a:defRPr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элективные курсы.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algn="just" fontAlgn="auto">
              <a:spcAft>
                <a:spcPts val="0"/>
              </a:spcAft>
              <a:defRPr/>
            </a:pPr>
            <a:endParaRPr lang="ru-RU" sz="20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808038" y="5259388"/>
            <a:ext cx="7586662" cy="779462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endParaRPr lang="ru-RU" sz="2000" dirty="0" smtClean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algn="l">
              <a:defRPr/>
            </a:pPr>
            <a:endParaRPr lang="ru-RU" sz="20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algn="l">
              <a:defRPr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(«Концепция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профильного обучения на старшей ступени общего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образования» приказ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от 18 июля 2002 года N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2783)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algn="l" fontAlgn="auto">
              <a:spcAft>
                <a:spcPts val="0"/>
              </a:spcAft>
              <a:defRPr/>
            </a:pPr>
            <a:endParaRPr lang="ru-RU" sz="20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808038" y="4083050"/>
            <a:ext cx="7586662" cy="10414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defRPr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Обучение математике на гуманитарных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профилях:</a:t>
            </a:r>
          </a:p>
          <a:p>
            <a:pPr algn="just">
              <a:defRPr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- базовый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общеобразовательный предмет (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математика);</a:t>
            </a:r>
          </a:p>
          <a:p>
            <a:pPr algn="just">
              <a:defRPr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- элективные курсы.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algn="just" fontAlgn="auto">
              <a:spcAft>
                <a:spcPts val="0"/>
              </a:spcAft>
              <a:defRPr/>
            </a:pPr>
            <a:endParaRPr lang="ru-RU" sz="1400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788988" y="588963"/>
            <a:ext cx="7588250" cy="5033962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defRPr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Направления ориентации обучения математике:</a:t>
            </a:r>
          </a:p>
          <a:p>
            <a:pPr algn="just">
              <a:defRPr/>
            </a:pPr>
            <a:endParaRPr lang="ru-RU" sz="20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algn="just">
              <a:buFontTx/>
              <a:buChar char="-"/>
              <a:defRPr/>
            </a:pP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ориентация на общекультурную ценность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(</a:t>
            </a:r>
            <a:r>
              <a:rPr lang="ru-RU" sz="2000" dirty="0" err="1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Андреенкова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 Н.Л.,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Гладкий А.В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.,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Елизарова Н.А.,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Смирнова И.М., Хвостенко Е.Е., и др.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) заключается в том, что он должен быть исключительно общеобразовательным, знакомить с основополагающими понятиями и методами математики, которые являются достижениями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человеческой мысли и культуры. </a:t>
            </a:r>
            <a:endParaRPr lang="ru-RU" sz="2000" b="1" dirty="0" smtClean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algn="just">
              <a:buFontTx/>
              <a:buChar char="-"/>
              <a:defRPr/>
            </a:pPr>
            <a:endParaRPr lang="ru-RU" sz="20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algn="just">
              <a:defRPr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- </a:t>
            </a:r>
            <a:r>
              <a:rPr lang="ru-RU" sz="2000" b="1" i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профильная ориентация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(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Башмаков М.И.,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Бурдина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О.М., Колягин Н.А.,  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Терешин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Л.Г., Шестакова Ю.М.  и др.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) состоит в том, что кроме обеспечения общеобразовательной функции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обучение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математике должно быть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ориентировано с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учетом гуманитарного профиля, благодаря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чему происходит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опора на профессиональные устремления школьника и его планы на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будущее.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algn="just">
              <a:defRPr/>
            </a:pPr>
            <a:endParaRPr lang="ru-RU" sz="20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algn="just" fontAlgn="auto">
              <a:spcAft>
                <a:spcPts val="0"/>
              </a:spcAft>
              <a:defRPr/>
            </a:pPr>
            <a:endParaRPr lang="ru-RU" sz="20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808038" y="625475"/>
            <a:ext cx="7586662" cy="1249363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defRPr/>
            </a:pPr>
            <a:r>
              <a:rPr lang="ru-RU" altLang="ru-RU" sz="20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Более 100 лет математика и гуманитарные науки </a:t>
            </a:r>
            <a:r>
              <a:rPr lang="ru-RU" altLang="ru-RU" sz="2000" b="1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взаимообогащали</a:t>
            </a:r>
            <a:r>
              <a:rPr lang="ru-RU" altLang="ru-RU" sz="20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друг друга и способствовали появлению новых научных направлений. </a:t>
            </a:r>
          </a:p>
          <a:p>
            <a:pPr algn="just" fontAlgn="auto">
              <a:spcAft>
                <a:spcPts val="0"/>
              </a:spcAft>
              <a:defRPr/>
            </a:pPr>
            <a:endParaRPr lang="ru-RU" sz="1400" dirty="0" smtClean="0">
              <a:latin typeface="+mn-lt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808038" y="3089275"/>
            <a:ext cx="7586662" cy="1990725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 fontAlgn="auto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Учитывая специализации рассматриваемого филологического профиля обучения:</a:t>
            </a:r>
          </a:p>
          <a:p>
            <a:pPr marL="342900" indent="-342900" algn="just" fontAlgn="auto">
              <a:spcAft>
                <a:spcPts val="0"/>
              </a:spcAft>
              <a:buFontTx/>
              <a:buChar char="-"/>
              <a:defRPr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иностранный язык,</a:t>
            </a:r>
          </a:p>
          <a:p>
            <a:pPr marL="342900" indent="-342900" algn="just" fontAlgn="auto">
              <a:spcAft>
                <a:spcPts val="0"/>
              </a:spcAft>
              <a:buFontTx/>
              <a:buChar char="-"/>
              <a:defRPr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русский язык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и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литература,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algn="just" fontAlgn="auto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рассмотрим новые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научные направления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соответствующей области гуманитарного знания, которые появились за последние более ста лет.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808038" y="5259388"/>
            <a:ext cx="7586662" cy="779462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endParaRPr lang="ru-RU" sz="2000" dirty="0" smtClean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algn="l">
              <a:defRPr/>
            </a:pPr>
            <a:endParaRPr lang="ru-RU" sz="20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788988" y="588963"/>
            <a:ext cx="7588250" cy="5567362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defRPr/>
            </a:pPr>
            <a:endParaRPr lang="ru-RU" sz="20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algn="just">
              <a:defRPr/>
            </a:pPr>
            <a:endParaRPr lang="ru-RU" altLang="ru-RU" sz="18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algn="just">
              <a:defRPr/>
            </a:pPr>
            <a:r>
              <a:rPr lang="ru-RU" altLang="ru-RU" sz="18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ЯЗЫКОЗНАНИЕ:</a:t>
            </a:r>
          </a:p>
          <a:p>
            <a:pPr algn="just">
              <a:defRPr/>
            </a:pPr>
            <a:r>
              <a:rPr lang="ru-RU" altLang="ru-RU" sz="1800" i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интерлингвистика</a:t>
            </a:r>
            <a:r>
              <a:rPr lang="ru-RU" altLang="ru-RU" sz="18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(</a:t>
            </a:r>
            <a:r>
              <a:rPr lang="ru-RU" altLang="ru-RU" sz="1800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Ж.Мейсманс</a:t>
            </a:r>
            <a:r>
              <a:rPr lang="ru-RU" altLang="ru-RU" sz="1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, </a:t>
            </a:r>
            <a:r>
              <a:rPr lang="ru-RU" altLang="ru-RU" sz="1800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О.Есперсен</a:t>
            </a:r>
            <a:r>
              <a:rPr lang="ru-RU" altLang="ru-RU" sz="1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, </a:t>
            </a:r>
            <a:r>
              <a:rPr lang="ru-RU" altLang="ru-RU" sz="1800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И.Шлейер</a:t>
            </a:r>
            <a:r>
              <a:rPr lang="ru-RU" altLang="ru-RU" sz="1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,…</a:t>
            </a:r>
            <a:r>
              <a:rPr lang="ru-RU" altLang="ru-RU" sz="18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): создание искусственных языков</a:t>
            </a:r>
            <a:r>
              <a:rPr lang="ru-RU" altLang="ru-RU" sz="18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;</a:t>
            </a:r>
          </a:p>
          <a:p>
            <a:pPr algn="just">
              <a:defRPr/>
            </a:pPr>
            <a:endParaRPr lang="ru-RU" altLang="ru-RU" sz="18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algn="just">
              <a:defRPr/>
            </a:pPr>
            <a:r>
              <a:rPr lang="ru-RU" altLang="ru-RU" sz="1800" i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структурная лингвистика </a:t>
            </a:r>
            <a:r>
              <a:rPr lang="ru-RU" altLang="ru-RU" sz="18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(</a:t>
            </a:r>
            <a:r>
              <a:rPr lang="ru-RU" altLang="ru-RU" sz="18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И.А. </a:t>
            </a:r>
            <a:r>
              <a:rPr lang="ru-RU" altLang="ru-RU" sz="1800" dirty="0" err="1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Бодуэн</a:t>
            </a:r>
            <a:r>
              <a:rPr lang="ru-RU" altLang="ru-RU" sz="18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 де </a:t>
            </a:r>
            <a:r>
              <a:rPr lang="ru-RU" altLang="ru-RU" sz="1800" dirty="0" err="1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Куртене</a:t>
            </a:r>
            <a:r>
              <a:rPr lang="ru-RU" altLang="ru-RU" sz="18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, </a:t>
            </a:r>
            <a:r>
              <a:rPr lang="ru-RU" altLang="ru-RU" sz="1800" dirty="0" err="1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Ф.Фортунатов</a:t>
            </a:r>
            <a:r>
              <a:rPr lang="ru-RU" altLang="ru-RU" sz="18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, </a:t>
            </a:r>
            <a:r>
              <a:rPr lang="ru-RU" altLang="ru-RU" sz="1800" dirty="0" err="1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А.Мейе</a:t>
            </a:r>
            <a:r>
              <a:rPr lang="ru-RU" altLang="ru-RU" sz="1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, </a:t>
            </a:r>
            <a:r>
              <a:rPr lang="ru-RU" altLang="ru-RU" sz="1800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З.Харрис</a:t>
            </a:r>
            <a:r>
              <a:rPr lang="ru-RU" altLang="ru-RU" sz="1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, </a:t>
            </a:r>
            <a:r>
              <a:rPr lang="ru-RU" altLang="ru-RU" sz="1800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Л.В.Щерба</a:t>
            </a:r>
            <a:r>
              <a:rPr lang="ru-RU" altLang="ru-RU" sz="1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, </a:t>
            </a:r>
            <a:r>
              <a:rPr lang="ru-RU" altLang="ru-RU" sz="1800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Б.В.Томашевский</a:t>
            </a:r>
            <a:r>
              <a:rPr lang="ru-RU" altLang="ru-RU" sz="1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,…</a:t>
            </a:r>
            <a:r>
              <a:rPr lang="ru-RU" altLang="ru-RU" sz="18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): исследование языка как </a:t>
            </a:r>
            <a:r>
              <a:rPr lang="ru-RU" altLang="ru-RU" sz="18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знаковой системы, </a:t>
            </a:r>
            <a:r>
              <a:rPr lang="ru-RU" altLang="ru-RU" sz="18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изменение языка во времени, географическом, специально-профессиональном пространстве и др</a:t>
            </a:r>
            <a:r>
              <a:rPr lang="ru-RU" altLang="ru-RU" sz="18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.;</a:t>
            </a:r>
          </a:p>
          <a:p>
            <a:pPr algn="just">
              <a:defRPr/>
            </a:pPr>
            <a:endParaRPr lang="ru-RU" altLang="ru-RU" sz="18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algn="just">
              <a:defRPr/>
            </a:pPr>
            <a:r>
              <a:rPr lang="ru-RU" altLang="ru-RU" sz="1800" i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конструктивная лингвистика </a:t>
            </a:r>
            <a:r>
              <a:rPr lang="ru-RU" altLang="ru-RU" sz="18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(</a:t>
            </a:r>
            <a:r>
              <a:rPr lang="ru-RU" altLang="ru-RU" sz="1800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Н.Хомский</a:t>
            </a:r>
            <a:r>
              <a:rPr lang="ru-RU" altLang="ru-RU" sz="1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, </a:t>
            </a:r>
            <a:r>
              <a:rPr lang="ru-RU" altLang="ru-RU" sz="1800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А.Ахо</a:t>
            </a:r>
            <a:r>
              <a:rPr lang="ru-RU" altLang="ru-RU" sz="1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, </a:t>
            </a:r>
            <a:r>
              <a:rPr lang="ru-RU" altLang="ru-RU" sz="1800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Дж.Хопкрофт</a:t>
            </a:r>
            <a:r>
              <a:rPr lang="ru-RU" altLang="ru-RU" sz="1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,…</a:t>
            </a:r>
            <a:r>
              <a:rPr lang="ru-RU" altLang="ru-RU" sz="18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): изучение универсальных свойств языка и порождения речи</a:t>
            </a:r>
            <a:r>
              <a:rPr lang="ru-RU" altLang="ru-RU" sz="18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;</a:t>
            </a:r>
          </a:p>
          <a:p>
            <a:pPr algn="just">
              <a:defRPr/>
            </a:pPr>
            <a:endParaRPr lang="ru-RU" altLang="ru-RU" sz="18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algn="just">
              <a:defRPr/>
            </a:pPr>
            <a:r>
              <a:rPr lang="ru-RU" altLang="ru-RU" sz="1800" i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математическая лингвистика </a:t>
            </a:r>
            <a:r>
              <a:rPr lang="ru-RU" altLang="ru-RU" sz="18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(</a:t>
            </a:r>
            <a:r>
              <a:rPr lang="ru-RU" altLang="ru-RU" sz="1800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А.В.Гладкий</a:t>
            </a:r>
            <a:r>
              <a:rPr lang="ru-RU" altLang="ru-RU" sz="1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, </a:t>
            </a:r>
            <a:r>
              <a:rPr lang="ru-RU" altLang="ru-RU" sz="1800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С.Маркус</a:t>
            </a:r>
            <a:r>
              <a:rPr lang="ru-RU" altLang="ru-RU" sz="1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, </a:t>
            </a:r>
            <a:r>
              <a:rPr lang="ru-RU" altLang="ru-RU" sz="1800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И.А.Мельчук</a:t>
            </a:r>
            <a:r>
              <a:rPr lang="ru-RU" altLang="ru-RU" sz="1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,…</a:t>
            </a:r>
            <a:r>
              <a:rPr lang="ru-RU" altLang="ru-RU" sz="18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): формальный аппарат для описания строения ест. и иск. языков</a:t>
            </a:r>
            <a:r>
              <a:rPr lang="ru-RU" altLang="ru-RU" sz="18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;</a:t>
            </a:r>
          </a:p>
          <a:p>
            <a:pPr algn="just">
              <a:defRPr/>
            </a:pPr>
            <a:endParaRPr lang="ru-RU" altLang="ru-RU" sz="18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algn="just">
              <a:defRPr/>
            </a:pPr>
            <a:r>
              <a:rPr lang="ru-RU" altLang="ru-RU" sz="1800" i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семиотика</a:t>
            </a:r>
            <a:r>
              <a:rPr lang="ru-RU" altLang="ru-RU" sz="18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(</a:t>
            </a:r>
            <a:r>
              <a:rPr lang="ru-RU" altLang="ru-RU" sz="1800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И.С.Пирс</a:t>
            </a:r>
            <a:r>
              <a:rPr lang="ru-RU" altLang="ru-RU" sz="1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, </a:t>
            </a:r>
            <a:r>
              <a:rPr lang="ru-RU" altLang="ru-RU" sz="1800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Ч.У.Морис</a:t>
            </a:r>
            <a:r>
              <a:rPr lang="ru-RU" altLang="ru-RU" sz="1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,…</a:t>
            </a:r>
            <a:r>
              <a:rPr lang="ru-RU" altLang="ru-RU" sz="18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): исследование свойств знаков и знаковых систем</a:t>
            </a:r>
            <a:r>
              <a:rPr lang="ru-RU" altLang="ru-RU" sz="18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.</a:t>
            </a:r>
          </a:p>
          <a:p>
            <a:pPr algn="just">
              <a:defRPr/>
            </a:pPr>
            <a:endParaRPr lang="ru-RU" altLang="ru-RU" sz="18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algn="just">
              <a:defRPr/>
            </a:pPr>
            <a:r>
              <a:rPr lang="ru-RU" altLang="ru-RU" sz="18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ЛИТЕРАТУРОВЕДЕНИЕ:</a:t>
            </a:r>
          </a:p>
          <a:p>
            <a:pPr algn="just">
              <a:defRPr/>
            </a:pPr>
            <a:r>
              <a:rPr lang="ru-RU" altLang="ru-RU" sz="1800" i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структурализм</a:t>
            </a:r>
            <a:r>
              <a:rPr lang="ru-RU" altLang="ru-RU" sz="18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(</a:t>
            </a:r>
            <a:r>
              <a:rPr lang="ru-RU" altLang="ru-RU" sz="1800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В.Я.Пропп</a:t>
            </a:r>
            <a:r>
              <a:rPr lang="ru-RU" altLang="ru-RU" sz="1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, </a:t>
            </a:r>
            <a:r>
              <a:rPr lang="ru-RU" altLang="ru-RU" sz="1800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А.Белый</a:t>
            </a:r>
            <a:r>
              <a:rPr lang="ru-RU" altLang="ru-RU" sz="1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, </a:t>
            </a:r>
            <a:r>
              <a:rPr lang="ru-RU" altLang="ru-RU" sz="1800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А.Н.Колмогоров</a:t>
            </a:r>
            <a:r>
              <a:rPr lang="ru-RU" altLang="ru-RU" sz="1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,…</a:t>
            </a:r>
            <a:r>
              <a:rPr lang="ru-RU" altLang="ru-RU" sz="18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): построение сюжетов, определение авторства текстов, анализ метра, ритма, синтез в стихосложении и др.</a:t>
            </a:r>
          </a:p>
          <a:p>
            <a:pPr algn="just">
              <a:defRPr/>
            </a:pPr>
            <a:endParaRPr lang="ru-RU" sz="20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algn="just" fontAlgn="auto">
              <a:spcAft>
                <a:spcPts val="0"/>
              </a:spcAft>
              <a:defRPr/>
            </a:pPr>
            <a:endParaRPr lang="ru-RU" sz="20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788988" y="588963"/>
            <a:ext cx="7588250" cy="5621337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defRPr/>
            </a:pPr>
            <a:endParaRPr lang="ru-RU" sz="20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algn="just">
              <a:defRPr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Таким образом, в математике существует богатство возможностей содержательного характера, которые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можно использовать для достижения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целей профильного обучения, в том числе и гуманитарной направленности:</a:t>
            </a:r>
          </a:p>
          <a:p>
            <a:pPr marL="342900" indent="-342900" algn="just">
              <a:buFontTx/>
              <a:buChar char="-"/>
              <a:defRPr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обеспечение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углубленного изучения отдельных предметов программы полного общего образования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;</a:t>
            </a:r>
          </a:p>
          <a:p>
            <a:pPr marL="342900" indent="-342900" algn="just">
              <a:buFontTx/>
              <a:buChar char="-"/>
              <a:defRPr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создание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условий для существенной дифференциации содержания обучения старшеклассников с широкими и гибкими возможностями построения школьниками индивидуальных образовательных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программ;</a:t>
            </a:r>
          </a:p>
          <a:p>
            <a:pPr marL="342900" indent="-342900" algn="just">
              <a:buFontTx/>
              <a:buChar char="-"/>
              <a:defRPr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способствование установлению равного доступа к полноценному образованию разным категориям обучающихся в соответствии с их способностями, индивидуальными склонностями и потребностями;</a:t>
            </a:r>
          </a:p>
          <a:p>
            <a:pPr marL="342900" indent="-342900" algn="just">
              <a:buFontTx/>
              <a:buChar char="-"/>
              <a:defRPr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расширение возможностей социализации учащихся, обеспечение преемственности между общим и профессиональным образованием, более эффективная подготовка выпускников школы к освоению программ высшего профессионального образования.</a:t>
            </a:r>
          </a:p>
          <a:p>
            <a:pPr algn="just">
              <a:defRPr/>
            </a:pPr>
            <a:endParaRPr lang="ru-RU" sz="20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algn="just" fontAlgn="auto">
              <a:spcAft>
                <a:spcPts val="0"/>
              </a:spcAft>
              <a:defRPr/>
            </a:pPr>
            <a:endParaRPr lang="ru-RU" sz="20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788988" y="515938"/>
            <a:ext cx="7588250" cy="1743075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defRPr/>
            </a:pPr>
            <a:endParaRPr lang="ru-RU" sz="20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algn="just">
              <a:defRPr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Эффективным средством достижения указанных целей профильного обучения в контексте обучения математике является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выполнение учащимися учебных проектов и исследовательских работ.</a:t>
            </a:r>
          </a:p>
          <a:p>
            <a:pPr algn="r">
              <a:defRPr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Таблица 1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algn="just">
              <a:defRPr/>
            </a:pP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 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854075" y="2259013"/>
          <a:ext cx="7458075" cy="38528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80073"/>
                <a:gridCol w="1955548"/>
                <a:gridCol w="1692816"/>
                <a:gridCol w="1929638"/>
              </a:tblGrid>
              <a:tr h="437842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Учебный проект </a:t>
                      </a:r>
                      <a:endParaRPr lang="ru-RU" sz="14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400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j-ea"/>
                        <a:cs typeface="+mj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Исследовательская работа</a:t>
                      </a:r>
                      <a:endParaRPr lang="ru-RU" sz="1400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j-ea"/>
                        <a:cs typeface="+mj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j-ea"/>
                        <a:cs typeface="+mj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15020"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специально организованная учебная деятельность с целью:</a:t>
                      </a:r>
                    </a:p>
                    <a:p>
                      <a:r>
                        <a:rPr lang="ru-RU" sz="14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приобретения и закрепления учащимися знаний, умений и навыков,</a:t>
                      </a:r>
                    </a:p>
                    <a:p>
                      <a:r>
                        <a:rPr lang="ru-RU" sz="14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развития творческих способностей, </a:t>
                      </a:r>
                    </a:p>
                    <a:p>
                      <a:r>
                        <a:rPr lang="ru-RU" sz="14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получения опыта самостоятельной деятельности в изучаемом направлении профиля.</a:t>
                      </a:r>
                      <a:endParaRPr lang="ru-RU" sz="14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Этапы п</a:t>
                      </a:r>
                      <a:r>
                        <a:rPr lang="ru-RU" sz="14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роектирования: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b="1" kern="120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проблематизация</a:t>
                      </a:r>
                      <a:r>
                        <a:rPr lang="ru-RU" sz="14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целеполагание,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планирование,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реализация,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рефлексия.</a:t>
                      </a:r>
                      <a:endParaRPr lang="ru-RU" sz="14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деятельность учащихся, связанная с решением учащимися творческой, исследовательской задачи с заранее неизвестным решением.</a:t>
                      </a:r>
                      <a:endParaRPr lang="ru-RU" sz="1400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j-ea"/>
                        <a:cs typeface="+mj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Этапы исследования: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ориентировка,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400" b="1" kern="120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проблематизация</a:t>
                      </a:r>
                      <a:r>
                        <a:rPr lang="ru-RU" sz="14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определение средств,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планирование,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эмпирия,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анализ, обобщение,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рефлексия</a:t>
                      </a:r>
                      <a:endParaRPr lang="ru-RU" sz="14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788988" y="588963"/>
            <a:ext cx="7588250" cy="4056062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defRPr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При разработке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тематики проектной и исследовательской деятельности учащихся предлагается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исходить из следующих составляющих:</a:t>
            </a:r>
          </a:p>
          <a:p>
            <a:pPr algn="just">
              <a:defRPr/>
            </a:pPr>
            <a:endParaRPr lang="ru-RU" sz="20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marL="342900" indent="-342900" algn="just">
              <a:buFontTx/>
              <a:buChar char="-"/>
              <a:defRPr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содержание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основных научных направлений, появившихся на стыке взаимодействия математики с гуманитарными сферами научного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знания или содержание результатов гуманитарных исследований,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полученных с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помощью математических методов;</a:t>
            </a:r>
          </a:p>
          <a:p>
            <a:pPr algn="just">
              <a:defRPr/>
            </a:pPr>
            <a:endParaRPr lang="ru-RU" sz="2000" b="1" dirty="0" smtClean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marL="342900" indent="-342900" algn="just">
              <a:buFontTx/>
              <a:buChar char="-"/>
              <a:defRPr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содержание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математических понятий учебного курса, которые проявляются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в решении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различных задач в гуманитарных исследованиях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.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788988" y="588963"/>
            <a:ext cx="7588250" cy="968375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defRPr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Таблица 2</a:t>
            </a:r>
          </a:p>
          <a:p>
            <a:pPr>
              <a:defRPr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Пример тематики проектных и исследовательских работ, разработанных для филологического профиля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871538" y="1720850"/>
          <a:ext cx="7423150" cy="41100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8601"/>
                <a:gridCol w="4858048"/>
                <a:gridCol w="2136501"/>
              </a:tblGrid>
              <a:tr h="2283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№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Тема работы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Вид работы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/>
                </a:tc>
              </a:tr>
              <a:tr h="456671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Раздел </a:t>
                      </a: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Лингвистические явления,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появившиеся в результате взаимодействия математики и языкознания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66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j-ea"/>
                          <a:cs typeface="+mj-cs"/>
                        </a:rPr>
                        <a:t>Частотные словари и их применение</a:t>
                      </a: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j-ea"/>
                          <a:cs typeface="+mj-cs"/>
                        </a:rPr>
                        <a:t>Проект или исследовательская работа</a:t>
                      </a:r>
                    </a:p>
                  </a:txBody>
                  <a:tcPr marL="68576" marR="68576" marT="0" marB="0"/>
                </a:tc>
              </a:tr>
              <a:tr h="4566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j-ea"/>
                          <a:cs typeface="+mj-cs"/>
                        </a:rPr>
                        <a:t>Проблема атрибуции текстов (поиски формулы авторства)</a:t>
                      </a: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j-ea"/>
                          <a:cs typeface="+mj-cs"/>
                        </a:rPr>
                        <a:t>Проект или исследовательская работа</a:t>
                      </a:r>
                    </a:p>
                  </a:txBody>
                  <a:tcPr marL="68576" marR="68576" marT="0" marB="0"/>
                </a:tc>
              </a:tr>
              <a:tr h="4566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j-ea"/>
                          <a:cs typeface="+mj-cs"/>
                        </a:rPr>
                        <a:t>Математическая лингвистика: история появления, методы, результаты исследований</a:t>
                      </a: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j-ea"/>
                          <a:cs typeface="+mj-cs"/>
                        </a:rPr>
                        <a:t>Проект</a:t>
                      </a:r>
                    </a:p>
                  </a:txBody>
                  <a:tcPr marL="68576" marR="68576" marT="0" marB="0"/>
                </a:tc>
              </a:tr>
              <a:tr h="2283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j-ea"/>
                          <a:cs typeface="+mj-cs"/>
                        </a:rPr>
                        <a:t>Методы и результаты исследований глоттохронологии</a:t>
                      </a: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j-ea"/>
                          <a:cs typeface="+mj-cs"/>
                        </a:rPr>
                        <a:t>Проект</a:t>
                      </a:r>
                    </a:p>
                  </a:txBody>
                  <a:tcPr marL="68576" marR="68576" marT="0" marB="0"/>
                </a:tc>
              </a:tr>
              <a:tr h="2283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j-ea"/>
                          <a:cs typeface="+mj-cs"/>
                        </a:rPr>
                        <a:t>Методы и результаты исследований корпусной лингвистики</a:t>
                      </a: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j-ea"/>
                          <a:cs typeface="+mj-cs"/>
                        </a:rPr>
                        <a:t>Проект</a:t>
                      </a:r>
                    </a:p>
                  </a:txBody>
                  <a:tcPr marL="68576" marR="68576" marT="0" marB="0"/>
                </a:tc>
              </a:tr>
              <a:tr h="4566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Методы, результаты исследований, научные школы структурной лингвистики</a:t>
                      </a:r>
                      <a:endParaRPr lang="ru-RU" sz="1400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j-ea"/>
                          <a:cs typeface="+mj-cs"/>
                        </a:rPr>
                        <a:t>Проект</a:t>
                      </a:r>
                      <a:endParaRPr lang="ru-RU" sz="1400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j-ea"/>
                        <a:cs typeface="+mj-cs"/>
                      </a:endParaRPr>
                    </a:p>
                  </a:txBody>
                  <a:tcPr marL="68576" marR="68576" marT="0" marB="0"/>
                </a:tc>
              </a:tr>
              <a:tr h="4566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Исследование процессов</a:t>
                      </a:r>
                      <a:r>
                        <a:rPr lang="ru-RU" sz="1400" kern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развития </a:t>
                      </a:r>
                      <a:r>
                        <a:rPr lang="ru-RU" sz="14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языка во времени (скорость изменения лингвистических процессов)</a:t>
                      </a: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j-ea"/>
                          <a:cs typeface="+mj-cs"/>
                        </a:rPr>
                        <a:t>Проект</a:t>
                      </a:r>
                      <a:endParaRPr lang="ru-RU" sz="1400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j-ea"/>
                        <a:cs typeface="+mj-cs"/>
                      </a:endParaRPr>
                    </a:p>
                  </a:txBody>
                  <a:tcPr marL="68576" marR="68576" marT="0" marB="0"/>
                </a:tc>
              </a:tr>
              <a:tr h="4566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j-ea"/>
                          <a:cs typeface="+mj-cs"/>
                        </a:rPr>
                        <a:t>Писатели-математики, математики-писатели и математика в их литературном творчестве</a:t>
                      </a: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j-ea"/>
                          <a:cs typeface="+mj-cs"/>
                        </a:rPr>
                        <a:t>Проект</a:t>
                      </a:r>
                    </a:p>
                  </a:txBody>
                  <a:tcPr marL="68576" marR="68576" marT="0" marB="0"/>
                </a:tc>
              </a:tr>
              <a:tr h="2283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j-ea"/>
                          <a:cs typeface="+mj-cs"/>
                        </a:rPr>
                        <a:t>Математические образы в литературных произведениях</a:t>
                      </a: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j-ea"/>
                          <a:cs typeface="+mj-cs"/>
                        </a:rPr>
                        <a:t>Проект</a:t>
                      </a:r>
                    </a:p>
                  </a:txBody>
                  <a:tcPr marL="68576" marR="68576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Другая 1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1773B1"/>
      </a:accent1>
      <a:accent2>
        <a:srgbClr val="0F4C76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1830</TotalTime>
  <Words>984</Words>
  <Application>Microsoft Office PowerPoint</Application>
  <PresentationFormat>Экран (4:3)</PresentationFormat>
  <Paragraphs>157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Calibri</vt:lpstr>
      <vt:lpstr>Arial</vt:lpstr>
      <vt:lpstr>Calibri Light</vt:lpstr>
      <vt:lpstr>Times New Roman</vt:lpstr>
      <vt:lpstr>Ретро</vt:lpstr>
      <vt:lpstr>  Тематика  учебных проектов и исследований  при обучении математике  в классах гуманитарного профиля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  </vt:lpstr>
    </vt:vector>
  </TitlesOfParts>
  <Company>ООО СИНТО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Соловьёв Дмитрий</dc:creator>
  <cp:lastModifiedBy>Светлана Юрьевна Белянчева</cp:lastModifiedBy>
  <cp:revision>128</cp:revision>
  <dcterms:created xsi:type="dcterms:W3CDTF">2015-10-20T14:44:51Z</dcterms:created>
  <dcterms:modified xsi:type="dcterms:W3CDTF">2015-12-30T08:05:16Z</dcterms:modified>
</cp:coreProperties>
</file>