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68" r:id="rId3"/>
    <p:sldId id="269" r:id="rId4"/>
    <p:sldId id="274" r:id="rId5"/>
    <p:sldId id="271" r:id="rId6"/>
    <p:sldId id="272" r:id="rId7"/>
    <p:sldId id="273" r:id="rId8"/>
    <p:sldId id="275" r:id="rId9"/>
    <p:sldId id="261" r:id="rId10"/>
    <p:sldId id="263" r:id="rId11"/>
    <p:sldId id="264" r:id="rId12"/>
    <p:sldId id="265" r:id="rId13"/>
    <p:sldId id="285" r:id="rId14"/>
    <p:sldId id="262" r:id="rId15"/>
    <p:sldId id="276" r:id="rId16"/>
    <p:sldId id="267" r:id="rId17"/>
    <p:sldId id="280" r:id="rId18"/>
    <p:sldId id="279" r:id="rId19"/>
    <p:sldId id="281" r:id="rId20"/>
    <p:sldId id="283" r:id="rId21"/>
    <p:sldId id="278" r:id="rId22"/>
    <p:sldId id="287" r:id="rId23"/>
    <p:sldId id="284" r:id="rId24"/>
    <p:sldId id="277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9370B-9A00-4ECA-A48D-7302C933C1A4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C797A-6B60-4794-98E8-73A16AEB8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73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C797A-6B60-4794-98E8-73A16AEB8CA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8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Применяется с 2012 г., апробирован</a:t>
            </a:r>
            <a:r>
              <a:rPr lang="ru-RU" baseline="0" dirty="0" smtClean="0"/>
              <a:t> 2011 г. в ходе </a:t>
            </a:r>
            <a:r>
              <a:rPr lang="ru-RU" baseline="0" dirty="0" err="1" smtClean="0"/>
              <a:t>дис</a:t>
            </a:r>
            <a:r>
              <a:rPr lang="ru-RU" baseline="0" dirty="0" smtClean="0"/>
              <a:t>. </a:t>
            </a:r>
            <a:r>
              <a:rPr lang="ru-RU" baseline="0" dirty="0" err="1" smtClean="0"/>
              <a:t>иссдлеования</a:t>
            </a:r>
            <a:r>
              <a:rPr lang="ru-RU" baseline="0" dirty="0" smtClean="0"/>
              <a:t>, соотнесен с ПС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C797A-6B60-4794-98E8-73A16AEB8CA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327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Данные</a:t>
            </a:r>
            <a:r>
              <a:rPr lang="ru-RU" baseline="0" dirty="0" smtClean="0"/>
              <a:t> анкеты были составлены на основании показателей профессиональной компетентности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C797A-6B60-4794-98E8-73A16AEB8CA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094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Красным цветом выделены «проблемные точки» в разработке и реализации педагогических проектов образовательных со-бытий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434409-8263-462D-AF58-1FC740477C5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4718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r>
              <a:rPr lang="ru-RU" dirty="0"/>
              <a:t>«Оценивание качества преподавания как компонент системы оценки качества образования в школе»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Бородкина Н.В.,</a:t>
            </a:r>
            <a:r>
              <a:rPr lang="ru-RU" i="1" dirty="0"/>
              <a:t> </a:t>
            </a:r>
            <a:r>
              <a:rPr lang="ru-RU" i="1" dirty="0" err="1"/>
              <a:t>к.ист.н</a:t>
            </a:r>
            <a:r>
              <a:rPr lang="ru-RU" i="1" dirty="0"/>
              <a:t>., доцент кафедры начального образования ГАУ ДПО ЯО </a:t>
            </a:r>
            <a:r>
              <a:rPr lang="ru-RU" i="1" dirty="0" smtClean="0"/>
              <a:t>ИРО</a:t>
            </a:r>
            <a:endParaRPr lang="en-US" i="1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2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3" y="1556792"/>
            <a:ext cx="8928993" cy="3939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Индивидуальный профиль специалиста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70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95635"/>
            <a:ext cx="7499176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индивидуального профиля специалиста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504" y="1412775"/>
            <a:ext cx="8928992" cy="53285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0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04645"/>
            <a:ext cx="6275040" cy="7320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Индивидуальный план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08112" cy="1008112"/>
          </a:xfrm>
          <a:prstGeom prst="rect">
            <a:avLst/>
          </a:prstGeom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1" y="1268760"/>
            <a:ext cx="8568952" cy="538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58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Электронная таблица для обработки данных </a:t>
            </a:r>
            <a:r>
              <a:rPr lang="ru-RU" dirty="0" err="1" smtClean="0"/>
              <a:t>самооценивания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0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44391"/>
            <a:ext cx="8640960" cy="6555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Управляющая кнопка: далее 4">
            <a:hlinkClick r:id="" action="ppaction://hlinkshowjump?jump=previousslide" highlightClick="1"/>
          </p:cNvPr>
          <p:cNvSpPr/>
          <p:nvPr/>
        </p:nvSpPr>
        <p:spPr>
          <a:xfrm>
            <a:off x="323528" y="6491335"/>
            <a:ext cx="432048" cy="3011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9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776864" cy="1138138"/>
          </a:xfrm>
        </p:spPr>
        <p:txBody>
          <a:bodyPr>
            <a:normAutofit/>
          </a:bodyPr>
          <a:lstStyle/>
          <a:p>
            <a:r>
              <a:rPr lang="ru-RU" dirty="0" smtClean="0"/>
              <a:t>Что позволяет сделать?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Выявить общие  тенденции профессионального развития</a:t>
            </a:r>
          </a:p>
          <a:p>
            <a:pPr marL="0" indent="0">
              <a:buNone/>
            </a:pPr>
            <a:r>
              <a:rPr lang="ru-RU" i="1" dirty="0" smtClean="0"/>
              <a:t>Например, максимально низкое количество выборов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Умею адаптировать методические материалы к реальным образовательным потребностям ребенка 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Владею приемами стимулирования инициативы, самостоятельности суждений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Умею воздействовать не только на поведение ребенка, но и на его мотивы, цели</a:t>
            </a:r>
          </a:p>
          <a:p>
            <a:pPr marL="0" indent="0">
              <a:buNone/>
              <a:defRPr/>
            </a:pPr>
            <a:r>
              <a:rPr lang="ru-RU" dirty="0" smtClean="0"/>
              <a:t>2. Принять решения о приоритетах развития кадрового потенциала организации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3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992888" cy="5760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/>
              <a:t>Опросники для </a:t>
            </a:r>
            <a:r>
              <a:rPr lang="ru-RU" sz="3200" dirty="0" smtClean="0"/>
              <a:t>педагогов, детей, </a:t>
            </a:r>
            <a:r>
              <a:rPr lang="ru-RU" sz="3200" dirty="0"/>
              <a:t>родителей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50"/>
          <a:ext cx="3714750" cy="5999165"/>
        </p:xfrm>
        <a:graphic>
          <a:graphicData uri="http://schemas.openxmlformats.org/drawingml/2006/table">
            <a:tbl>
              <a:tblPr/>
              <a:tblGrid>
                <a:gridCol w="3714750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1.Учитель знает и уважает мои права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2.Учитель знает мои потребности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3.Учитель не управляет мной на уроках, я сам управляю собой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4.На уроках учителя я сам делаю выбор и занимаюсь тем, что мне интересно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5.Уроки  учителя связаны с моей жизнью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6.Учитель слушает и слышит меня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7.Учитель готов помогать мне, но дает возможность  делать самостоятельно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8.Учитель принимает меня таким, какой я есть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9.Мне легко и интересно с учителем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10.Учитель верит в меня и заинтересован в моем успехе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14750" y="688975"/>
          <a:ext cx="5429250" cy="6169024"/>
        </p:xfrm>
        <a:graphic>
          <a:graphicData uri="http://schemas.openxmlformats.org/drawingml/2006/table">
            <a:tbl>
              <a:tblPr/>
              <a:tblGrid>
                <a:gridCol w="5429250"/>
              </a:tblGrid>
              <a:tr h="487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знаю и выполняю  законодательные права своих учеников (воспитанников)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1172" marR="6117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знаю возрастные и индивидуальные потребности своих учеников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1172" marR="61172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выбираю методы, позволяющие ученикам (воспитанникам) действовать самостоятельно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1172" marR="61172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использую технологии, позволяющие достигать образовательных результатов в процессе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выбранной  учениками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1172" marR="61172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подбираю практико-ориентированный, связанный с личностным опытом учеников (воспитанников) учебный материал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1172" marR="61172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выстраиваю диалог, ориентируясь на высказывания учеников , а не на заготовленные «вопросы-ответы»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1172" marR="61172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Оказывая помощь ученику, я побуждаю его самого найти способ решения без прямого объяснения и указания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1172" marR="61172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принимаю каждого из своих учеников таким, какой он есть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1172" marR="61172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Детям со мной легко и интересно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1172" marR="61172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верю в каждого из своих учеников и знаю пути достижения ими успеха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1172" marR="61172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3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28092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6696744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данных: школы, не  участвовавшие в проекте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6059016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данных: школы </a:t>
            </a:r>
            <a:r>
              <a:rPr lang="ru-RU" dirty="0"/>
              <a:t>участники </a:t>
            </a:r>
            <a:r>
              <a:rPr lang="ru-RU" dirty="0" smtClean="0"/>
              <a:t>проекта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208912" cy="5455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08112" cy="1008112"/>
          </a:xfrm>
          <a:prstGeom prst="rect">
            <a:avLst/>
          </a:prstGeom>
        </p:spPr>
      </p:pic>
      <p:sp>
        <p:nvSpPr>
          <p:cNvPr id="8" name="Полилиния 7"/>
          <p:cNvSpPr/>
          <p:nvPr/>
        </p:nvSpPr>
        <p:spPr>
          <a:xfrm>
            <a:off x="2987824" y="4653136"/>
            <a:ext cx="1440161" cy="1440160"/>
          </a:xfrm>
          <a:custGeom>
            <a:avLst/>
            <a:gdLst>
              <a:gd name="connsiteX0" fmla="*/ 316194 w 1042586"/>
              <a:gd name="connsiteY0" fmla="*/ 119708 h 675184"/>
              <a:gd name="connsiteX1" fmla="*/ 384560 w 1042586"/>
              <a:gd name="connsiteY1" fmla="*/ 76979 h 675184"/>
              <a:gd name="connsiteX2" fmla="*/ 555476 w 1042586"/>
              <a:gd name="connsiteY2" fmla="*/ 34250 h 675184"/>
              <a:gd name="connsiteX3" fmla="*/ 640934 w 1042586"/>
              <a:gd name="connsiteY3" fmla="*/ 17158 h 675184"/>
              <a:gd name="connsiteX4" fmla="*/ 700755 w 1042586"/>
              <a:gd name="connsiteY4" fmla="*/ 8612 h 675184"/>
              <a:gd name="connsiteX5" fmla="*/ 752029 w 1042586"/>
              <a:gd name="connsiteY5" fmla="*/ 67 h 675184"/>
              <a:gd name="connsiteX6" fmla="*/ 948583 w 1042586"/>
              <a:gd name="connsiteY6" fmla="*/ 34250 h 675184"/>
              <a:gd name="connsiteX7" fmla="*/ 999857 w 1042586"/>
              <a:gd name="connsiteY7" fmla="*/ 111162 h 675184"/>
              <a:gd name="connsiteX8" fmla="*/ 1034041 w 1042586"/>
              <a:gd name="connsiteY8" fmla="*/ 162437 h 675184"/>
              <a:gd name="connsiteX9" fmla="*/ 1042586 w 1042586"/>
              <a:gd name="connsiteY9" fmla="*/ 196620 h 675184"/>
              <a:gd name="connsiteX10" fmla="*/ 1034041 w 1042586"/>
              <a:gd name="connsiteY10" fmla="*/ 401719 h 675184"/>
              <a:gd name="connsiteX11" fmla="*/ 1016949 w 1042586"/>
              <a:gd name="connsiteY11" fmla="*/ 427356 h 675184"/>
              <a:gd name="connsiteX12" fmla="*/ 957128 w 1042586"/>
              <a:gd name="connsiteY12" fmla="*/ 478631 h 675184"/>
              <a:gd name="connsiteX13" fmla="*/ 922945 w 1042586"/>
              <a:gd name="connsiteY13" fmla="*/ 495723 h 675184"/>
              <a:gd name="connsiteX14" fmla="*/ 897308 w 1042586"/>
              <a:gd name="connsiteY14" fmla="*/ 512814 h 675184"/>
              <a:gd name="connsiteX15" fmla="*/ 854579 w 1042586"/>
              <a:gd name="connsiteY15" fmla="*/ 546998 h 675184"/>
              <a:gd name="connsiteX16" fmla="*/ 820396 w 1042586"/>
              <a:gd name="connsiteY16" fmla="*/ 555543 h 675184"/>
              <a:gd name="connsiteX17" fmla="*/ 794758 w 1042586"/>
              <a:gd name="connsiteY17" fmla="*/ 581181 h 675184"/>
              <a:gd name="connsiteX18" fmla="*/ 743484 w 1042586"/>
              <a:gd name="connsiteY18" fmla="*/ 598272 h 675184"/>
              <a:gd name="connsiteX19" fmla="*/ 717846 w 1042586"/>
              <a:gd name="connsiteY19" fmla="*/ 606818 h 675184"/>
              <a:gd name="connsiteX20" fmla="*/ 649480 w 1042586"/>
              <a:gd name="connsiteY20" fmla="*/ 623910 h 675184"/>
              <a:gd name="connsiteX21" fmla="*/ 581114 w 1042586"/>
              <a:gd name="connsiteY21" fmla="*/ 649547 h 675184"/>
              <a:gd name="connsiteX22" fmla="*/ 452927 w 1042586"/>
              <a:gd name="connsiteY22" fmla="*/ 675184 h 675184"/>
              <a:gd name="connsiteX23" fmla="*/ 230736 w 1042586"/>
              <a:gd name="connsiteY23" fmla="*/ 666639 h 675184"/>
              <a:gd name="connsiteX24" fmla="*/ 205099 w 1042586"/>
              <a:gd name="connsiteY24" fmla="*/ 658093 h 675184"/>
              <a:gd name="connsiteX25" fmla="*/ 51274 w 1042586"/>
              <a:gd name="connsiteY25" fmla="*/ 615364 h 675184"/>
              <a:gd name="connsiteX26" fmla="*/ 34183 w 1042586"/>
              <a:gd name="connsiteY26" fmla="*/ 589727 h 675184"/>
              <a:gd name="connsiteX27" fmla="*/ 17091 w 1042586"/>
              <a:gd name="connsiteY27" fmla="*/ 487177 h 675184"/>
              <a:gd name="connsiteX28" fmla="*/ 0 w 1042586"/>
              <a:gd name="connsiteY28" fmla="*/ 418811 h 675184"/>
              <a:gd name="connsiteX29" fmla="*/ 8545 w 1042586"/>
              <a:gd name="connsiteY29" fmla="*/ 333353 h 675184"/>
              <a:gd name="connsiteX30" fmla="*/ 68366 w 1042586"/>
              <a:gd name="connsiteY30" fmla="*/ 247895 h 675184"/>
              <a:gd name="connsiteX31" fmla="*/ 94003 w 1042586"/>
              <a:gd name="connsiteY31" fmla="*/ 230803 h 675184"/>
              <a:gd name="connsiteX32" fmla="*/ 111095 w 1042586"/>
              <a:gd name="connsiteY32" fmla="*/ 205166 h 675184"/>
              <a:gd name="connsiteX33" fmla="*/ 145278 w 1042586"/>
              <a:gd name="connsiteY33" fmla="*/ 179528 h 675184"/>
              <a:gd name="connsiteX34" fmla="*/ 213644 w 1042586"/>
              <a:gd name="connsiteY34" fmla="*/ 145345 h 675184"/>
              <a:gd name="connsiteX35" fmla="*/ 264919 w 1042586"/>
              <a:gd name="connsiteY35" fmla="*/ 128254 h 675184"/>
              <a:gd name="connsiteX36" fmla="*/ 316194 w 1042586"/>
              <a:gd name="connsiteY36" fmla="*/ 102616 h 675184"/>
              <a:gd name="connsiteX37" fmla="*/ 341831 w 1042586"/>
              <a:gd name="connsiteY37" fmla="*/ 85525 h 675184"/>
              <a:gd name="connsiteX38" fmla="*/ 376014 w 1042586"/>
              <a:gd name="connsiteY38" fmla="*/ 85525 h 67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42586" h="675184">
                <a:moveTo>
                  <a:pt x="316194" y="119708"/>
                </a:moveTo>
                <a:cubicBezTo>
                  <a:pt x="338983" y="105465"/>
                  <a:pt x="359859" y="87565"/>
                  <a:pt x="384560" y="76979"/>
                </a:cubicBezTo>
                <a:cubicBezTo>
                  <a:pt x="477586" y="37111"/>
                  <a:pt x="476703" y="48152"/>
                  <a:pt x="555476" y="34250"/>
                </a:cubicBezTo>
                <a:cubicBezTo>
                  <a:pt x="584084" y="29201"/>
                  <a:pt x="612326" y="22207"/>
                  <a:pt x="640934" y="17158"/>
                </a:cubicBezTo>
                <a:cubicBezTo>
                  <a:pt x="660770" y="13657"/>
                  <a:pt x="680846" y="11675"/>
                  <a:pt x="700755" y="8612"/>
                </a:cubicBezTo>
                <a:cubicBezTo>
                  <a:pt x="717881" y="5977"/>
                  <a:pt x="734938" y="2915"/>
                  <a:pt x="752029" y="67"/>
                </a:cubicBezTo>
                <a:cubicBezTo>
                  <a:pt x="781873" y="3051"/>
                  <a:pt x="902445" y="-11888"/>
                  <a:pt x="948583" y="34250"/>
                </a:cubicBezTo>
                <a:cubicBezTo>
                  <a:pt x="992999" y="78666"/>
                  <a:pt x="973020" y="66434"/>
                  <a:pt x="999857" y="111162"/>
                </a:cubicBezTo>
                <a:cubicBezTo>
                  <a:pt x="1010426" y="128776"/>
                  <a:pt x="1034041" y="162437"/>
                  <a:pt x="1034041" y="162437"/>
                </a:cubicBezTo>
                <a:cubicBezTo>
                  <a:pt x="1036889" y="173831"/>
                  <a:pt x="1042586" y="184875"/>
                  <a:pt x="1042586" y="196620"/>
                </a:cubicBezTo>
                <a:cubicBezTo>
                  <a:pt x="1042586" y="265046"/>
                  <a:pt x="1041597" y="333712"/>
                  <a:pt x="1034041" y="401719"/>
                </a:cubicBezTo>
                <a:cubicBezTo>
                  <a:pt x="1032907" y="411927"/>
                  <a:pt x="1023524" y="419466"/>
                  <a:pt x="1016949" y="427356"/>
                </a:cubicBezTo>
                <a:cubicBezTo>
                  <a:pt x="1001746" y="445600"/>
                  <a:pt x="976815" y="466327"/>
                  <a:pt x="957128" y="478631"/>
                </a:cubicBezTo>
                <a:cubicBezTo>
                  <a:pt x="946325" y="485383"/>
                  <a:pt x="934006" y="489403"/>
                  <a:pt x="922945" y="495723"/>
                </a:cubicBezTo>
                <a:cubicBezTo>
                  <a:pt x="914028" y="500819"/>
                  <a:pt x="905524" y="506652"/>
                  <a:pt x="897308" y="512814"/>
                </a:cubicBezTo>
                <a:cubicBezTo>
                  <a:pt x="882716" y="523758"/>
                  <a:pt x="870524" y="538140"/>
                  <a:pt x="854579" y="546998"/>
                </a:cubicBezTo>
                <a:cubicBezTo>
                  <a:pt x="844312" y="552702"/>
                  <a:pt x="831790" y="552695"/>
                  <a:pt x="820396" y="555543"/>
                </a:cubicBezTo>
                <a:cubicBezTo>
                  <a:pt x="811850" y="564089"/>
                  <a:pt x="805323" y="575312"/>
                  <a:pt x="794758" y="581181"/>
                </a:cubicBezTo>
                <a:cubicBezTo>
                  <a:pt x="779009" y="589930"/>
                  <a:pt x="760575" y="592575"/>
                  <a:pt x="743484" y="598272"/>
                </a:cubicBezTo>
                <a:lnTo>
                  <a:pt x="717846" y="606818"/>
                </a:lnTo>
                <a:cubicBezTo>
                  <a:pt x="695561" y="614246"/>
                  <a:pt x="649480" y="623910"/>
                  <a:pt x="649480" y="623910"/>
                </a:cubicBezTo>
                <a:cubicBezTo>
                  <a:pt x="609122" y="650815"/>
                  <a:pt x="637641" y="636502"/>
                  <a:pt x="581114" y="649547"/>
                </a:cubicBezTo>
                <a:cubicBezTo>
                  <a:pt x="473980" y="674271"/>
                  <a:pt x="552487" y="660962"/>
                  <a:pt x="452927" y="675184"/>
                </a:cubicBezTo>
                <a:cubicBezTo>
                  <a:pt x="378863" y="672336"/>
                  <a:pt x="304679" y="671738"/>
                  <a:pt x="230736" y="666639"/>
                </a:cubicBezTo>
                <a:cubicBezTo>
                  <a:pt x="221749" y="666019"/>
                  <a:pt x="213741" y="660635"/>
                  <a:pt x="205099" y="658093"/>
                </a:cubicBezTo>
                <a:cubicBezTo>
                  <a:pt x="99117" y="626922"/>
                  <a:pt x="118629" y="632203"/>
                  <a:pt x="51274" y="615364"/>
                </a:cubicBezTo>
                <a:cubicBezTo>
                  <a:pt x="45577" y="606818"/>
                  <a:pt x="38229" y="599167"/>
                  <a:pt x="34183" y="589727"/>
                </a:cubicBezTo>
                <a:cubicBezTo>
                  <a:pt x="23362" y="564478"/>
                  <a:pt x="20651" y="506162"/>
                  <a:pt x="17091" y="487177"/>
                </a:cubicBezTo>
                <a:cubicBezTo>
                  <a:pt x="12762" y="464089"/>
                  <a:pt x="5697" y="441600"/>
                  <a:pt x="0" y="418811"/>
                </a:cubicBezTo>
                <a:cubicBezTo>
                  <a:pt x="2848" y="390325"/>
                  <a:pt x="6" y="360678"/>
                  <a:pt x="8545" y="333353"/>
                </a:cubicBezTo>
                <a:cubicBezTo>
                  <a:pt x="9815" y="329289"/>
                  <a:pt x="58702" y="257559"/>
                  <a:pt x="68366" y="247895"/>
                </a:cubicBezTo>
                <a:cubicBezTo>
                  <a:pt x="75629" y="240632"/>
                  <a:pt x="85457" y="236500"/>
                  <a:pt x="94003" y="230803"/>
                </a:cubicBezTo>
                <a:cubicBezTo>
                  <a:pt x="99700" y="222257"/>
                  <a:pt x="103832" y="212429"/>
                  <a:pt x="111095" y="205166"/>
                </a:cubicBezTo>
                <a:cubicBezTo>
                  <a:pt x="121166" y="195095"/>
                  <a:pt x="133688" y="187807"/>
                  <a:pt x="145278" y="179528"/>
                </a:cubicBezTo>
                <a:cubicBezTo>
                  <a:pt x="174832" y="158418"/>
                  <a:pt x="174593" y="159545"/>
                  <a:pt x="213644" y="145345"/>
                </a:cubicBezTo>
                <a:cubicBezTo>
                  <a:pt x="230575" y="139188"/>
                  <a:pt x="264919" y="128254"/>
                  <a:pt x="264919" y="128254"/>
                </a:cubicBezTo>
                <a:cubicBezTo>
                  <a:pt x="338391" y="79273"/>
                  <a:pt x="245435" y="137996"/>
                  <a:pt x="316194" y="102616"/>
                </a:cubicBezTo>
                <a:cubicBezTo>
                  <a:pt x="325380" y="98023"/>
                  <a:pt x="331956" y="88346"/>
                  <a:pt x="341831" y="85525"/>
                </a:cubicBezTo>
                <a:cubicBezTo>
                  <a:pt x="352787" y="82395"/>
                  <a:pt x="364620" y="85525"/>
                  <a:pt x="376014" y="85525"/>
                </a:cubicBezTo>
              </a:path>
            </a:pathLst>
          </a:custGeom>
          <a:ln w="571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67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ru-RU" dirty="0" smtClean="0"/>
              <a:t>Что позволяет сделать?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Посмотреть «со стороны» и понять причины проблем</a:t>
            </a:r>
          </a:p>
          <a:p>
            <a:pPr marL="0" indent="0">
              <a:buNone/>
            </a:pPr>
            <a:r>
              <a:rPr lang="ru-RU" i="1" dirty="0" smtClean="0"/>
              <a:t>Например, в школах сохраняется: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Недостаточное  владение педагогом способами </a:t>
            </a:r>
            <a:r>
              <a:rPr lang="ru-RU" dirty="0" err="1" smtClean="0"/>
              <a:t>фасилитации</a:t>
            </a:r>
            <a:r>
              <a:rPr lang="ru-RU" dirty="0" smtClean="0"/>
              <a:t> самостоятельной деятельности, конструктивной коммуникации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Незнание психологии выбора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Б</a:t>
            </a:r>
            <a:r>
              <a:rPr lang="ru-RU" dirty="0" smtClean="0"/>
              <a:t>оязнь педагога «отпустить» ситуацию, стремление контролировать действия учеников </a:t>
            </a:r>
          </a:p>
          <a:p>
            <a:r>
              <a:rPr lang="ru-RU" dirty="0" smtClean="0"/>
              <a:t>Принять решения о педагогических стратегиях, освоение которых поможет педагогам преодолеть выявленные проблемы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8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Зачем оценивать качество преподавания?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075240" cy="37052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Основные изменения в школе происходят на УРОКЕ. Качество изменений результатов зависит от качества преподавания </a:t>
            </a:r>
          </a:p>
          <a:p>
            <a:pPr marL="0" indent="0" algn="r">
              <a:buNone/>
            </a:pPr>
            <a:r>
              <a:rPr lang="ru-RU" i="1" dirty="0" smtClean="0"/>
              <a:t>(</a:t>
            </a:r>
            <a:r>
              <a:rPr lang="ru-RU" i="1" dirty="0" err="1" smtClean="0"/>
              <a:t>М.А.Пинская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507814"/>
              </p:ext>
            </p:extLst>
          </p:nvPr>
        </p:nvGraphicFramePr>
        <p:xfrm>
          <a:off x="107503" y="692692"/>
          <a:ext cx="9036497" cy="61275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68322"/>
                <a:gridCol w="6945402"/>
                <a:gridCol w="522773"/>
              </a:tblGrid>
              <a:tr h="2267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ФИО эксперта</a:t>
                      </a:r>
                      <a:r>
                        <a:rPr lang="ru-RU" sz="1400" u="none" strike="noStrike" dirty="0" smtClean="0">
                          <a:effectLst/>
                        </a:rPr>
                        <a:t>_______________________________________________________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4479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Балльная оценка проекта: 0 - </a:t>
                      </a:r>
                      <a:r>
                        <a:rPr lang="ru-RU" sz="1400" u="none" strike="noStrike" dirty="0" smtClean="0">
                          <a:effectLst/>
                        </a:rPr>
                        <a:t>соответствие </a:t>
                      </a:r>
                      <a:r>
                        <a:rPr lang="ru-RU" sz="1400" u="none" strike="noStrike" dirty="0">
                          <a:effectLst/>
                        </a:rPr>
                        <a:t>показателю установить невозможно;  1-наблюдается частичное </a:t>
                      </a:r>
                      <a:r>
                        <a:rPr lang="ru-RU" sz="1400" u="none" strike="noStrike" dirty="0" smtClean="0">
                          <a:effectLst/>
                        </a:rPr>
                        <a:t>соответствие;  </a:t>
                      </a:r>
                      <a:r>
                        <a:rPr lang="ru-RU" sz="1400" u="none" strike="noStrike" dirty="0">
                          <a:effectLst/>
                        </a:rPr>
                        <a:t>2 -наблюдается </a:t>
                      </a:r>
                      <a:r>
                        <a:rPr lang="ru-RU" sz="1400" u="none" strike="noStrike" dirty="0" smtClean="0">
                          <a:effectLst/>
                        </a:rPr>
                        <a:t>соответствие </a:t>
                      </a:r>
                      <a:r>
                        <a:rPr lang="ru-RU" sz="1400" u="none" strike="noStrike" dirty="0">
                          <a:effectLst/>
                        </a:rPr>
                        <a:t>в значительной степени; 3 -полное </a:t>
                      </a:r>
                      <a:r>
                        <a:rPr lang="ru-RU" sz="1400" u="none" strike="noStrike" dirty="0" smtClean="0">
                          <a:effectLst/>
                        </a:rPr>
                        <a:t>соответствие </a:t>
                      </a:r>
                      <a:r>
                        <a:rPr lang="ru-RU" sz="1400" u="none" strike="noStrike" dirty="0">
                          <a:effectLst/>
                        </a:rPr>
                        <a:t>показателю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447908">
                <a:tc rowSpan="7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Соответствие </a:t>
                      </a:r>
                      <a:r>
                        <a:rPr lang="ru-RU" sz="1400" u="none" strike="noStrike" dirty="0">
                          <a:effectLst/>
                        </a:rPr>
                        <a:t>использованных методов (способов)организации учебной деятельности требованиям деятельностного подхода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Методы учитывают основные потребности возраста и индивидуальные потребности детей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447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Методы побуждают к оформлению образа желаемого результата (продукта) учебной деятельности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253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Методы формируют мотивацию учебной деятельности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447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Методы стимулируют формулирование детьми цели (образа желаемого результата и средств его достижения) учебной деятельности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287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Методы стимулируют </a:t>
                      </a:r>
                      <a:r>
                        <a:rPr lang="ru-RU" sz="1400" u="none" strike="noStrike" dirty="0" err="1">
                          <a:effectLst/>
                        </a:rPr>
                        <a:t>планированиме</a:t>
                      </a:r>
                      <a:r>
                        <a:rPr lang="ru-RU" sz="1400" u="none" strike="noStrike" dirty="0">
                          <a:effectLst/>
                        </a:rPr>
                        <a:t> детьми предстоящей </a:t>
                      </a:r>
                      <a:r>
                        <a:rPr lang="ru-RU" sz="1400" u="none" strike="noStrike" dirty="0" err="1">
                          <a:effectLst/>
                        </a:rPr>
                        <a:t>деятельнсоти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253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Методы стимулируют выполнение действий согласно плану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266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Методы позволяют провести качественный анализ полученного результата (продукта)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44790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Соответсвие использованных методов со-бытийному подходу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Методы позволяют достгнуть личностной значимости деятельнсоти для участников со-бытия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30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Методы позволяют достигнуть общности переживаний участников со-бытия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361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Методы позволяют достигнуть общности в коммуникации участников со-бытия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25941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Технологическая грамотность проекта со-бытия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Тема со-бытия отражает смысл (результат) учебной деятельности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253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Цель соотностится с образовательными результатами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447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Содержание способствует достижению образовательных результатов (учебные задачи адекватны образовательным результатам)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27343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Результативность проекта со-бытия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Дидактические средства стимулировали учебную деятельность детей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253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Имеется анализ достигнутых образовательных результатов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  <a:tr h="447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Результат (продукт) учебной </a:t>
                      </a:r>
                      <a:r>
                        <a:rPr lang="ru-RU" sz="1400" u="none" strike="noStrike" dirty="0" err="1">
                          <a:effectLst/>
                        </a:rPr>
                        <a:t>деятельнсоти</a:t>
                      </a:r>
                      <a:r>
                        <a:rPr lang="ru-RU" sz="1400" u="none" strike="noStrike" dirty="0">
                          <a:effectLst/>
                        </a:rPr>
                        <a:t> логически связан с содержанием  деятельности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7" marR="5397" marT="5397" marB="0" anchor="ctr"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Карта экспертизы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714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7810"/>
            <a:ext cx="9144000" cy="666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492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ru-RU" dirty="0" smtClean="0"/>
              <a:t>Что позволяет сделать?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Конкретизировать ситуацию до реального урока (занятия), метода и проч.</a:t>
            </a:r>
          </a:p>
          <a:p>
            <a:pPr marL="0" indent="0">
              <a:buNone/>
            </a:pPr>
            <a:r>
              <a:rPr lang="ru-RU" i="1" dirty="0" smtClean="0"/>
              <a:t>Например, наблюдается и сохраняется: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Недостаточное умение формировать учебную мотивацию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Формировать у учащихся личностные смыслы учения</a:t>
            </a:r>
            <a:endParaRPr lang="ru-RU" dirty="0" smtClean="0"/>
          </a:p>
          <a:p>
            <a:r>
              <a:rPr lang="ru-RU" dirty="0" smtClean="0"/>
              <a:t>Принять решения о модернизации используемых педагогических технологий, техник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взаимосвязано?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08112" cy="1008112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46292"/>
              </p:ext>
            </p:extLst>
          </p:nvPr>
        </p:nvGraphicFramePr>
        <p:xfrm>
          <a:off x="107505" y="1196752"/>
          <a:ext cx="8856984" cy="5128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3"/>
                <a:gridCol w="2808313"/>
                <a:gridCol w="2952328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</a:t>
                      </a:r>
                      <a:r>
                        <a:rPr lang="ru-RU" baseline="0" dirty="0" smtClean="0"/>
                        <a:t> данных </a:t>
                      </a:r>
                      <a:r>
                        <a:rPr lang="ru-RU" baseline="0" dirty="0" err="1" smtClean="0"/>
                        <a:t>самооценивания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Опрос детей,</a:t>
                      </a:r>
                      <a:r>
                        <a:rPr lang="ru-RU" baseline="0" dirty="0" smtClean="0"/>
                        <a:t> педагогов,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Экспертиза</a:t>
                      </a:r>
                      <a:r>
                        <a:rPr lang="ru-RU" baseline="0" dirty="0" smtClean="0"/>
                        <a:t> педагогических проектов</a:t>
                      </a:r>
                      <a:endParaRPr lang="ru-RU" dirty="0"/>
                    </a:p>
                  </a:txBody>
                  <a:tcPr/>
                </a:tc>
              </a:tr>
              <a:tr h="443569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Умею адаптировать методические материалы к реальным образовательным потребностям ребенка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Владею приемами стимулирования инициативы, самостоятельности суждений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Умею воздействовать не только на поведение ребенка, но и на его мотивы, цели</a:t>
                      </a:r>
                      <a:endParaRPr lang="ru-RU" i="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Недостаточное  владение педагогом способами </a:t>
                      </a:r>
                      <a:r>
                        <a:rPr lang="ru-RU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фасилитации</a:t>
                      </a:r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самостоятельной деятельности, конструктивной коммуникации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Незнание психологии выбора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Боязнь педагога «отпустить» ситуацию, стремление контролировать действия учеников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Недостаточное умение формировать учебную мотивацию (неправильно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подобраны методы и выстроена коммуникация)</a:t>
                      </a:r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Недостаточное умение формировать у учащихся личностные смыслы учения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254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Инструменты имеют единое основание и позволяют осуществить комплексную оценку качества преподавания (</a:t>
            </a:r>
            <a:r>
              <a:rPr lang="ru-RU" dirty="0" err="1" smtClean="0"/>
              <a:t>самооценивание</a:t>
            </a:r>
            <a:r>
              <a:rPr lang="ru-RU" dirty="0" smtClean="0"/>
              <a:t>, внешнее оценивание)</a:t>
            </a:r>
          </a:p>
          <a:p>
            <a:r>
              <a:rPr lang="ru-RU" dirty="0" smtClean="0"/>
              <a:t>Инструменты  позволяют выстраивать целенаправленную работу как с отдельным педагогом, так и с коллективом</a:t>
            </a:r>
          </a:p>
          <a:p>
            <a:r>
              <a:rPr lang="ru-RU" dirty="0"/>
              <a:t>Инструменты  </a:t>
            </a:r>
            <a:r>
              <a:rPr lang="ru-RU" dirty="0" smtClean="0"/>
              <a:t>ориентированы на профессиональное развитие и носят характер формирующего оценивания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82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оценивать качество преподавания?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Самооценивание</a:t>
            </a:r>
            <a:r>
              <a:rPr lang="ru-RU" b="1" dirty="0" smtClean="0"/>
              <a:t> </a:t>
            </a:r>
            <a:r>
              <a:rPr lang="ru-RU" dirty="0" smtClean="0"/>
              <a:t>профессиональной компетентности для осознания своих «дефицитов» и необходимости профессионального развития</a:t>
            </a:r>
          </a:p>
          <a:p>
            <a:r>
              <a:rPr lang="ru-RU" b="1" dirty="0"/>
              <a:t>Выявление общих тенденций </a:t>
            </a:r>
            <a:r>
              <a:rPr lang="ru-RU" dirty="0"/>
              <a:t>профессионального развития членов педагогического коллектива</a:t>
            </a:r>
          </a:p>
          <a:p>
            <a:r>
              <a:rPr lang="ru-RU" b="1" dirty="0" smtClean="0"/>
              <a:t>Опрос учителей, учеников, родителей </a:t>
            </a:r>
            <a:r>
              <a:rPr lang="ru-RU" dirty="0" smtClean="0"/>
              <a:t>для соотнесения представлений педагогического коллектива о себе с представлениями детей</a:t>
            </a:r>
          </a:p>
          <a:p>
            <a:r>
              <a:rPr lang="ru-RU" b="1" dirty="0" smtClean="0"/>
              <a:t>Наблюдение</a:t>
            </a:r>
            <a:r>
              <a:rPr lang="ru-RU" dirty="0" smtClean="0"/>
              <a:t> </a:t>
            </a:r>
            <a:r>
              <a:rPr lang="ru-RU" dirty="0"/>
              <a:t>педагогической </a:t>
            </a:r>
            <a:r>
              <a:rPr lang="ru-RU" dirty="0" smtClean="0"/>
              <a:t>деятельности для соотнесения представлений педагога о себе с мнением эксперта</a:t>
            </a:r>
          </a:p>
          <a:p>
            <a:r>
              <a:rPr lang="ru-RU" b="1" dirty="0" smtClean="0"/>
              <a:t>Экспертиза педагогических проектов (методических продуктов) </a:t>
            </a:r>
            <a:r>
              <a:rPr lang="ru-RU" dirty="0" smtClean="0"/>
              <a:t>для оценки методической и технологической грамотности разработок педагога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130425"/>
            <a:ext cx="7126560" cy="1470025"/>
          </a:xfrm>
        </p:spPr>
        <p:txBody>
          <a:bodyPr/>
          <a:lstStyle/>
          <a:p>
            <a:r>
              <a:rPr lang="ru-RU" dirty="0" smtClean="0"/>
              <a:t>На чем основаны инструменты оценки?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86409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44674" y="188913"/>
            <a:ext cx="6842125" cy="1079500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Сущность профессиональной компетентности педагога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1484313"/>
            <a:ext cx="81375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cs typeface="Arial" charset="0"/>
              </a:rPr>
              <a:t>Результат труда педагога по реализации начального образования: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1"/>
                </a:solidFill>
                <a:cs typeface="Arial" charset="0"/>
              </a:rPr>
              <a:t>сформированность</a:t>
            </a:r>
            <a:r>
              <a:rPr lang="ru-RU" sz="2400" dirty="0">
                <a:solidFill>
                  <a:schemeClr val="tx1"/>
                </a:solidFill>
                <a:cs typeface="Arial" charset="0"/>
              </a:rPr>
              <a:t> основных видов УУД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3365500"/>
            <a:ext cx="2259013" cy="825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Познавательные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УУД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11413" y="3365500"/>
            <a:ext cx="238918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Коммуникативные УУД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00600" y="3352800"/>
            <a:ext cx="1852613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Личностные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УУД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653213" y="3352800"/>
            <a:ext cx="210978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Регулятивные УУД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258888" y="2852738"/>
            <a:ext cx="433387" cy="512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311525" y="2879725"/>
            <a:ext cx="431800" cy="512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5432425" y="2852738"/>
            <a:ext cx="431800" cy="512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377113" y="2840038"/>
            <a:ext cx="431800" cy="512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4650" y="4724400"/>
            <a:ext cx="8281988" cy="541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Профессиональная компетентность педагога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2124075" y="4086225"/>
            <a:ext cx="4895850" cy="638175"/>
          </a:xfrm>
          <a:prstGeom prst="downArrow">
            <a:avLst>
              <a:gd name="adj1" fmla="val 100000"/>
              <a:gd name="adj2" fmla="val 95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7593013" y="5265738"/>
            <a:ext cx="431800" cy="511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5648325" y="5265738"/>
            <a:ext cx="431800" cy="511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3419475" y="5265738"/>
            <a:ext cx="431800" cy="511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1411288" y="5265738"/>
            <a:ext cx="433387" cy="511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28600" y="5732463"/>
            <a:ext cx="2290763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Функциональный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компонент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540000" y="5732463"/>
            <a:ext cx="2413000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Коммуникативный компонент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953000" y="5715000"/>
            <a:ext cx="1905000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Личностный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компонент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829425" y="5732463"/>
            <a:ext cx="200977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Рефлексивный компонент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5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600" b="1" smtClean="0"/>
              <a:t>Структура профессиональной компетентности педагога</a:t>
            </a:r>
          </a:p>
        </p:txBody>
      </p:sp>
      <p:sp>
        <p:nvSpPr>
          <p:cNvPr id="14339" name="Объект 3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endParaRPr lang="ru-RU" altLang="ru-RU" sz="2800" smtClean="0"/>
          </a:p>
          <a:p>
            <a:pPr eaLnBrk="1" hangingPunct="1"/>
            <a:endParaRPr lang="ru-RU" altLang="ru-RU" sz="2800" smtClean="0"/>
          </a:p>
          <a:p>
            <a:pPr eaLnBrk="1" hangingPunct="1"/>
            <a:endParaRPr lang="ru-RU" altLang="ru-RU" sz="2800" smtClean="0"/>
          </a:p>
        </p:txBody>
      </p:sp>
      <p:graphicFrame>
        <p:nvGraphicFramePr>
          <p:cNvPr id="19481" name="Group 25"/>
          <p:cNvGraphicFramePr>
            <a:graphicFrameLocks noGrp="1"/>
          </p:cNvGraphicFramePr>
          <p:nvPr/>
        </p:nvGraphicFramePr>
        <p:xfrm>
          <a:off x="179388" y="1628775"/>
          <a:ext cx="8713787" cy="5000626"/>
        </p:xfrm>
        <a:graphic>
          <a:graphicData uri="http://schemas.openxmlformats.org/drawingml/2006/table">
            <a:tbl>
              <a:tblPr/>
              <a:tblGrid>
                <a:gridCol w="2792412"/>
                <a:gridCol w="592137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Компонент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Группы показателей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43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Функциональный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Знания об особенностях педагогической деятельности в современных условиях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технологические и методические умения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Коммуникативный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знания о способах общения с детьми младшего школьного  возраста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коммуникативные умения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Личностный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профессиональные позиции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профессиональные личностные качества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Рефлексивный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знания в области педагогической рефлексии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рефлексивные умения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79712" y="188913"/>
            <a:ext cx="6913463" cy="725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/>
              <a:t>Уровни профессиональной компетентности педагога</a:t>
            </a:r>
          </a:p>
        </p:txBody>
      </p:sp>
      <p:sp>
        <p:nvSpPr>
          <p:cNvPr id="9" name="Трапеция 8"/>
          <p:cNvSpPr/>
          <p:nvPr/>
        </p:nvSpPr>
        <p:spPr>
          <a:xfrm>
            <a:off x="323850" y="1125538"/>
            <a:ext cx="8424863" cy="5278437"/>
          </a:xfrm>
          <a:prstGeom prst="trapezoid">
            <a:avLst>
              <a:gd name="adj" fmla="val 48961"/>
            </a:avLst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cs typeface="Arial" charset="0"/>
              </a:rPr>
              <a:t>Третий</a:t>
            </a: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сформированность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профессиональной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компетентности в полной мере,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позволяющая обеспечить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высокое качество результатов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Трапеция 7"/>
          <p:cNvSpPr/>
          <p:nvPr/>
        </p:nvSpPr>
        <p:spPr>
          <a:xfrm>
            <a:off x="323850" y="3284538"/>
            <a:ext cx="8424863" cy="3119437"/>
          </a:xfrm>
          <a:prstGeom prst="trapezoid">
            <a:avLst>
              <a:gd name="adj" fmla="val 52359"/>
            </a:avLst>
          </a:prstGeom>
          <a:solidFill>
            <a:srgbClr val="33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FFFF"/>
                </a:solidFill>
                <a:cs typeface="Arial" charset="0"/>
              </a:rPr>
              <a:t>Второй</a:t>
            </a:r>
            <a:r>
              <a:rPr lang="ru-RU" sz="2800" b="1" dirty="0">
                <a:solidFill>
                  <a:srgbClr val="FFFFFF"/>
                </a:solidFill>
                <a:cs typeface="Arial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достаточный</a:t>
            </a:r>
            <a:r>
              <a:rPr lang="ru-RU" i="1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минимум,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который позволит педагогу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организовать образовательный процесс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 в соответствии с современными требованиями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Трапеция 6"/>
          <p:cNvSpPr/>
          <p:nvPr/>
        </p:nvSpPr>
        <p:spPr>
          <a:xfrm>
            <a:off x="395288" y="5013325"/>
            <a:ext cx="8280400" cy="1368425"/>
          </a:xfrm>
          <a:prstGeom prst="trapezoid">
            <a:avLst>
              <a:gd name="adj" fmla="val 52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cs typeface="Arial" charset="0"/>
              </a:rPr>
              <a:t>Первый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базовый, обязательный для осуществления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педагогической деятельности,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но недостаточный для реализации требований стандарта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9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выглядят и как используются инструменты?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7128792" cy="582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864096" cy="8640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Опросник для </a:t>
            </a:r>
            <a:r>
              <a:rPr lang="ru-RU" dirty="0" err="1" smtClean="0"/>
              <a:t>самооценивания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46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1027</Words>
  <Application>Microsoft Office PowerPoint</Application>
  <PresentationFormat>Экран (4:3)</PresentationFormat>
  <Paragraphs>181</Paragraphs>
  <Slides>25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Тема Office</vt:lpstr>
      <vt:lpstr>«Оценивание качества преподавания как компонент системы оценки качества образования в школе»</vt:lpstr>
      <vt:lpstr>Зачем оценивать качество преподавания?</vt:lpstr>
      <vt:lpstr>Как оценивать качество преподавания?</vt:lpstr>
      <vt:lpstr>На чем основаны инструменты оценки? </vt:lpstr>
      <vt:lpstr>Сущность профессиональной компетентности педагога</vt:lpstr>
      <vt:lpstr>Структура профессиональной компетентности педагога</vt:lpstr>
      <vt:lpstr>Уровни профессиональной компетентности педагога</vt:lpstr>
      <vt:lpstr>Как выглядят и как используются инструменты?</vt:lpstr>
      <vt:lpstr>Опросник для самооценивания</vt:lpstr>
      <vt:lpstr>Индивидуальный профиль специалиста</vt:lpstr>
      <vt:lpstr>Анализ индивидуального профиля специалиста</vt:lpstr>
      <vt:lpstr>Индивидуальный план</vt:lpstr>
      <vt:lpstr>Электронная таблица для обработки данных самооценивания</vt:lpstr>
      <vt:lpstr>Презентация PowerPoint</vt:lpstr>
      <vt:lpstr>Что позволяет сделать?</vt:lpstr>
      <vt:lpstr>Опросники для педагогов, детей, родителей </vt:lpstr>
      <vt:lpstr>Анализ данных: школы, не  участвовавшие в проекте</vt:lpstr>
      <vt:lpstr>Анализ данных: школы участники проекта</vt:lpstr>
      <vt:lpstr>Что позволяет сделать?</vt:lpstr>
      <vt:lpstr>Карта экспертизы  </vt:lpstr>
      <vt:lpstr>Презентация PowerPoint</vt:lpstr>
      <vt:lpstr>Что позволяет сделать?</vt:lpstr>
      <vt:lpstr>Как взаимосвязано?</vt:lpstr>
      <vt:lpstr>Выводы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Вячеславовна Тихомирова</dc:creator>
  <cp:lastModifiedBy>Светлана Юрьевна Белянчева</cp:lastModifiedBy>
  <cp:revision>36</cp:revision>
  <dcterms:created xsi:type="dcterms:W3CDTF">2016-12-08T09:35:13Z</dcterms:created>
  <dcterms:modified xsi:type="dcterms:W3CDTF">2016-12-19T08:25:33Z</dcterms:modified>
</cp:coreProperties>
</file>