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3699842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Тьюторское</a:t>
            </a:r>
            <a:r>
              <a:rPr lang="ru-RU" sz="3600" b="1" dirty="0" smtClean="0"/>
              <a:t> </a:t>
            </a:r>
            <a:r>
              <a:rPr lang="ru-RU" sz="3600" b="1" dirty="0"/>
              <a:t>сопровождение профессионального развития учителя начальной школы как способ реализации непрерывного дополнительного профессионального образования </a:t>
            </a:r>
            <a:r>
              <a:rPr lang="ru-RU" sz="3600" b="1" dirty="0" smtClean="0"/>
              <a:t>педагогов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7272808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Научный руководитель проекта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А.В. Золотарева, </a:t>
            </a:r>
            <a:r>
              <a:rPr lang="ru-RU" dirty="0" err="1" smtClean="0">
                <a:solidFill>
                  <a:schemeClr val="tx1"/>
                </a:solidFill>
              </a:rPr>
              <a:t>д.п.н</a:t>
            </a:r>
            <a:r>
              <a:rPr lang="ru-RU" dirty="0" smtClean="0">
                <a:solidFill>
                  <a:schemeClr val="tx1"/>
                </a:solidFill>
              </a:rPr>
              <a:t>., профессор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Руководители проекта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Н.В. Бородкина, </a:t>
            </a:r>
            <a:r>
              <a:rPr lang="ru-RU" dirty="0" err="1" smtClean="0">
                <a:solidFill>
                  <a:schemeClr val="tx1"/>
                </a:solidFill>
              </a:rPr>
              <a:t>к.и.н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Тихомирова О.В., </a:t>
            </a:r>
            <a:r>
              <a:rPr lang="ru-RU" dirty="0" err="1" smtClean="0">
                <a:solidFill>
                  <a:schemeClr val="tx1"/>
                </a:solidFill>
              </a:rPr>
              <a:t>к.п.н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0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994122"/>
          </a:xfrm>
        </p:spPr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Кадровые (команда ИРО и со-исполнителей проекта, </a:t>
            </a:r>
            <a:r>
              <a:rPr lang="ru-RU" dirty="0" err="1" smtClean="0"/>
              <a:t>тьюторы</a:t>
            </a:r>
            <a:r>
              <a:rPr lang="ru-RU" dirty="0" smtClean="0"/>
              <a:t> </a:t>
            </a:r>
            <a:r>
              <a:rPr lang="ru-RU" dirty="0"/>
              <a:t>по введению ФГОС </a:t>
            </a:r>
            <a:r>
              <a:rPr lang="ru-RU" dirty="0" smtClean="0"/>
              <a:t>НОО</a:t>
            </a:r>
          </a:p>
          <a:p>
            <a:r>
              <a:rPr lang="ru-RU" dirty="0" smtClean="0"/>
              <a:t>Методические (рекомендации и пособия по составлению индивидуального плана профессионального развития учителя НОО, научно-методические труды по проблеме </a:t>
            </a:r>
            <a:r>
              <a:rPr lang="ru-RU" dirty="0" err="1" smtClean="0"/>
              <a:t>тьюторства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Нормативные (профессиональный </a:t>
            </a:r>
            <a:r>
              <a:rPr lang="ru-RU" dirty="0"/>
              <a:t>стандарт </a:t>
            </a:r>
            <a:r>
              <a:rPr lang="ru-RU" dirty="0" smtClean="0"/>
              <a:t>педагога, квалификационные характеристики тьютора)</a:t>
            </a:r>
            <a:endParaRPr lang="ru-RU" dirty="0"/>
          </a:p>
          <a:p>
            <a:endParaRPr lang="ru-RU" dirty="0" smtClean="0"/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4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1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Наши мотивы (целесообразность)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536504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Существующая дискретность дополнительного профессионального образования педагога </a:t>
            </a:r>
            <a:r>
              <a:rPr lang="ru-RU" dirty="0" smtClean="0">
                <a:sym typeface="Symbol"/>
              </a:rPr>
              <a:t> системность</a:t>
            </a:r>
            <a:endParaRPr lang="ru-RU" dirty="0" smtClean="0"/>
          </a:p>
          <a:p>
            <a:r>
              <a:rPr lang="ru-RU" dirty="0" smtClean="0"/>
              <a:t>Необходимость общего, объединяющего основания для реализации ДПО </a:t>
            </a:r>
            <a:r>
              <a:rPr lang="ru-RU" dirty="0" smtClean="0">
                <a:sym typeface="Symbol"/>
              </a:rPr>
              <a:t> профессиональное развитие педагога</a:t>
            </a:r>
            <a:endParaRPr lang="ru-RU" dirty="0" smtClean="0"/>
          </a:p>
          <a:p>
            <a:r>
              <a:rPr lang="ru-RU" dirty="0" smtClean="0"/>
              <a:t>Необходимость иной организации ДПО </a:t>
            </a:r>
            <a:r>
              <a:rPr lang="ru-RU" dirty="0" smtClean="0">
                <a:sym typeface="Symbol"/>
              </a:rPr>
              <a:t> </a:t>
            </a:r>
            <a:r>
              <a:rPr lang="ru-RU" dirty="0" err="1" smtClean="0">
                <a:sym typeface="Symbol"/>
              </a:rPr>
              <a:t>тьюторское</a:t>
            </a:r>
            <a:r>
              <a:rPr lang="ru-RU" dirty="0" smtClean="0">
                <a:sym typeface="Symbol"/>
              </a:rPr>
              <a:t> сопровождение</a:t>
            </a:r>
          </a:p>
          <a:p>
            <a:pPr marL="0" indent="0">
              <a:buNone/>
            </a:pPr>
            <a:r>
              <a:rPr lang="ru-RU" i="1" dirty="0" smtClean="0"/>
              <a:t>Цель: разработка </a:t>
            </a:r>
            <a:r>
              <a:rPr lang="ru-RU" i="1" dirty="0"/>
              <a:t>и практическая реализация организационной модели </a:t>
            </a:r>
            <a:r>
              <a:rPr lang="ru-RU" i="1" dirty="0" err="1"/>
              <a:t>тьюторского</a:t>
            </a:r>
            <a:r>
              <a:rPr lang="ru-RU" i="1" dirty="0"/>
              <a:t> сопровождения профессионального развития педагога начального общего образования </a:t>
            </a:r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7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проектируется </a:t>
            </a:r>
            <a:br>
              <a:rPr lang="ru-RU" dirty="0" smtClean="0"/>
            </a:br>
            <a:r>
              <a:rPr lang="ru-RU" dirty="0" smtClean="0"/>
              <a:t>(образ желаемого)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Системообразующим компонентом модели </a:t>
            </a:r>
            <a:r>
              <a:rPr lang="ru-RU" dirty="0" err="1"/>
              <a:t>тьюторского</a:t>
            </a:r>
            <a:r>
              <a:rPr lang="ru-RU" dirty="0"/>
              <a:t> сопровождения является индивидуальный образовательный маршрут (ИОМ</a:t>
            </a:r>
            <a:r>
              <a:rPr lang="ru-RU" dirty="0" smtClean="0"/>
              <a:t>) как часть индивидуальной программ ы профессионального развития учителя</a:t>
            </a:r>
          </a:p>
          <a:p>
            <a:r>
              <a:rPr lang="ru-RU" dirty="0" smtClean="0"/>
              <a:t>Обеспечивающие модель ресурсы: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Нормативные (функции, документация тьютора, соглашения между ОО)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Организационные («сеть», включающая в себя </a:t>
            </a:r>
            <a:r>
              <a:rPr lang="ru-RU" i="1" dirty="0" err="1" smtClean="0"/>
              <a:t>тьюторские</a:t>
            </a:r>
            <a:r>
              <a:rPr lang="ru-RU" i="1" dirty="0" smtClean="0"/>
              <a:t> команды школ, ММС, ИРО и «навигационную» базу тьютора)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Методические (диагностический инструментарий,  ППК, </a:t>
            </a:r>
            <a:r>
              <a:rPr lang="ru-RU" i="1" dirty="0" err="1" smtClean="0"/>
              <a:t>тьюторский</a:t>
            </a:r>
            <a:r>
              <a:rPr lang="ru-RU" i="1" dirty="0" smtClean="0"/>
              <a:t> семинар)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1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нового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инновационность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Есть опыт (практический и научный)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развития ребенка (в школе, доп. образовании, ВУЗе), но не профессионального развития педагога</a:t>
            </a:r>
          </a:p>
          <a:p>
            <a:r>
              <a:rPr lang="ru-RU" dirty="0" smtClean="0"/>
              <a:t>Есть опыт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обучения педагогов по программе повышения квалификации (Архангельск, Томск), но нет в межкурсовой период</a:t>
            </a:r>
          </a:p>
          <a:p>
            <a:r>
              <a:rPr lang="ru-RU" dirty="0" smtClean="0"/>
              <a:t>Есть опыт составления и индивидуальных программ профессионального развития педагога, но нет системы, объединяющей ДПО учителя в школе, на КПК, в проектах и т.п. </a:t>
            </a:r>
            <a:endParaRPr lang="ru-RU" dirty="0"/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7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даст проект </a:t>
            </a:r>
            <a:br>
              <a:rPr lang="ru-RU" dirty="0" smtClean="0"/>
            </a:br>
            <a:r>
              <a:rPr lang="ru-RU" dirty="0" smtClean="0"/>
              <a:t>(актуальность)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наличие апробированной персонифицированной модели повышения квалификации учителей начальной школы</a:t>
            </a:r>
          </a:p>
          <a:p>
            <a:pPr lvl="0"/>
            <a:r>
              <a:rPr lang="ru-RU" dirty="0"/>
              <a:t>наличие обобщенного практического опыта разработки и реализации </a:t>
            </a:r>
            <a:r>
              <a:rPr lang="ru-RU" dirty="0" err="1"/>
              <a:t>тьюторского</a:t>
            </a:r>
            <a:r>
              <a:rPr lang="ru-RU" dirty="0"/>
              <a:t> сопровождения профессионального развития педагога</a:t>
            </a:r>
          </a:p>
          <a:p>
            <a:pPr lvl="0"/>
            <a:r>
              <a:rPr lang="ru-RU" dirty="0"/>
              <a:t>программа ДПО, предполагающая практическую реализацию индивидуальных образовательных маршрутов педагогов начального общего образования </a:t>
            </a:r>
          </a:p>
          <a:p>
            <a:r>
              <a:rPr lang="ru-RU" dirty="0"/>
              <a:t>методические рекомендации по выстраиванию индивидуального образовательного маршрута на основе программы индивидуального профессионального развития</a:t>
            </a:r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9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9207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Какова логика проекта (этапы)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 1 - подготовительный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исследования (выявление компонентов профессиональной компетентности тьютора, сопровождающего профессиональное развитие педагога</a:t>
            </a:r>
            <a:r>
              <a:rPr lang="ru-RU" dirty="0" smtClean="0"/>
              <a:t>)</a:t>
            </a:r>
          </a:p>
          <a:p>
            <a:r>
              <a:rPr lang="ru-RU" dirty="0"/>
              <a:t>Разработка паспорта профессиональных компетенций тьютора, сопровождающего профессиональное развитие </a:t>
            </a:r>
            <a:r>
              <a:rPr lang="ru-RU" dirty="0" smtClean="0"/>
              <a:t>педагога</a:t>
            </a:r>
          </a:p>
          <a:p>
            <a:r>
              <a:rPr lang="ru-RU" dirty="0"/>
              <a:t>Разработка модели </a:t>
            </a:r>
            <a:r>
              <a:rPr lang="ru-RU" dirty="0" err="1"/>
              <a:t>тьюторского</a:t>
            </a:r>
            <a:r>
              <a:rPr lang="ru-RU" dirty="0"/>
              <a:t> сопровождения деятельности педагога</a:t>
            </a:r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4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 – основной </a:t>
            </a:r>
          </a:p>
          <a:p>
            <a:r>
              <a:rPr lang="ru-RU" dirty="0"/>
              <a:t>Создание сети  </a:t>
            </a:r>
            <a:r>
              <a:rPr lang="ru-RU" dirty="0" err="1"/>
              <a:t>тьюторского</a:t>
            </a:r>
            <a:r>
              <a:rPr lang="ru-RU" dirty="0"/>
              <a:t> сопровождения и подготовка </a:t>
            </a:r>
            <a:r>
              <a:rPr lang="ru-RU" dirty="0" err="1"/>
              <a:t>тьюторов</a:t>
            </a:r>
            <a:endParaRPr lang="ru-RU" dirty="0" smtClean="0"/>
          </a:p>
          <a:p>
            <a:r>
              <a:rPr lang="ru-RU" dirty="0"/>
              <a:t>Анализ промежуточных результатов реализации модели </a:t>
            </a:r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29207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Какова логика проекта (этапы)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 – заключительный</a:t>
            </a:r>
          </a:p>
          <a:p>
            <a:r>
              <a:rPr lang="ru-RU" dirty="0"/>
              <a:t>Анализ результатов функционирования </a:t>
            </a:r>
            <a:r>
              <a:rPr lang="ru-RU" dirty="0" err="1" smtClean="0"/>
              <a:t>тьюторской</a:t>
            </a:r>
            <a:r>
              <a:rPr lang="ru-RU" dirty="0" smtClean="0"/>
              <a:t> сети </a:t>
            </a:r>
          </a:p>
          <a:p>
            <a:r>
              <a:rPr lang="ru-RU" dirty="0" smtClean="0"/>
              <a:t>Публичная </a:t>
            </a:r>
            <a:r>
              <a:rPr lang="ru-RU" dirty="0"/>
              <a:t>презентация и распространение результатов проекта на региональном, федеральном и международном уровне</a:t>
            </a:r>
            <a:endParaRPr lang="ru-RU" dirty="0" smtClean="0"/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29207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Какова логика проекта (этапы)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72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7"/>
            <a:ext cx="6491064" cy="1143000"/>
          </a:xfrm>
        </p:spPr>
        <p:txBody>
          <a:bodyPr/>
          <a:lstStyle/>
          <a:p>
            <a:r>
              <a:rPr lang="ru-RU" dirty="0" smtClean="0"/>
              <a:t>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профессионального развития учителя НОО и обеспечивающие условия</a:t>
            </a:r>
          </a:p>
          <a:p>
            <a:r>
              <a:rPr lang="ru-RU" dirty="0" smtClean="0"/>
              <a:t>ППК на основе ИОМ</a:t>
            </a:r>
          </a:p>
          <a:p>
            <a:r>
              <a:rPr lang="ru-RU" dirty="0" err="1" smtClean="0"/>
              <a:t>Тьюторская</a:t>
            </a:r>
            <a:r>
              <a:rPr lang="ru-RU" dirty="0" smtClean="0"/>
              <a:t> сеть: команды </a:t>
            </a:r>
            <a:r>
              <a:rPr lang="ru-RU" dirty="0" err="1" smtClean="0"/>
              <a:t>тьюторов</a:t>
            </a:r>
            <a:r>
              <a:rPr lang="ru-RU" dirty="0" smtClean="0"/>
              <a:t> образовательных организаций, навигационная база </a:t>
            </a:r>
          </a:p>
          <a:p>
            <a:r>
              <a:rPr lang="ru-RU" dirty="0" smtClean="0"/>
              <a:t>Методические рекомендации по составлению ИППР, ИОМ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ro__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500" y="260647"/>
            <a:ext cx="108012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6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Тьюторское сопровождение профессионального развития учителя начальной школы как способ реализации непрерывного дополнительного профессионального образования педагогов</vt:lpstr>
      <vt:lpstr>Наши мотивы (целесообразность)</vt:lpstr>
      <vt:lpstr>Что проектируется  (образ желаемого)</vt:lpstr>
      <vt:lpstr>Что нового  (инновационность)</vt:lpstr>
      <vt:lpstr>Что даст проект  (актуальность)</vt:lpstr>
      <vt:lpstr>Какова логика проекта (этапы)</vt:lpstr>
      <vt:lpstr>Презентация PowerPoint</vt:lpstr>
      <vt:lpstr>Презентация PowerPoint</vt:lpstr>
      <vt:lpstr>Продукты</vt:lpstr>
      <vt:lpstr>Ресурсы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Тьюторское сопровождение профессионального развития учителя начальной школы как способ реализации непрерывного дополнительного профессионального образования педагогов</dc:title>
  <dc:creator>Ольга Вячеславовна Тихомирова</dc:creator>
  <cp:lastModifiedBy>Ольга Вячеславовна Тихомирова</cp:lastModifiedBy>
  <cp:revision>9</cp:revision>
  <dcterms:modified xsi:type="dcterms:W3CDTF">2016-02-24T05:49:13Z</dcterms:modified>
</cp:coreProperties>
</file>