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5" r:id="rId5"/>
    <p:sldId id="259" r:id="rId6"/>
    <p:sldId id="262" r:id="rId7"/>
    <p:sldId id="263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35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19B1C2-AA5A-42E9-B9F3-20E79E815450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4D55E65-DA9D-482E-B2F8-52D949F9D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EE7591-656B-4D34-A13A-0186A3D9DDB8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9D19EA-0E7D-4065-96FE-6F31D004E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865521-B143-4964-B4E2-843BF26EA68A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702FCE-7B59-4067-9C5C-3281D2C74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0762EA-8491-4CFA-944C-04E1865077A8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2A4390-CBF8-4B4D-A396-DDA10B781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4304EE-F227-4479-B637-DEF397955318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BF6D77-2066-4CF0-A530-08F9052C0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1B345-B2AD-4A79-99DD-CA52ABBAC49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851852-382C-458B-9535-4E8F44410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9F65FA-132B-4968-976F-3C792A54A4D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39587C-2B7B-4257-BE4E-E77FC4452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D7320B-A916-4515-BD2F-242B995ECBBF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807A10D-A33A-434B-9411-121769087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395E75-FEAC-4369-A6E5-9D529DAAEE7B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7FC6EB-E203-4050-B165-A76F7C9AC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C3BEF34-71D8-4BA0-9921-2804AD0ACD5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5C53C64-6EAF-48BC-876F-A45B16B32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8173FA-CDEA-47E4-9BB1-03C08B10568F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08621D-1789-4F3F-9E3E-31B9474FA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714375" y="285750"/>
            <a:ext cx="8215313" cy="635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642100"/>
            <a:ext cx="1500188" cy="215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Фокина Лидия Петровна </a:t>
            </a:r>
          </a:p>
        </p:txBody>
      </p:sp>
      <p:grpSp>
        <p:nvGrpSpPr>
          <p:cNvPr id="1028" name="Группа 7"/>
          <p:cNvGrpSpPr>
            <a:grpSpLocks/>
          </p:cNvGrpSpPr>
          <p:nvPr/>
        </p:nvGrpSpPr>
        <p:grpSpPr bwMode="auto">
          <a:xfrm rot="10800000">
            <a:off x="357188" y="6146800"/>
            <a:ext cx="820737" cy="250825"/>
            <a:chOff x="2714612" y="1428736"/>
            <a:chExt cx="2857520" cy="785818"/>
          </a:xfrm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29" name="Группа 13"/>
          <p:cNvGrpSpPr>
            <a:grpSpLocks/>
          </p:cNvGrpSpPr>
          <p:nvPr/>
        </p:nvGrpSpPr>
        <p:grpSpPr bwMode="auto">
          <a:xfrm rot="10800000">
            <a:off x="357188" y="5435600"/>
            <a:ext cx="820737" cy="250825"/>
            <a:chOff x="2714612" y="1428736"/>
            <a:chExt cx="2857520" cy="785818"/>
          </a:xfrm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0" name="Группа 86"/>
          <p:cNvGrpSpPr>
            <a:grpSpLocks/>
          </p:cNvGrpSpPr>
          <p:nvPr/>
        </p:nvGrpSpPr>
        <p:grpSpPr bwMode="auto">
          <a:xfrm rot="10800000">
            <a:off x="357188" y="4725988"/>
            <a:ext cx="820737" cy="249237"/>
            <a:chOff x="2714612" y="1428736"/>
            <a:chExt cx="2857520" cy="785818"/>
          </a:xfrm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1" name="Группа 92"/>
          <p:cNvGrpSpPr>
            <a:grpSpLocks/>
          </p:cNvGrpSpPr>
          <p:nvPr/>
        </p:nvGrpSpPr>
        <p:grpSpPr bwMode="auto">
          <a:xfrm rot="10800000">
            <a:off x="357188" y="4014788"/>
            <a:ext cx="820737" cy="249237"/>
            <a:chOff x="2714612" y="1428736"/>
            <a:chExt cx="2857520" cy="785818"/>
          </a:xfrm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2" name="Группа 98"/>
          <p:cNvGrpSpPr>
            <a:grpSpLocks/>
          </p:cNvGrpSpPr>
          <p:nvPr/>
        </p:nvGrpSpPr>
        <p:grpSpPr bwMode="auto">
          <a:xfrm rot="10800000">
            <a:off x="357188" y="3303588"/>
            <a:ext cx="820737" cy="250825"/>
            <a:chOff x="2714612" y="1428736"/>
            <a:chExt cx="2857520" cy="785818"/>
          </a:xfrm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3" name="Группа 104"/>
          <p:cNvGrpSpPr>
            <a:grpSpLocks/>
          </p:cNvGrpSpPr>
          <p:nvPr/>
        </p:nvGrpSpPr>
        <p:grpSpPr bwMode="auto">
          <a:xfrm rot="10800000">
            <a:off x="357188" y="2592388"/>
            <a:ext cx="820737" cy="250825"/>
            <a:chOff x="2714612" y="1428736"/>
            <a:chExt cx="2857520" cy="785818"/>
          </a:xfrm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4" name="Группа 110"/>
          <p:cNvGrpSpPr>
            <a:grpSpLocks/>
          </p:cNvGrpSpPr>
          <p:nvPr/>
        </p:nvGrpSpPr>
        <p:grpSpPr bwMode="auto">
          <a:xfrm rot="10800000">
            <a:off x="357188" y="1882775"/>
            <a:ext cx="820737" cy="249238"/>
            <a:chOff x="2714612" y="1428736"/>
            <a:chExt cx="2857520" cy="785818"/>
          </a:xfrm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5" name="Группа 116"/>
          <p:cNvGrpSpPr>
            <a:grpSpLocks/>
          </p:cNvGrpSpPr>
          <p:nvPr/>
        </p:nvGrpSpPr>
        <p:grpSpPr bwMode="auto">
          <a:xfrm rot="10800000">
            <a:off x="357188" y="1171575"/>
            <a:ext cx="820737" cy="249238"/>
            <a:chOff x="2714612" y="1428736"/>
            <a:chExt cx="2857520" cy="785818"/>
          </a:xfrm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036" name="Группа 122"/>
          <p:cNvGrpSpPr>
            <a:grpSpLocks/>
          </p:cNvGrpSpPr>
          <p:nvPr/>
        </p:nvGrpSpPr>
        <p:grpSpPr bwMode="auto">
          <a:xfrm rot="10800000">
            <a:off x="357188" y="460375"/>
            <a:ext cx="820737" cy="250825"/>
            <a:chOff x="2714612" y="1428736"/>
            <a:chExt cx="2857520" cy="785818"/>
          </a:xfrm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6182" y="2357430"/>
            <a:ext cx="492922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Воеводина Ирина Александровна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педагог-психолог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МДОУ № 42 «Родничок» ЯМР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5" y="6143625"/>
            <a:ext cx="982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2017 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14414" y="357166"/>
            <a:ext cx="77152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Региональный этап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Всероссийского профессионального конкурса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«Воспитатель года России» в 2017 году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026" name="Рисунок 7" descr="http://www.depedu.yar.ru/competitions/schoolmen/vospitatel/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357166"/>
            <a:ext cx="125571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СерЖ\Desktop\конкурс 17\Воеводина И.А. для ИРО\voevodina portr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3116"/>
            <a:ext cx="1928826" cy="2762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28750" y="428625"/>
            <a:ext cx="7286625" cy="78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63800" y="1431925"/>
            <a:ext cx="628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57290" y="2500306"/>
            <a:ext cx="735811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Система работы педагога-психолога ДОО по развитию творческого потенциала участников образовательного процесса </a:t>
            </a:r>
          </a:p>
          <a:p>
            <a:endParaRPr lang="ru-RU" dirty="0"/>
          </a:p>
        </p:txBody>
      </p:sp>
      <p:pic>
        <p:nvPicPr>
          <p:cNvPr id="10" name="Рисунок 9" descr="g612590.jpg"/>
          <p:cNvPicPr>
            <a:picLocks noChangeAspect="1"/>
          </p:cNvPicPr>
          <p:nvPr/>
        </p:nvPicPr>
        <p:blipFill>
          <a:blip r:embed="rId2"/>
          <a:srcRect t="22388" r="1493"/>
          <a:stretch>
            <a:fillRect/>
          </a:stretch>
        </p:blipFill>
        <p:spPr>
          <a:xfrm>
            <a:off x="4845846" y="4643446"/>
            <a:ext cx="4083871" cy="20002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488" y="357166"/>
            <a:ext cx="6072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Творчество - способность удивляться и познавать, умение находить решения в нестандартных ситуациях, это нацеленность на открытие нового и способность к глубокому осознанию своего опыта.</a:t>
            </a:r>
          </a:p>
          <a:p>
            <a:pPr algn="r"/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Э. Фромм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85852" y="1071546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Развитие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активной творческой личности способной, самостоятельно принимать нестандартные решения, творчески осваивать и перестраивать новые способы деятельности важное условие ее успешной адаптации в современном мире и одна из основных задач модернизации дошкольного образования. </a:t>
            </a:r>
          </a:p>
          <a:p>
            <a:pPr algn="just"/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116" y="428604"/>
            <a:ext cx="2828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Актуальность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571625" y="1143000"/>
            <a:ext cx="7215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85728"/>
            <a:ext cx="731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Методы развития творческого потенциала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785794"/>
            <a:ext cx="742955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Педагогическая технология Г.С. Альтшуллера – ТРИЗ: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«мозговой штурм»;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синектика;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метод «бином фантазии»,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приемы фантазирования;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морфологический анализ и т.д.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Арт-терапевтические методы: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сказкотерапия;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бумагопластика;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нетрадиционные изобразительные техники и т.д.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Настольные игры: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«Суперактивити»;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«Нарисуй и угадай для малышей» 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«Пакля-Рвакля»;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«Мягкий знак»;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«Головоноги»;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«Story cubes»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и т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.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д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.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Игры и упражнения для развития воображения: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Дорисовывание фигур;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Крокодил (Пантомимы);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Необычное использование  и т.д.</a:t>
            </a:r>
          </a:p>
          <a:p>
            <a:endParaRPr lang="ru-RU" dirty="0"/>
          </a:p>
        </p:txBody>
      </p:sp>
      <p:pic>
        <p:nvPicPr>
          <p:cNvPr id="18434" name="Picture 2" descr="J:\для мастер-класса\Drawbaby_800x500.jpg"/>
          <p:cNvPicPr>
            <a:picLocks noChangeAspect="1" noChangeArrowheads="1"/>
          </p:cNvPicPr>
          <p:nvPr/>
        </p:nvPicPr>
        <p:blipFill>
          <a:blip r:embed="rId2" cstate="print"/>
          <a:srcRect l="10238" r="11271"/>
          <a:stretch>
            <a:fillRect/>
          </a:stretch>
        </p:blipFill>
        <p:spPr bwMode="auto">
          <a:xfrm>
            <a:off x="7143768" y="2214554"/>
            <a:ext cx="1643074" cy="1309690"/>
          </a:xfrm>
          <a:prstGeom prst="rect">
            <a:avLst/>
          </a:prstGeom>
          <a:noFill/>
        </p:spPr>
      </p:pic>
      <p:pic>
        <p:nvPicPr>
          <p:cNvPr id="18437" name="Picture 5" descr="J:\для мастер-класса\rory_story_кубики_историй3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285860"/>
            <a:ext cx="1500198" cy="1500198"/>
          </a:xfrm>
          <a:prstGeom prst="rect">
            <a:avLst/>
          </a:prstGeom>
          <a:noFill/>
        </p:spPr>
      </p:pic>
      <p:pic>
        <p:nvPicPr>
          <p:cNvPr id="18435" name="Picture 3" descr="J:\для мастер-класса\super-aktivit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786190"/>
            <a:ext cx="2075896" cy="1577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00166" y="1928802"/>
            <a:ext cx="71438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Шесть шляп мышления</a:t>
            </a:r>
          </a:p>
          <a:p>
            <a:pPr algn="ctr" eaLnBrk="0" hangingPunct="0"/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876"/>
            <a:ext cx="4201440" cy="282734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86116" y="500042"/>
            <a:ext cx="54292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Без нестандартного мышления и новых концепций движение вперед невозможно.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Эдвард де Боно   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 r="5063"/>
          <a:stretch>
            <a:fillRect/>
          </a:stretch>
        </p:blipFill>
        <p:spPr bwMode="auto">
          <a:xfrm>
            <a:off x="2571736" y="428604"/>
            <a:ext cx="1857388" cy="2847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popurry_10323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8604"/>
            <a:ext cx="1928826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500166" y="3571876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Эдвард де Боно – крупнейший специалист с мировым именем в области творческого мышления, автор более 6о книг переведенных на 35 языков мира, доктор медицины и психологии, руководитель Центра по изучению мышления Оксфордского университета.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J:\для мастер-класса\bgn-4662-fall-winter-12-13-0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71810"/>
            <a:ext cx="1531669" cy="1143008"/>
          </a:xfrm>
          <a:prstGeom prst="rect">
            <a:avLst/>
          </a:prstGeom>
          <a:noFill/>
        </p:spPr>
      </p:pic>
      <p:pic>
        <p:nvPicPr>
          <p:cNvPr id="2053" name="Picture 5" descr="J:\для мастер-класса\30741.jpg"/>
          <p:cNvPicPr>
            <a:picLocks noChangeAspect="1" noChangeArrowheads="1"/>
          </p:cNvPicPr>
          <p:nvPr/>
        </p:nvPicPr>
        <p:blipFill>
          <a:blip r:embed="rId3"/>
          <a:srcRect t="20339" b="3389"/>
          <a:stretch>
            <a:fillRect/>
          </a:stretch>
        </p:blipFill>
        <p:spPr bwMode="auto">
          <a:xfrm>
            <a:off x="2500298" y="5000636"/>
            <a:ext cx="1404934" cy="1071570"/>
          </a:xfrm>
          <a:prstGeom prst="rect">
            <a:avLst/>
          </a:prstGeom>
          <a:noFill/>
        </p:spPr>
      </p:pic>
      <p:pic>
        <p:nvPicPr>
          <p:cNvPr id="2054" name="Picture 6" descr="J:\для мастер-класса\2c54f68d08ee541eb5047a9b41617e06,0.jpg"/>
          <p:cNvPicPr>
            <a:picLocks noChangeAspect="1" noChangeArrowheads="1"/>
          </p:cNvPicPr>
          <p:nvPr/>
        </p:nvPicPr>
        <p:blipFill>
          <a:blip r:embed="rId4" cstate="print"/>
          <a:srcRect t="12245"/>
          <a:stretch>
            <a:fillRect/>
          </a:stretch>
        </p:blipFill>
        <p:spPr bwMode="auto">
          <a:xfrm>
            <a:off x="5500694" y="5000636"/>
            <a:ext cx="1465314" cy="1285885"/>
          </a:xfrm>
          <a:prstGeom prst="rect">
            <a:avLst/>
          </a:prstGeom>
          <a:noFill/>
        </p:spPr>
      </p:pic>
      <p:pic>
        <p:nvPicPr>
          <p:cNvPr id="2051" name="Picture 3" descr="J:\для мастер-класса\ResistolPageant2XWoolFeltCowboyHatWhite.jpg"/>
          <p:cNvPicPr>
            <a:picLocks noChangeAspect="1" noChangeArrowheads="1"/>
          </p:cNvPicPr>
          <p:nvPr/>
        </p:nvPicPr>
        <p:blipFill>
          <a:blip r:embed="rId5"/>
          <a:srcRect t="11791" b="13536"/>
          <a:stretch>
            <a:fillRect/>
          </a:stretch>
        </p:blipFill>
        <p:spPr bwMode="auto">
          <a:xfrm>
            <a:off x="2500298" y="1285860"/>
            <a:ext cx="1651823" cy="123347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3214686"/>
            <a:ext cx="12715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Шесть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шляп </a:t>
            </a:r>
            <a:endParaRPr lang="ru-RU" sz="2400" dirty="0"/>
          </a:p>
        </p:txBody>
      </p:sp>
      <p:sp>
        <p:nvSpPr>
          <p:cNvPr id="5" name="Стрелка вправо 4"/>
          <p:cNvSpPr/>
          <p:nvPr/>
        </p:nvSpPr>
        <p:spPr>
          <a:xfrm rot="17902522">
            <a:off x="4695466" y="2706276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3995039">
            <a:off x="3682528" y="2671009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3143240" y="3571876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7374345">
            <a:off x="3534551" y="4500597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3354774">
            <a:off x="5021892" y="4397732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1002318">
            <a:off x="5426954" y="3442825"/>
            <a:ext cx="990984" cy="59751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 descr="J:\для мастер-класса\26052976y6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69090" y="2857496"/>
            <a:ext cx="1503371" cy="928694"/>
          </a:xfrm>
          <a:prstGeom prst="rect">
            <a:avLst/>
          </a:prstGeom>
          <a:noFill/>
        </p:spPr>
      </p:pic>
      <p:pic>
        <p:nvPicPr>
          <p:cNvPr id="2056" name="Picture 8" descr="J:\для мастер-класса\sarı-şapka-se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1285860"/>
            <a:ext cx="1357322" cy="94729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214942" y="642918"/>
            <a:ext cx="1766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Позитивное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мышление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71736" y="92867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Факты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00166" y="2714620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Обобщение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00232" y="4714884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Творчество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29322" y="471488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Эмоции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72264" y="2214554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Проблемы,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противоречия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357166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Рефлексия</a:t>
            </a:r>
            <a:endParaRPr lang="ru-RU" sz="3600" dirty="0"/>
          </a:p>
        </p:txBody>
      </p:sp>
      <p:pic>
        <p:nvPicPr>
          <p:cNvPr id="5" name="Picture 5" descr="J:\для мастер-класса\30741.jpg"/>
          <p:cNvPicPr>
            <a:picLocks noChangeAspect="1" noChangeArrowheads="1"/>
          </p:cNvPicPr>
          <p:nvPr/>
        </p:nvPicPr>
        <p:blipFill>
          <a:blip r:embed="rId2"/>
          <a:srcRect t="20339" b="3389"/>
          <a:stretch>
            <a:fillRect/>
          </a:stretch>
        </p:blipFill>
        <p:spPr bwMode="auto">
          <a:xfrm>
            <a:off x="1428728" y="4786322"/>
            <a:ext cx="1928827" cy="1362179"/>
          </a:xfrm>
          <a:prstGeom prst="rect">
            <a:avLst/>
          </a:prstGeom>
          <a:noFill/>
        </p:spPr>
      </p:pic>
      <p:pic>
        <p:nvPicPr>
          <p:cNvPr id="6" name="Picture 8" descr="J:\для мастер-класса\sarı-şapka-se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143248"/>
            <a:ext cx="1740101" cy="1214446"/>
          </a:xfrm>
          <a:prstGeom prst="rect">
            <a:avLst/>
          </a:prstGeom>
          <a:noFill/>
        </p:spPr>
      </p:pic>
      <p:pic>
        <p:nvPicPr>
          <p:cNvPr id="7" name="Picture 7" descr="J:\для мастер-класса\26052976y6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1428736"/>
            <a:ext cx="1734659" cy="107157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357554" y="1142984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  Мастер-класс показался не интересным, использование продемонстрированной технологии - маловероятно.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428992" y="3000372"/>
            <a:ext cx="50720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2100" algn="l"/>
              </a:tabLs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Технология заинтересовала, непременно воспользуетесь ей.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428992" y="4214818"/>
            <a:ext cx="5429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16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92100" algn="l"/>
              </a:tabLs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Мастер-класс заинтересовал и заставил задуматься о необходимости изучения и использования современных технологий в образовательном процессе.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6715125"/>
            <a:ext cx="1285875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4" name="Picture 2" descr="J:\для мастер-класса\69483_metod-shesti-shly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428868"/>
            <a:ext cx="2857520" cy="40417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1285860"/>
            <a:ext cx="5716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Georgia" pitchFamily="18" charset="0"/>
                <a:cs typeface="+mn-cs"/>
              </a:rPr>
              <a:t>Спасибо за внимание!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324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СерЖ</cp:lastModifiedBy>
  <cp:revision>75</cp:revision>
  <dcterms:created xsi:type="dcterms:W3CDTF">2014-11-22T17:16:34Z</dcterms:created>
  <dcterms:modified xsi:type="dcterms:W3CDTF">2017-05-10T18:48:13Z</dcterms:modified>
</cp:coreProperties>
</file>