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notesMasterIdLst>
    <p:notesMasterId r:id="rId8"/>
  </p:notesMasterIdLst>
  <p:handoutMasterIdLst>
    <p:handoutMasterId r:id="rId9"/>
  </p:handoutMasterIdLst>
  <p:sldIdLst>
    <p:sldId id="374" r:id="rId2"/>
    <p:sldId id="342" r:id="rId3"/>
    <p:sldId id="382" r:id="rId4"/>
    <p:sldId id="383" r:id="rId5"/>
    <p:sldId id="385" r:id="rId6"/>
    <p:sldId id="344" r:id="rId7"/>
  </p:sldIdLst>
  <p:sldSz cx="9144000" cy="6858000" type="screen4x3"/>
  <p:notesSz cx="9144000" cy="6858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170" autoAdjust="0"/>
  </p:normalViewPr>
  <p:slideViewPr>
    <p:cSldViewPr>
      <p:cViewPr>
        <p:scale>
          <a:sx n="91" d="100"/>
          <a:sy n="91" d="100"/>
        </p:scale>
        <p:origin x="-2118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r>
              <a:rPr lang="ru-RU"/>
              <a:t>ПРОФЕССИОНАЛЬНЫЙ СТАНДАРТ ПЕДАГОГА как инструмент развития РСО: Цели, задачи и этапы внедрения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707CA78-8FDF-4306-B6BF-2E1C5AC2DA67}" type="datetimeFigureOut">
              <a:rPr lang="ru-RU"/>
              <a:pPr>
                <a:defRPr/>
              </a:pPr>
              <a:t>18.05.2016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9F09330-CC8E-4F6F-87BD-D169B384956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0779269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r>
              <a:rPr lang="ru-RU"/>
              <a:t>ПРОФЕССИОНАЛЬНЫЙ СТАНДАРТ ПЕДАГОГА как инструмент развития РСО: Цели, задачи и этапы внедрения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E9B4B55-8B1C-4F69-A6C7-A8D3008B375E}" type="datetimeFigureOut">
              <a:rPr lang="ru-RU"/>
              <a:pPr>
                <a:defRPr/>
              </a:pPr>
              <a:t>18.05.2016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AFDEA90-EC2C-4BAD-B58D-578B42B11A5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5009490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138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DE809-E3BB-4918-AE05-3984B58CAC5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73D86-7883-45FC-91E7-F06636EF889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A55F7-0F7C-4EA0-9ED5-A7BBB4425EA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72A9F-7AF0-4E04-ADB3-8D171310E45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72860B-8682-4373-8EF1-0BEB34178FF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217F30-98DD-41D4-A435-3BDA242A8F7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36108-A606-42A9-A226-1B8467A92DF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98FCF7-9AB9-44F4-8A6A-10CB4766AAD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6F3E3E-709A-447A-8E91-8F5859FE224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C8C21-DA96-44F0-9E15-562E6BA359B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88AD7F-5D9D-449A-AE71-71295847E13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296 w 64000"/>
                <a:gd name="T28" fmla="*/ -26244 h 64000"/>
                <a:gd name="T29" fmla="*/ 50296 w 64000"/>
                <a:gd name="T30" fmla="*/ 26244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077 w 64000"/>
                <a:gd name="T28" fmla="*/ -26412 h 64000"/>
                <a:gd name="T29" fmla="*/ 50077 w 64000"/>
                <a:gd name="T30" fmla="*/ 26412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035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035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036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036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036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244412E-D60B-462F-8563-ED16E42A9BB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9" r:id="rId1"/>
    <p:sldLayoutId id="2147483929" r:id="rId2"/>
    <p:sldLayoutId id="2147483930" r:id="rId3"/>
    <p:sldLayoutId id="2147483931" r:id="rId4"/>
    <p:sldLayoutId id="2147483932" r:id="rId5"/>
    <p:sldLayoutId id="2147483933" r:id="rId6"/>
    <p:sldLayoutId id="2147483934" r:id="rId7"/>
    <p:sldLayoutId id="2147483935" r:id="rId8"/>
    <p:sldLayoutId id="2147483936" r:id="rId9"/>
    <p:sldLayoutId id="2147483937" r:id="rId10"/>
    <p:sldLayoutId id="2147483938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0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8" grpId="0"/>
      <p:bldP spid="100359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750" y="2564904"/>
            <a:ext cx="8280400" cy="1944216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  <a:defRPr/>
            </a:pPr>
            <a:r>
              <a:rPr lang="ru-RU" sz="2800" b="1" i="1" kern="1200" dirty="0" smtClean="0">
                <a:solidFill>
                  <a:srgbClr val="006666">
                    <a:lumMod val="75000"/>
                  </a:srgbClr>
                </a:solidFill>
              </a:rPr>
              <a:t>__________________________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r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Вид и наименование образовательной организации:</a:t>
            </a:r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r">
              <a:spcBef>
                <a:spcPts val="0"/>
              </a:spcBef>
              <a:buFont typeface="Wingdings" pitchFamily="2" charset="2"/>
              <a:buNone/>
              <a:defRPr/>
            </a:pPr>
            <a:endParaRPr lang="ru-RU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r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…</a:t>
            </a:r>
          </a:p>
          <a:p>
            <a:pPr marL="0" indent="0" algn="r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__________________________________________ </a:t>
            </a:r>
            <a:endParaRPr lang="ru-RU" sz="1800" b="1" dirty="0"/>
          </a:p>
        </p:txBody>
      </p:sp>
      <p:sp>
        <p:nvSpPr>
          <p:cNvPr id="3075" name="Заголовок 1"/>
          <p:cNvSpPr>
            <a:spLocks noGrp="1"/>
          </p:cNvSpPr>
          <p:nvPr>
            <p:ph type="title"/>
          </p:nvPr>
        </p:nvSpPr>
        <p:spPr>
          <a:xfrm>
            <a:off x="683568" y="1412776"/>
            <a:ext cx="6120680" cy="1143000"/>
          </a:xfrm>
        </p:spPr>
        <p:txBody>
          <a:bodyPr/>
          <a:lstStyle/>
          <a:p>
            <a:r>
              <a:rPr lang="ru-RU" altLang="ru-RU" b="1" dirty="0" smtClean="0">
                <a:solidFill>
                  <a:srgbClr val="C00000"/>
                </a:solidFill>
                <a:latin typeface="Arial" charset="0"/>
              </a:rPr>
              <a:t>Профессиональный стандарт руководителя образовательной организации</a:t>
            </a:r>
            <a:endParaRPr lang="ru-RU" altLang="ru-RU" dirty="0" smtClean="0"/>
          </a:p>
        </p:txBody>
      </p:sp>
      <p:pic>
        <p:nvPicPr>
          <p:cNvPr id="59394" name="Picture 2" descr="&amp;Kcy;&amp;ocy;&amp;mcy;&amp;acy;&amp;ncy;&amp;dcy;&amp;acy; &amp;dcy;&amp;iecy;&amp;lcy;&amp;ocy;&amp;vcy;&amp;ycy;&amp;khcy; &amp;lcy;&amp;yucy;&amp;dcy;&amp;iecy;&amp;jcy; &amp;zcy;&amp;acy; &amp;rcy;&amp;acy;&amp;bcy;&amp;ocy;&amp;tcy;&amp;ocy;&amp;jcy; &amp;vcy; &amp;ocy;&amp;fcy;&amp;icy;&amp;scy;&amp;iecy;; &amp;fcy;&amp;ocy;&amp;tcy;&amp;ocy; 3145996, &amp;fcy;&amp;ocy;&amp;tcy;&amp;ocy;&amp;gcy;&amp;rcy;&amp;acy;&amp;fcy; Andres Rodriguez. &amp;Fcy;&amp;ocy;&amp;tcy;&amp;ocy;&amp;bcy;&amp;acy;&amp;ncy;&amp;kcy; &amp;Lcy;&amp;ocy;&amp;rcy;&amp;icy; - &amp;Pcy;&amp;rcy;&amp;ocy;&amp;dcy;&amp;acy;&amp;zhcy;&amp;acy; &amp;fcy;&amp;ocy;&amp;tcy;&amp;ocy;&amp;gcy;&amp;rcy;&amp;acy;&amp;fcy;&amp;icy;&amp;jcy;, &amp;icy;&amp;lcy;&amp;lcy;&amp;yucy;&amp;scy;&amp;tcy;&amp;rcy;&amp;acy;&amp;tscy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4502" y="404663"/>
            <a:ext cx="2547977" cy="165618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2"/>
          <p:cNvSpPr txBox="1">
            <a:spLocks/>
          </p:cNvSpPr>
          <p:nvPr/>
        </p:nvSpPr>
        <p:spPr bwMode="auto">
          <a:xfrm>
            <a:off x="539750" y="4509120"/>
            <a:ext cx="8280400" cy="2056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  <a:defRPr/>
            </a:pPr>
            <a:r>
              <a:rPr lang="ru-RU" sz="2800" b="1" i="1" kern="1200" dirty="0" smtClean="0">
                <a:solidFill>
                  <a:srgbClr val="006666">
                    <a:lumMod val="75000"/>
                  </a:srgbClr>
                </a:solidFill>
              </a:rPr>
              <a:t>__________________________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r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Ф.И.О., должность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эксперта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smtClean="0">
                <a:solidFill>
                  <a:schemeClr val="accent1">
                    <a:lumMod val="50000"/>
                  </a:schemeClr>
                </a:solidFill>
              </a:rPr>
              <a:t>(экспертов):</a:t>
            </a:r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r">
              <a:spcBef>
                <a:spcPts val="0"/>
              </a:spcBef>
              <a:buFont typeface="Wingdings" pitchFamily="2" charset="2"/>
              <a:buNone/>
              <a:defRPr/>
            </a:pPr>
            <a:endParaRPr lang="ru-RU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r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…</a:t>
            </a:r>
          </a:p>
          <a:p>
            <a:pPr marL="0" indent="0" algn="r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__________________________________________ </a:t>
            </a:r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064896" cy="1143000"/>
          </a:xfrm>
        </p:spPr>
        <p:txBody>
          <a:bodyPr/>
          <a:lstStyle/>
          <a:p>
            <a:r>
              <a:rPr lang="ru-RU" altLang="ru-RU" sz="3200" b="1" dirty="0" smtClean="0"/>
              <a:t>Полнота охвата профессиональным стандартом (ПС) всех функций управления ОО:</a:t>
            </a: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>
          <a:xfrm>
            <a:off x="1043608" y="1827213"/>
            <a:ext cx="7848872" cy="4114800"/>
          </a:xfrm>
        </p:spPr>
        <p:txBody>
          <a:bodyPr/>
          <a:lstStyle/>
          <a:p>
            <a:pPr marL="457200" indent="-457200"/>
            <a:r>
              <a:rPr lang="ru-RU" altLang="ru-RU" sz="2400" dirty="0" smtClean="0"/>
              <a:t>Предложения:</a:t>
            </a:r>
          </a:p>
          <a:p>
            <a:pPr marL="457200" indent="-457200"/>
            <a:endParaRPr lang="ru-RU" altLang="ru-RU" sz="2400" dirty="0" smtClean="0"/>
          </a:p>
          <a:p>
            <a:pPr marL="457200" indent="-457200"/>
            <a:endParaRPr lang="ru-RU" altLang="ru-RU" sz="2400" dirty="0" smtClean="0"/>
          </a:p>
          <a:p>
            <a:pPr marL="457200" indent="-457200"/>
            <a:endParaRPr lang="ru-RU" altLang="ru-RU" sz="2400" dirty="0" smtClean="0"/>
          </a:p>
          <a:p>
            <a:pPr marL="457200" indent="-457200"/>
            <a:endParaRPr lang="ru-RU" altLang="ru-RU" sz="2400" dirty="0" smtClean="0"/>
          </a:p>
          <a:p>
            <a:pPr marL="457200" indent="-457200"/>
            <a:endParaRPr lang="ru-RU" altLang="ru-RU" sz="2400" dirty="0" smtClean="0"/>
          </a:p>
          <a:p>
            <a:pPr marL="457200" indent="-457200"/>
            <a:endParaRPr lang="ru-RU" altLang="ru-RU" sz="2400" dirty="0" smtClean="0"/>
          </a:p>
        </p:txBody>
      </p:sp>
      <p:pic>
        <p:nvPicPr>
          <p:cNvPr id="6" name="Picture 4" descr="http://aktualizer.ru/wp-content/uploads/2011/12/kak_vibra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0895" y="188640"/>
            <a:ext cx="1553692" cy="18002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313612" cy="1143000"/>
          </a:xfrm>
        </p:spPr>
        <p:txBody>
          <a:bodyPr/>
          <a:lstStyle/>
          <a:p>
            <a:r>
              <a:rPr lang="ru-RU" altLang="ru-RU" b="1" dirty="0" smtClean="0"/>
              <a:t>Возможность применения ПС в сфере трудовых отношений:</a:t>
            </a: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>
          <a:xfrm>
            <a:off x="611560" y="1827213"/>
            <a:ext cx="8532440" cy="4114800"/>
          </a:xfrm>
        </p:spPr>
        <p:txBody>
          <a:bodyPr/>
          <a:lstStyle/>
          <a:p>
            <a:pPr marL="457200" indent="-457200"/>
            <a:r>
              <a:rPr lang="ru-RU" altLang="ru-RU" sz="2000" dirty="0" smtClean="0"/>
              <a:t>Разработка или изменения локальных актов ОО:</a:t>
            </a:r>
          </a:p>
          <a:p>
            <a:pPr marL="0" indent="0">
              <a:buNone/>
            </a:pPr>
            <a:r>
              <a:rPr lang="ru-RU" altLang="ru-RU" sz="2000" dirty="0" smtClean="0"/>
              <a:t>………..</a:t>
            </a:r>
          </a:p>
          <a:p>
            <a:pPr marL="457200" indent="-457200"/>
            <a:r>
              <a:rPr lang="ru-RU" altLang="ru-RU" sz="2000" dirty="0" smtClean="0"/>
              <a:t>Изменения </a:t>
            </a:r>
            <a:r>
              <a:rPr lang="ru-RU" altLang="ru-RU" sz="2000" dirty="0"/>
              <a:t>требований к </a:t>
            </a:r>
            <a:r>
              <a:rPr lang="ru-RU" altLang="ru-RU" sz="2000" dirty="0" smtClean="0"/>
              <a:t>квалификации руководителя:</a:t>
            </a:r>
          </a:p>
          <a:p>
            <a:pPr marL="0" indent="0">
              <a:buNone/>
            </a:pPr>
            <a:r>
              <a:rPr lang="ru-RU" altLang="ru-RU" sz="2000" dirty="0" smtClean="0"/>
              <a:t>………..</a:t>
            </a:r>
            <a:endParaRPr lang="ru-RU" altLang="ru-RU" sz="2000" dirty="0"/>
          </a:p>
          <a:p>
            <a:pPr marL="457200" indent="-457200"/>
            <a:r>
              <a:rPr lang="ru-RU" altLang="ru-RU" sz="2000" dirty="0" smtClean="0"/>
              <a:t>Изменения в должностной инструкции:</a:t>
            </a:r>
          </a:p>
          <a:p>
            <a:pPr marL="0" indent="0">
              <a:buNone/>
            </a:pPr>
            <a:r>
              <a:rPr lang="ru-RU" altLang="ru-RU" sz="2000" dirty="0" smtClean="0"/>
              <a:t>………..</a:t>
            </a:r>
          </a:p>
          <a:p>
            <a:pPr marL="457200" indent="-457200"/>
            <a:r>
              <a:rPr lang="ru-RU" altLang="ru-RU" sz="2000" dirty="0" smtClean="0"/>
              <a:t>Возможность</a:t>
            </a:r>
            <a:r>
              <a:rPr lang="en-US" altLang="ru-RU" sz="2000" dirty="0" smtClean="0"/>
              <a:t> </a:t>
            </a:r>
            <a:r>
              <a:rPr lang="ru-RU" altLang="ru-RU" sz="2000" dirty="0" smtClean="0"/>
              <a:t>делегирования полномочий:</a:t>
            </a:r>
          </a:p>
          <a:p>
            <a:pPr marL="0" indent="0">
              <a:buNone/>
            </a:pPr>
            <a:r>
              <a:rPr lang="ru-RU" altLang="ru-RU" sz="2000" dirty="0" smtClean="0"/>
              <a:t>…………..</a:t>
            </a:r>
          </a:p>
          <a:p>
            <a:pPr marL="457200" indent="-457200"/>
            <a:r>
              <a:rPr lang="ru-RU" altLang="ru-RU" sz="2000" dirty="0" smtClean="0"/>
              <a:t>Изменения в требованиях эффективности деятельности руководителя ОО (эффективном контракте):</a:t>
            </a:r>
          </a:p>
          <a:p>
            <a:pPr marL="0" indent="0">
              <a:buNone/>
            </a:pPr>
            <a:r>
              <a:rPr lang="ru-RU" altLang="ru-RU" sz="2000" dirty="0" smtClean="0"/>
              <a:t>……………</a:t>
            </a:r>
          </a:p>
          <a:p>
            <a:pPr marL="457200" indent="-457200"/>
            <a:r>
              <a:rPr lang="ru-RU" altLang="ru-RU" sz="2000" dirty="0" smtClean="0"/>
              <a:t>Изменения в аттестационных процедурах руководителя ОО:</a:t>
            </a:r>
          </a:p>
          <a:p>
            <a:pPr marL="457200" indent="-457200"/>
            <a:endParaRPr lang="ru-RU" altLang="ru-RU" sz="2400" dirty="0" smtClean="0"/>
          </a:p>
          <a:p>
            <a:pPr marL="457200" indent="-457200"/>
            <a:endParaRPr lang="ru-RU" altLang="ru-RU" sz="2400" dirty="0" smtClean="0"/>
          </a:p>
          <a:p>
            <a:pPr marL="0" indent="0">
              <a:buNone/>
            </a:pPr>
            <a:endParaRPr lang="ru-RU" altLang="ru-RU" sz="2400" dirty="0" smtClean="0"/>
          </a:p>
          <a:p>
            <a:pPr marL="457200" indent="-457200"/>
            <a:endParaRPr lang="ru-RU" altLang="ru-RU" sz="2400" dirty="0" smtClean="0"/>
          </a:p>
          <a:p>
            <a:pPr marL="457200" indent="-457200"/>
            <a:endParaRPr lang="ru-RU" altLang="ru-RU" sz="2400" dirty="0" smtClean="0"/>
          </a:p>
          <a:p>
            <a:pPr marL="457200" indent="-457200"/>
            <a:endParaRPr lang="ru-RU" altLang="ru-RU" sz="2400" dirty="0" smtClean="0"/>
          </a:p>
          <a:p>
            <a:pPr marL="457200" indent="-457200"/>
            <a:endParaRPr lang="ru-RU" altLang="ru-RU" sz="2400" dirty="0" smtClean="0"/>
          </a:p>
          <a:p>
            <a:pPr marL="457200" indent="-457200"/>
            <a:endParaRPr lang="ru-RU" altLang="ru-RU" sz="2400" dirty="0" smtClean="0"/>
          </a:p>
          <a:p>
            <a:pPr marL="457200" indent="-457200"/>
            <a:endParaRPr lang="ru-RU" altLang="ru-RU" sz="2400" dirty="0" smtClean="0"/>
          </a:p>
        </p:txBody>
      </p:sp>
      <p:pic>
        <p:nvPicPr>
          <p:cNvPr id="6" name="Picture 4" descr="http://aktualizer.ru/wp-content/uploads/2011/12/kak_vibra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16632"/>
            <a:ext cx="1553692" cy="18002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765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942674" y="445232"/>
            <a:ext cx="7272808" cy="1143000"/>
          </a:xfrm>
        </p:spPr>
        <p:txBody>
          <a:bodyPr/>
          <a:lstStyle/>
          <a:p>
            <a:r>
              <a:rPr lang="ru-RU" altLang="ru-RU" sz="3200" b="1" dirty="0" smtClean="0"/>
              <a:t>Необходимость в повышении квалификации руководителя в соответствии с ПС :</a:t>
            </a: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>
          <a:xfrm>
            <a:off x="971600" y="1827213"/>
            <a:ext cx="7712025" cy="4114800"/>
          </a:xfrm>
        </p:spPr>
        <p:txBody>
          <a:bodyPr/>
          <a:lstStyle/>
          <a:p>
            <a:pPr marL="457200" indent="-457200"/>
            <a:r>
              <a:rPr lang="ru-RU" altLang="ru-RU" sz="2400" dirty="0" smtClean="0"/>
              <a:t>Актуальная тематика курсов ПК:</a:t>
            </a:r>
          </a:p>
          <a:p>
            <a:pPr marL="0" indent="0">
              <a:buNone/>
            </a:pPr>
            <a:r>
              <a:rPr lang="ru-RU" altLang="ru-RU" sz="2400" dirty="0" smtClean="0"/>
              <a:t>…………</a:t>
            </a:r>
          </a:p>
          <a:p>
            <a:pPr marL="457200" indent="-457200"/>
            <a:r>
              <a:rPr lang="ru-RU" altLang="ru-RU" sz="2400" dirty="0" smtClean="0"/>
              <a:t>Востребованные формы ПК:</a:t>
            </a:r>
          </a:p>
          <a:p>
            <a:pPr marL="0" indent="0">
              <a:buNone/>
            </a:pPr>
            <a:r>
              <a:rPr lang="ru-RU" altLang="ru-RU" sz="2400" dirty="0" smtClean="0"/>
              <a:t>…………</a:t>
            </a:r>
          </a:p>
          <a:p>
            <a:pPr marL="457200" indent="-457200"/>
            <a:endParaRPr lang="ru-RU" altLang="ru-RU" sz="2400" dirty="0" smtClean="0"/>
          </a:p>
          <a:p>
            <a:pPr marL="457200" indent="-457200"/>
            <a:endParaRPr lang="ru-RU" altLang="ru-RU" sz="2400" dirty="0" smtClean="0"/>
          </a:p>
          <a:p>
            <a:pPr marL="457200" indent="-457200"/>
            <a:endParaRPr lang="ru-RU" altLang="ru-RU" sz="2400" dirty="0" smtClean="0"/>
          </a:p>
          <a:p>
            <a:pPr marL="457200" indent="-457200"/>
            <a:endParaRPr lang="ru-RU" altLang="ru-RU" sz="2400" dirty="0" smtClean="0"/>
          </a:p>
          <a:p>
            <a:pPr marL="457200" indent="-457200"/>
            <a:endParaRPr lang="ru-RU" altLang="ru-RU" sz="2400" dirty="0" smtClean="0"/>
          </a:p>
          <a:p>
            <a:pPr marL="457200" indent="-457200"/>
            <a:endParaRPr lang="ru-RU" altLang="ru-RU" sz="2400" dirty="0" smtClean="0"/>
          </a:p>
        </p:txBody>
      </p:sp>
      <p:pic>
        <p:nvPicPr>
          <p:cNvPr id="6" name="Picture 4" descr="http://aktualizer.ru/wp-content/uploads/2011/12/kak_vibra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16632"/>
            <a:ext cx="1553692" cy="18002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765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313612" cy="1143000"/>
          </a:xfrm>
        </p:spPr>
        <p:txBody>
          <a:bodyPr/>
          <a:lstStyle/>
          <a:p>
            <a:r>
              <a:rPr lang="ru-RU" altLang="ru-RU" b="1" dirty="0" smtClean="0"/>
              <a:t>Реальность выполнения ПС в практической деятельности</a:t>
            </a: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ru-RU" altLang="ru-RU" sz="2400" dirty="0" smtClean="0"/>
              <a:t>Замечания:</a:t>
            </a:r>
          </a:p>
          <a:p>
            <a:pPr marL="457200" indent="-457200"/>
            <a:endParaRPr lang="ru-RU" altLang="ru-RU" sz="2400" dirty="0" smtClean="0"/>
          </a:p>
          <a:p>
            <a:pPr marL="457200" indent="-457200"/>
            <a:endParaRPr lang="ru-RU" altLang="ru-RU" sz="2400" dirty="0" smtClean="0"/>
          </a:p>
          <a:p>
            <a:pPr marL="457200" indent="-457200"/>
            <a:endParaRPr lang="ru-RU" altLang="ru-RU" sz="2400" dirty="0" smtClean="0"/>
          </a:p>
          <a:p>
            <a:pPr marL="457200" indent="-457200"/>
            <a:endParaRPr lang="ru-RU" altLang="ru-RU" sz="2400" dirty="0" smtClean="0"/>
          </a:p>
          <a:p>
            <a:pPr marL="457200" indent="-457200"/>
            <a:endParaRPr lang="ru-RU" altLang="ru-RU" sz="2400" dirty="0" smtClean="0"/>
          </a:p>
        </p:txBody>
      </p:sp>
      <p:pic>
        <p:nvPicPr>
          <p:cNvPr id="6" name="Picture 4" descr="http://aktualizer.ru/wp-content/uploads/2011/12/kak_vibra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16632"/>
            <a:ext cx="1553692" cy="18002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807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971600" y="751457"/>
            <a:ext cx="6867525" cy="719807"/>
          </a:xfrm>
        </p:spPr>
        <p:txBody>
          <a:bodyPr/>
          <a:lstStyle/>
          <a:p>
            <a:r>
              <a:rPr lang="ru-RU" altLang="ru-RU" sz="3200" b="1" dirty="0" smtClean="0"/>
              <a:t>Проблемы реализации профессионального стандарта руководителя ОО</a:t>
            </a:r>
          </a:p>
        </p:txBody>
      </p:sp>
      <p:sp>
        <p:nvSpPr>
          <p:cNvPr id="5123" name="Объект 2"/>
          <p:cNvSpPr>
            <a:spLocks noGrp="1"/>
          </p:cNvSpPr>
          <p:nvPr>
            <p:ph idx="1"/>
          </p:nvPr>
        </p:nvSpPr>
        <p:spPr>
          <a:xfrm>
            <a:off x="539552" y="1844824"/>
            <a:ext cx="7992888" cy="432117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ru-RU" altLang="ru-RU" sz="2200" dirty="0" smtClean="0"/>
              <a:t>Проблемы:</a:t>
            </a:r>
          </a:p>
        </p:txBody>
      </p:sp>
      <p:pic>
        <p:nvPicPr>
          <p:cNvPr id="6" name="Picture 2" descr="http://english-drive.ru/wp-content/uploads/2012/07/%D0%B2%D0%BE%D0%BF%D1%80%D0%BE%D1%81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16632"/>
            <a:ext cx="1763688" cy="198945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Затмение">
  <a:themeElements>
    <a:clrScheme name="Затмение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Затмение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Затмение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1997</TotalTime>
  <Words>128</Words>
  <Application>Microsoft Office PowerPoint</Application>
  <PresentationFormat>Экран (4:3)</PresentationFormat>
  <Paragraphs>52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Затмение</vt:lpstr>
      <vt:lpstr>Профессиональный стандарт руководителя образовательной организации</vt:lpstr>
      <vt:lpstr>Полнота охвата профессиональным стандартом (ПС) всех функций управления ОО:</vt:lpstr>
      <vt:lpstr>Возможность применения ПС в сфере трудовых отношений:</vt:lpstr>
      <vt:lpstr>Необходимость в повышении квалификации руководителя в соответствии с ПС :</vt:lpstr>
      <vt:lpstr>Реальность выполнения ПС в практической деятельности</vt:lpstr>
      <vt:lpstr>Проблемы реализации профессионального стандарта руководителя ОО</vt:lpstr>
    </vt:vector>
  </TitlesOfParts>
  <Company>МСГИ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Константинова</dc:creator>
  <cp:lastModifiedBy>Лебедев Евгений Викторович</cp:lastModifiedBy>
  <cp:revision>132</cp:revision>
  <cp:lastPrinted>2014-12-05T11:53:06Z</cp:lastPrinted>
  <dcterms:created xsi:type="dcterms:W3CDTF">2005-04-23T15:05:53Z</dcterms:created>
  <dcterms:modified xsi:type="dcterms:W3CDTF">2016-05-18T08:51:51Z</dcterms:modified>
</cp:coreProperties>
</file>