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4" r:id="rId4"/>
    <p:sldId id="278" r:id="rId5"/>
    <p:sldId id="277" r:id="rId6"/>
    <p:sldId id="276" r:id="rId7"/>
    <p:sldId id="279" r:id="rId8"/>
    <p:sldId id="274" r:id="rId9"/>
    <p:sldId id="257" r:id="rId10"/>
    <p:sldId id="275" r:id="rId11"/>
    <p:sldId id="261" r:id="rId12"/>
    <p:sldId id="260" r:id="rId13"/>
    <p:sldId id="273" r:id="rId14"/>
    <p:sldId id="272" r:id="rId15"/>
    <p:sldId id="265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3A5B-6B98-41C2-9CF4-7612FDCA765E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FE5-B319-41DD-823F-8E3051525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28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A6FE5-B319-41DD-823F-8E305152541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7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6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2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5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0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0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3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1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55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khnicheskoe%20zadanie.%20Upravlencheskii%20instrument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968" y="306896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500+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56" y="1268760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7" y="957516"/>
            <a:ext cx="792088" cy="11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0426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«Институт развития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94116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Соколова И.Ю., региональный координатор проекта 500+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23731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2021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272" cy="113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6166" r="11555" b="5052"/>
          <a:stretch/>
        </p:blipFill>
        <p:spPr bwMode="auto">
          <a:xfrm>
            <a:off x="1142186" y="952445"/>
            <a:ext cx="7573053" cy="58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98502"/>
            <a:ext cx="4539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Экспертиза ФИОКО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подтверждающих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документов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68"/>
            <a:ext cx="792088" cy="11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41" y="404664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50075" y="2420888"/>
            <a:ext cx="389254" cy="3554684"/>
            <a:chOff x="1450075" y="2420888"/>
            <a:chExt cx="389254" cy="3554684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1450075" y="5157192"/>
              <a:ext cx="360040" cy="24231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1450075" y="5733256"/>
              <a:ext cx="360040" cy="24231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1453968" y="2420888"/>
              <a:ext cx="360040" cy="2423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1453968" y="2924944"/>
              <a:ext cx="360040" cy="2423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1453968" y="3356992"/>
              <a:ext cx="360040" cy="2423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1479289" y="4077072"/>
              <a:ext cx="360040" cy="2423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87824" y="1844824"/>
            <a:ext cx="14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8448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1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wikia.nocookie.net/__cb20090816000701/dofus/es/images/1/1c/Admir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4" y="5392622"/>
            <a:ext cx="1730752" cy="13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41" y="404664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68"/>
            <a:ext cx="792088" cy="11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251520" y="1860849"/>
            <a:ext cx="2448272" cy="1424135"/>
          </a:xfrm>
          <a:prstGeom prst="homePlat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1">
                <a:alpha val="40000"/>
              </a:schemeClr>
            </a:glow>
          </a:effectLst>
          <a:scene3d>
            <a:camera prst="orthographicFront">
              <a:rot lat="0" lon="20999997" rev="0"/>
            </a:camera>
            <a:lightRig rig="glow" dir="t"/>
          </a:scene3d>
          <a:sp3d contourW="19050"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Позиция дорожной карты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843807" y="1843985"/>
            <a:ext cx="5114094" cy="1296983"/>
          </a:xfrm>
          <a:custGeom>
            <a:avLst/>
            <a:gdLst>
              <a:gd name="connsiteX0" fmla="*/ 0 w 5760640"/>
              <a:gd name="connsiteY0" fmla="*/ 0 h 1296983"/>
              <a:gd name="connsiteX1" fmla="*/ 5112149 w 5760640"/>
              <a:gd name="connsiteY1" fmla="*/ 0 h 1296983"/>
              <a:gd name="connsiteX2" fmla="*/ 5760640 w 5760640"/>
              <a:gd name="connsiteY2" fmla="*/ 648492 h 1296983"/>
              <a:gd name="connsiteX3" fmla="*/ 5112149 w 5760640"/>
              <a:gd name="connsiteY3" fmla="*/ 1296983 h 1296983"/>
              <a:gd name="connsiteX4" fmla="*/ 0 w 5760640"/>
              <a:gd name="connsiteY4" fmla="*/ 1296983 h 1296983"/>
              <a:gd name="connsiteX5" fmla="*/ 0 w 5760640"/>
              <a:gd name="connsiteY5" fmla="*/ 0 h 1296983"/>
              <a:gd name="connsiteX0" fmla="*/ 0 w 5132567"/>
              <a:gd name="connsiteY0" fmla="*/ 0 h 1296983"/>
              <a:gd name="connsiteX1" fmla="*/ 5112149 w 5132567"/>
              <a:gd name="connsiteY1" fmla="*/ 0 h 1296983"/>
              <a:gd name="connsiteX2" fmla="*/ 5132567 w 5132567"/>
              <a:gd name="connsiteY2" fmla="*/ 611547 h 1296983"/>
              <a:gd name="connsiteX3" fmla="*/ 5112149 w 5132567"/>
              <a:gd name="connsiteY3" fmla="*/ 1296983 h 1296983"/>
              <a:gd name="connsiteX4" fmla="*/ 0 w 5132567"/>
              <a:gd name="connsiteY4" fmla="*/ 1296983 h 1296983"/>
              <a:gd name="connsiteX5" fmla="*/ 0 w 5132567"/>
              <a:gd name="connsiteY5" fmla="*/ 0 h 1296983"/>
              <a:gd name="connsiteX0" fmla="*/ 0 w 5114094"/>
              <a:gd name="connsiteY0" fmla="*/ 0 h 1296983"/>
              <a:gd name="connsiteX1" fmla="*/ 5112149 w 5114094"/>
              <a:gd name="connsiteY1" fmla="*/ 0 h 1296983"/>
              <a:gd name="connsiteX2" fmla="*/ 5114094 w 5114094"/>
              <a:gd name="connsiteY2" fmla="*/ 602310 h 1296983"/>
              <a:gd name="connsiteX3" fmla="*/ 5112149 w 5114094"/>
              <a:gd name="connsiteY3" fmla="*/ 1296983 h 1296983"/>
              <a:gd name="connsiteX4" fmla="*/ 0 w 5114094"/>
              <a:gd name="connsiteY4" fmla="*/ 1296983 h 1296983"/>
              <a:gd name="connsiteX5" fmla="*/ 0 w 5114094"/>
              <a:gd name="connsiteY5" fmla="*/ 0 h 129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4094" h="1296983">
                <a:moveTo>
                  <a:pt x="0" y="0"/>
                </a:moveTo>
                <a:lnTo>
                  <a:pt x="5112149" y="0"/>
                </a:lnTo>
                <a:cubicBezTo>
                  <a:pt x="5112797" y="200770"/>
                  <a:pt x="5113446" y="401540"/>
                  <a:pt x="5114094" y="602310"/>
                </a:cubicBezTo>
                <a:cubicBezTo>
                  <a:pt x="5113446" y="833868"/>
                  <a:pt x="5112797" y="1065425"/>
                  <a:pt x="5112149" y="1296983"/>
                </a:cubicBezTo>
                <a:lnTo>
                  <a:pt x="0" y="129698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glow rad="76200">
              <a:schemeClr val="accent1">
                <a:alpha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Мероприятие/я по данной позиции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4272950" y="1502368"/>
            <a:ext cx="1999209" cy="5454456"/>
          </a:xfrm>
          <a:custGeom>
            <a:avLst/>
            <a:gdLst>
              <a:gd name="connsiteX0" fmla="*/ 0 w 2834903"/>
              <a:gd name="connsiteY0" fmla="*/ 0 h 5454456"/>
              <a:gd name="connsiteX1" fmla="*/ 1417452 w 2834903"/>
              <a:gd name="connsiteY1" fmla="*/ 0 h 5454456"/>
              <a:gd name="connsiteX2" fmla="*/ 2834903 w 2834903"/>
              <a:gd name="connsiteY2" fmla="*/ 2727228 h 5454456"/>
              <a:gd name="connsiteX3" fmla="*/ 1417452 w 2834903"/>
              <a:gd name="connsiteY3" fmla="*/ 5454456 h 5454456"/>
              <a:gd name="connsiteX4" fmla="*/ 0 w 2834903"/>
              <a:gd name="connsiteY4" fmla="*/ 5454456 h 5454456"/>
              <a:gd name="connsiteX5" fmla="*/ 0 w 2834903"/>
              <a:gd name="connsiteY5" fmla="*/ 0 h 5454456"/>
              <a:gd name="connsiteX0" fmla="*/ 0 w 2304322"/>
              <a:gd name="connsiteY0" fmla="*/ 0 h 5454456"/>
              <a:gd name="connsiteX1" fmla="*/ 1417452 w 2304322"/>
              <a:gd name="connsiteY1" fmla="*/ 0 h 5454456"/>
              <a:gd name="connsiteX2" fmla="*/ 2304322 w 2304322"/>
              <a:gd name="connsiteY2" fmla="*/ 2704653 h 5454456"/>
              <a:gd name="connsiteX3" fmla="*/ 1417452 w 2304322"/>
              <a:gd name="connsiteY3" fmla="*/ 5454456 h 5454456"/>
              <a:gd name="connsiteX4" fmla="*/ 0 w 2304322"/>
              <a:gd name="connsiteY4" fmla="*/ 5454456 h 5454456"/>
              <a:gd name="connsiteX5" fmla="*/ 0 w 2304322"/>
              <a:gd name="connsiteY5" fmla="*/ 0 h 5454456"/>
              <a:gd name="connsiteX0" fmla="*/ 0 w 2111625"/>
              <a:gd name="connsiteY0" fmla="*/ 0 h 5454456"/>
              <a:gd name="connsiteX1" fmla="*/ 1417452 w 2111625"/>
              <a:gd name="connsiteY1" fmla="*/ 0 h 5454456"/>
              <a:gd name="connsiteX2" fmla="*/ 2111625 w 2111625"/>
              <a:gd name="connsiteY2" fmla="*/ 2715942 h 5454456"/>
              <a:gd name="connsiteX3" fmla="*/ 1417452 w 2111625"/>
              <a:gd name="connsiteY3" fmla="*/ 5454456 h 5454456"/>
              <a:gd name="connsiteX4" fmla="*/ 0 w 2111625"/>
              <a:gd name="connsiteY4" fmla="*/ 5454456 h 5454456"/>
              <a:gd name="connsiteX5" fmla="*/ 0 w 2111625"/>
              <a:gd name="connsiteY5" fmla="*/ 0 h 54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1625" h="5454456">
                <a:moveTo>
                  <a:pt x="0" y="0"/>
                </a:moveTo>
                <a:lnTo>
                  <a:pt x="1417452" y="0"/>
                </a:lnTo>
                <a:lnTo>
                  <a:pt x="2111625" y="2715942"/>
                </a:lnTo>
                <a:lnTo>
                  <a:pt x="1417452" y="5454456"/>
                </a:lnTo>
                <a:lnTo>
                  <a:pt x="0" y="545445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  <a:effectLst>
            <a:glow rad="76200">
              <a:schemeClr val="accent1">
                <a:alpha val="78000"/>
              </a:schemeClr>
            </a:glow>
            <a:innerShdw blurRad="63500" dir="18900000">
              <a:prstClr val="black">
                <a:alpha val="50000"/>
              </a:prstClr>
            </a:inn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 extrusionH="12700" contourW="6350"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Подтверждение проведения: </a:t>
            </a:r>
            <a:r>
              <a:rPr lang="ru-RU" sz="2000" b="1" dirty="0" smtClean="0">
                <a:solidFill>
                  <a:srgbClr val="002060"/>
                </a:solidFill>
              </a:rPr>
              <a:t>приказы, протоколы, договоры, акты выполненных работ, отчетные фото, сценарии …!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7704" y="279115"/>
            <a:ext cx="50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 школами подтверждающих документов 1 и 2 этапов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853" y="5761757"/>
            <a:ext cx="65527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сопровождения школ-участников проекта: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– региональный – муниципальный уровни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7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8286" y="200130"/>
            <a:ext cx="1977709" cy="1129147"/>
            <a:chOff x="539552" y="48868"/>
            <a:chExt cx="1977709" cy="112914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1763688" y="2434257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-ий рейтинг вовлеченности регионов в проект 500+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сентября 2021г. - 14 октября 2021г.)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6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48868"/>
            <a:ext cx="1977709" cy="1129147"/>
            <a:chOff x="539552" y="48868"/>
            <a:chExt cx="1977709" cy="112914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23008" y="1556792"/>
            <a:ext cx="859851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представленных школами подтверждающих документов 2 этапа;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плану-графику ведения ИС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МЭДК;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координаторов и кураторов в ИС МЭДК;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анкетирование;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Трансляция управленческого опыта муниципального уровня;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трансляция регионального успешного опыта работы в рамках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сопровождения проекта;</a:t>
            </a:r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6932890" y="5301208"/>
            <a:ext cx="606416" cy="1371600"/>
            <a:chOff x="8182256" y="2492896"/>
            <a:chExt cx="606416" cy="1371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187456" y="2492896"/>
              <a:ext cx="601216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187456" y="2950096"/>
              <a:ext cx="601216" cy="4572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82256" y="3407296"/>
              <a:ext cx="60641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7261" y="86218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3-ого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вовлеченности</a:t>
            </a:r>
            <a:endParaRPr lang="ru-RU" sz="2400" b="1" dirty="0"/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7954606" y="5541211"/>
            <a:ext cx="1066916" cy="445797"/>
          </a:xfrm>
          <a:prstGeom prst="accent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9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974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132856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представления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 инструмента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со школами проекта 500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(кейс) в соответствии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с техническим заданием.</a:t>
            </a:r>
            <a:endParaRPr lang="ru-RU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предоставления в департамент–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2021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5" y="752202"/>
            <a:ext cx="533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управленческого опыта муниципального уровня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8868"/>
            <a:ext cx="1977709" cy="1129147"/>
            <a:chOff x="539552" y="48868"/>
            <a:chExt cx="1977709" cy="112914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55576" y="1844824"/>
            <a:ext cx="80288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материалов школами 1 этапа в ИС МЭДК – до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30.09.2021.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описания управленческого опыта в департамент образования (кейсы) – 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25.09.2021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анкетировании участников проекта – с 20.09.2021-01.10.2021.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аналитических материалов школами  2 этапа в ИС МЭДК – до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14.10.2021.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региональной дорожной карты (представление опыта участниками проекта)– до 15.12.2021.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54868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даты 3-его рейтинга вовлеченности регионов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48868"/>
            <a:ext cx="1977709" cy="1129147"/>
            <a:chOff x="539552" y="48868"/>
            <a:chExt cx="1977709" cy="112914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83547" y="659413"/>
            <a:ext cx="51125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МР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Гаврилов-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Ямский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Борисоглебский МР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48868"/>
            <a:ext cx="1977709" cy="1129147"/>
            <a:chOff x="539552" y="48868"/>
            <a:chExt cx="1977709" cy="112914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267744" y="404664"/>
            <a:ext cx="55770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работы в ИС МЭДК: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диагностика на основе анкетирования – до 30 апреля 2021г..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концептуальных документов в ИС МЭДК -  до 30.мая 2021г.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подтверждающих документов 1 этапа -  до 28 июня 2021г.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подтверждающих документов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-  до 28 июня 2021г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17107" r="3793" b="9154"/>
          <a:stretch/>
        </p:blipFill>
        <p:spPr bwMode="auto">
          <a:xfrm>
            <a:off x="807430" y="1340768"/>
            <a:ext cx="7767782" cy="49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932" y="9087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профильных  рисков школ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8286" y="200130"/>
            <a:ext cx="1977709" cy="1129147"/>
            <a:chOff x="539552" y="48868"/>
            <a:chExt cx="1977709" cy="112914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48868"/>
            <a:ext cx="1977709" cy="1129147"/>
            <a:chOff x="539552" y="48868"/>
            <a:chExt cx="1977709" cy="11291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/>
          <a:stretch/>
        </p:blipFill>
        <p:spPr bwMode="auto">
          <a:xfrm>
            <a:off x="602781" y="434109"/>
            <a:ext cx="8064896" cy="620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7401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МЭДК 500+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48868"/>
            <a:ext cx="1977709" cy="1129147"/>
            <a:chOff x="539552" y="48868"/>
            <a:chExt cx="1977709" cy="11291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" b="5031"/>
          <a:stretch/>
        </p:blipFill>
        <p:spPr bwMode="auto">
          <a:xfrm>
            <a:off x="821300" y="992834"/>
            <a:ext cx="7658708" cy="54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1202" y="240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МЭДК 500+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8286" y="200130"/>
            <a:ext cx="1977709" cy="1129147"/>
            <a:chOff x="539552" y="48868"/>
            <a:chExt cx="1977709" cy="112914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868"/>
              <a:ext cx="792088" cy="112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41" y="404664"/>
              <a:ext cx="108012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971600" y="2434257"/>
            <a:ext cx="7903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2-ого рейтинга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вовлеченности регионов в проект 500+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мая 2021г. - 30 июня 2021г.)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r="16413" b="6465"/>
          <a:stretch/>
        </p:blipFill>
        <p:spPr bwMode="auto">
          <a:xfrm>
            <a:off x="4283968" y="1829291"/>
            <a:ext cx="857145" cy="6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1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68"/>
            <a:ext cx="792088" cy="11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41" y="404664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30860" r="4187" b="15541"/>
          <a:stretch/>
        </p:blipFill>
        <p:spPr bwMode="auto">
          <a:xfrm>
            <a:off x="0" y="1268760"/>
            <a:ext cx="9075879" cy="42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Стрелка вниз 8205"/>
          <p:cNvSpPr/>
          <p:nvPr/>
        </p:nvSpPr>
        <p:spPr>
          <a:xfrm flipH="1">
            <a:off x="3904497" y="1772600"/>
            <a:ext cx="45719" cy="720080"/>
          </a:xfrm>
          <a:prstGeom prst="downArrow">
            <a:avLst/>
          </a:prstGeom>
          <a:solidFill>
            <a:srgbClr val="00206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298345" y="5686585"/>
            <a:ext cx="472065" cy="914400"/>
            <a:chOff x="8182256" y="2492896"/>
            <a:chExt cx="606416" cy="13716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187456" y="2492896"/>
              <a:ext cx="601216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87456" y="2950096"/>
              <a:ext cx="601216" cy="4572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82256" y="3407296"/>
              <a:ext cx="60641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 1 (граница и черта) 10"/>
          <p:cNvSpPr/>
          <p:nvPr/>
        </p:nvSpPr>
        <p:spPr>
          <a:xfrm>
            <a:off x="7956376" y="5697988"/>
            <a:ext cx="1066916" cy="445797"/>
          </a:xfrm>
          <a:prstGeom prst="accentBorderCallout1">
            <a:avLst>
              <a:gd name="adj1" fmla="val 18750"/>
              <a:gd name="adj2" fmla="val -8333"/>
              <a:gd name="adj3" fmla="val 87125"/>
              <a:gd name="adj4" fmla="val -171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9194" y="360819"/>
            <a:ext cx="6091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2-ого рейтинга вовлеченности регионов в проект 500+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мая 2021г. - 30 июня 2021г.)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008" y="1700808"/>
            <a:ext cx="859851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размещенных школами концептуальных документов –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из 6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представленных школами подтверждающих документов 1 этапа </a:t>
            </a:r>
            <a:br>
              <a:rPr 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из 7</a:t>
            </a:r>
            <a:r>
              <a:rPr lang="ru-RU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плану-графику ведения ИС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МЭДК –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из 1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дорожной карты –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из 2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полноты условий для работы куратора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 -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охвата участников проекта проводимыми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опросами –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из 1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 трансляция регионального успешного опыта работы в рамках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–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из 1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7956376" y="5373216"/>
            <a:ext cx="606416" cy="1371600"/>
            <a:chOff x="8182256" y="2492896"/>
            <a:chExt cx="606416" cy="1371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187456" y="2492896"/>
              <a:ext cx="601216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187456" y="2950096"/>
              <a:ext cx="601216" cy="457200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82256" y="3407296"/>
              <a:ext cx="606415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846528" y="553201"/>
            <a:ext cx="571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области в 2-ом рейтинге вовлеченности регионов в проект 500+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353210"/>
            <a:ext cx="540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404</Words>
  <Application>Microsoft Office PowerPoint</Application>
  <PresentationFormat>Экран (4:3)</PresentationFormat>
  <Paragraphs>72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Ирина  Юрьевна</dc:creator>
  <cp:lastModifiedBy>Соколова Ирина  Юрьевна</cp:lastModifiedBy>
  <cp:revision>44</cp:revision>
  <dcterms:created xsi:type="dcterms:W3CDTF">2021-08-30T06:33:39Z</dcterms:created>
  <dcterms:modified xsi:type="dcterms:W3CDTF">2021-09-24T09:35:13Z</dcterms:modified>
</cp:coreProperties>
</file>