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5" r:id="rId3"/>
    <p:sldId id="312" r:id="rId4"/>
    <p:sldId id="325" r:id="rId5"/>
    <p:sldId id="330" r:id="rId6"/>
    <p:sldId id="324" r:id="rId7"/>
    <p:sldId id="280" r:id="rId8"/>
    <p:sldId id="281" r:id="rId9"/>
    <p:sldId id="282" r:id="rId10"/>
    <p:sldId id="314" r:id="rId11"/>
    <p:sldId id="284" r:id="rId12"/>
    <p:sldId id="287" r:id="rId13"/>
    <p:sldId id="288" r:id="rId14"/>
    <p:sldId id="318" r:id="rId15"/>
    <p:sldId id="331" r:id="rId16"/>
    <p:sldId id="262" r:id="rId17"/>
    <p:sldId id="322" r:id="rId18"/>
    <p:sldId id="294" r:id="rId19"/>
    <p:sldId id="285" r:id="rId20"/>
    <p:sldId id="290" r:id="rId21"/>
    <p:sldId id="291" r:id="rId22"/>
    <p:sldId id="292" r:id="rId23"/>
    <p:sldId id="263" r:id="rId24"/>
    <p:sldId id="329" r:id="rId25"/>
    <p:sldId id="261" r:id="rId26"/>
    <p:sldId id="311" r:id="rId27"/>
    <p:sldId id="293" r:id="rId28"/>
    <p:sldId id="323" r:id="rId29"/>
    <p:sldId id="303" r:id="rId30"/>
    <p:sldId id="320" r:id="rId31"/>
    <p:sldId id="264" r:id="rId32"/>
    <p:sldId id="297" r:id="rId33"/>
    <p:sldId id="295" r:id="rId34"/>
    <p:sldId id="266" r:id="rId35"/>
    <p:sldId id="328" r:id="rId36"/>
    <p:sldId id="267" r:id="rId37"/>
    <p:sldId id="315" r:id="rId38"/>
    <p:sldId id="299" r:id="rId39"/>
    <p:sldId id="298" r:id="rId40"/>
    <p:sldId id="270" r:id="rId41"/>
    <p:sldId id="271" r:id="rId42"/>
    <p:sldId id="300" r:id="rId43"/>
    <p:sldId id="269" r:id="rId44"/>
    <p:sldId id="321" r:id="rId45"/>
    <p:sldId id="277" r:id="rId46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B4DB5-4CAD-4D62-B205-5F3EF6FA66CB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2049AF-F506-403B-8675-7DC4294C517D}">
      <dgm:prSet phldrT="[Текст]"/>
      <dgm:spPr/>
      <dgm:t>
        <a:bodyPr/>
        <a:lstStyle/>
        <a:p>
          <a:r>
            <a:rPr lang="ru-RU" dirty="0" smtClean="0"/>
            <a:t>Анализ ресурсов</a:t>
          </a:r>
          <a:endParaRPr lang="ru-RU" dirty="0"/>
        </a:p>
      </dgm:t>
    </dgm:pt>
    <dgm:pt modelId="{3AE2CA63-F832-4443-A232-58EF74384A63}" type="parTrans" cxnId="{2DC7B169-0CA1-4F49-BD0C-A5FEA6B4FDE3}">
      <dgm:prSet/>
      <dgm:spPr/>
      <dgm:t>
        <a:bodyPr/>
        <a:lstStyle/>
        <a:p>
          <a:endParaRPr lang="ru-RU"/>
        </a:p>
      </dgm:t>
    </dgm:pt>
    <dgm:pt modelId="{BC1D188A-A268-48C0-AC6B-BB047E05A128}" type="sibTrans" cxnId="{2DC7B169-0CA1-4F49-BD0C-A5FEA6B4FDE3}">
      <dgm:prSet/>
      <dgm:spPr/>
      <dgm:t>
        <a:bodyPr/>
        <a:lstStyle/>
        <a:p>
          <a:endParaRPr lang="ru-RU"/>
        </a:p>
      </dgm:t>
    </dgm:pt>
    <dgm:pt modelId="{1D5F455B-092E-4F40-89A3-EE610DC898A2}">
      <dgm:prSet phldrT="[Текст]"/>
      <dgm:spPr/>
      <dgm:t>
        <a:bodyPr/>
        <a:lstStyle/>
        <a:p>
          <a:r>
            <a:rPr lang="ru-RU" dirty="0" smtClean="0"/>
            <a:t>Плюсы для обучающегося</a:t>
          </a:r>
          <a:endParaRPr lang="ru-RU" dirty="0"/>
        </a:p>
      </dgm:t>
    </dgm:pt>
    <dgm:pt modelId="{E0D55AD9-8BCB-422C-9C8A-7369CA7A37B0}" type="parTrans" cxnId="{66219FB5-C750-4713-8DC1-F5435D2C689B}">
      <dgm:prSet/>
      <dgm:spPr/>
      <dgm:t>
        <a:bodyPr/>
        <a:lstStyle/>
        <a:p>
          <a:endParaRPr lang="ru-RU"/>
        </a:p>
      </dgm:t>
    </dgm:pt>
    <dgm:pt modelId="{670C1E53-83AD-4149-8BF0-1CCF8B0D8DED}" type="sibTrans" cxnId="{66219FB5-C750-4713-8DC1-F5435D2C689B}">
      <dgm:prSet/>
      <dgm:spPr/>
      <dgm:t>
        <a:bodyPr/>
        <a:lstStyle/>
        <a:p>
          <a:endParaRPr lang="ru-RU"/>
        </a:p>
      </dgm:t>
    </dgm:pt>
    <dgm:pt modelId="{C28D55D8-5A7A-42C9-A41F-8EE03EA235F5}">
      <dgm:prSet phldrT="[Текст]"/>
      <dgm:spPr/>
      <dgm:t>
        <a:bodyPr/>
        <a:lstStyle/>
        <a:p>
          <a:r>
            <a:rPr lang="ru-RU" dirty="0" smtClean="0"/>
            <a:t>Плюсы для организации</a:t>
          </a:r>
          <a:endParaRPr lang="ru-RU" dirty="0"/>
        </a:p>
      </dgm:t>
    </dgm:pt>
    <dgm:pt modelId="{A35EED10-B787-414A-A6F0-802BF407AC1E}" type="parTrans" cxnId="{A0E1A517-B498-469D-8C3A-9D3E2C0FD9F6}">
      <dgm:prSet/>
      <dgm:spPr/>
      <dgm:t>
        <a:bodyPr/>
        <a:lstStyle/>
        <a:p>
          <a:endParaRPr lang="ru-RU"/>
        </a:p>
      </dgm:t>
    </dgm:pt>
    <dgm:pt modelId="{30711F5B-0320-4025-B1F5-2EA2EDD6E2C4}" type="sibTrans" cxnId="{A0E1A517-B498-469D-8C3A-9D3E2C0FD9F6}">
      <dgm:prSet/>
      <dgm:spPr/>
      <dgm:t>
        <a:bodyPr/>
        <a:lstStyle/>
        <a:p>
          <a:endParaRPr lang="ru-RU"/>
        </a:p>
      </dgm:t>
    </dgm:pt>
    <dgm:pt modelId="{CA263895-0EDD-4C24-B662-A906C40C30BB}">
      <dgm:prSet phldrT="[Текст]"/>
      <dgm:spPr/>
      <dgm:t>
        <a:bodyPr/>
        <a:lstStyle/>
        <a:p>
          <a:r>
            <a:rPr lang="ru-RU" dirty="0" smtClean="0"/>
            <a:t>Сетевая форма</a:t>
          </a:r>
          <a:endParaRPr lang="ru-RU" dirty="0"/>
        </a:p>
      </dgm:t>
    </dgm:pt>
    <dgm:pt modelId="{3E83357B-18BA-4F0E-AEB1-20566DA109C0}" type="parTrans" cxnId="{D01FAC09-F090-4A9F-BF4F-FD817857BF51}">
      <dgm:prSet/>
      <dgm:spPr/>
      <dgm:t>
        <a:bodyPr/>
        <a:lstStyle/>
        <a:p>
          <a:endParaRPr lang="ru-RU"/>
        </a:p>
      </dgm:t>
    </dgm:pt>
    <dgm:pt modelId="{DEFD850C-7420-4191-95FA-9016DD3CAFD6}" type="sibTrans" cxnId="{D01FAC09-F090-4A9F-BF4F-FD817857BF51}">
      <dgm:prSet/>
      <dgm:spPr/>
      <dgm:t>
        <a:bodyPr/>
        <a:lstStyle/>
        <a:p>
          <a:endParaRPr lang="ru-RU"/>
        </a:p>
      </dgm:t>
    </dgm:pt>
    <dgm:pt modelId="{D1E14BCB-B1C8-4EBC-A5CE-F2C1B5B418D1}" type="pres">
      <dgm:prSet presAssocID="{F37B4DB5-4CAD-4D62-B205-5F3EF6FA66C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010F3-40AD-4743-B2B7-3F75A504683A}" type="pres">
      <dgm:prSet presAssocID="{F37B4DB5-4CAD-4D62-B205-5F3EF6FA66CB}" presName="ellipse" presStyleLbl="trBgShp" presStyleIdx="0" presStyleCnt="1"/>
      <dgm:spPr/>
    </dgm:pt>
    <dgm:pt modelId="{682FD9B6-36E6-4A2B-A195-7672A6E5B9EC}" type="pres">
      <dgm:prSet presAssocID="{F37B4DB5-4CAD-4D62-B205-5F3EF6FA66CB}" presName="arrow1" presStyleLbl="fgShp" presStyleIdx="0" presStyleCnt="1"/>
      <dgm:spPr/>
    </dgm:pt>
    <dgm:pt modelId="{2777F048-668D-4DE7-B2F9-C58CA4EA228F}" type="pres">
      <dgm:prSet presAssocID="{F37B4DB5-4CAD-4D62-B205-5F3EF6FA66C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0D152-12F7-4857-A72E-F0F685AF6FE3}" type="pres">
      <dgm:prSet presAssocID="{1D5F455B-092E-4F40-89A3-EE610DC898A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2070C-C4B2-4779-9694-1CAFB9158B1D}" type="pres">
      <dgm:prSet presAssocID="{C28D55D8-5A7A-42C9-A41F-8EE03EA235F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00C6B-4818-4345-BE32-41D33CE5166C}" type="pres">
      <dgm:prSet presAssocID="{CA263895-0EDD-4C24-B662-A906C40C30B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69908-5224-471C-B168-AA98D45195A5}" type="pres">
      <dgm:prSet presAssocID="{F37B4DB5-4CAD-4D62-B205-5F3EF6FA66CB}" presName="funnel" presStyleLbl="trAlignAcc1" presStyleIdx="0" presStyleCnt="1"/>
      <dgm:spPr/>
    </dgm:pt>
  </dgm:ptLst>
  <dgm:cxnLst>
    <dgm:cxn modelId="{A0E1A517-B498-469D-8C3A-9D3E2C0FD9F6}" srcId="{F37B4DB5-4CAD-4D62-B205-5F3EF6FA66CB}" destId="{C28D55D8-5A7A-42C9-A41F-8EE03EA235F5}" srcOrd="2" destOrd="0" parTransId="{A35EED10-B787-414A-A6F0-802BF407AC1E}" sibTransId="{30711F5B-0320-4025-B1F5-2EA2EDD6E2C4}"/>
    <dgm:cxn modelId="{EB674545-5ACF-4973-AE64-C71389D6D084}" type="presOf" srcId="{E12049AF-F506-403B-8675-7DC4294C517D}" destId="{26600C6B-4818-4345-BE32-41D33CE5166C}" srcOrd="0" destOrd="0" presId="urn:microsoft.com/office/officeart/2005/8/layout/funnel1"/>
    <dgm:cxn modelId="{2DC7B169-0CA1-4F49-BD0C-A5FEA6B4FDE3}" srcId="{F37B4DB5-4CAD-4D62-B205-5F3EF6FA66CB}" destId="{E12049AF-F506-403B-8675-7DC4294C517D}" srcOrd="0" destOrd="0" parTransId="{3AE2CA63-F832-4443-A232-58EF74384A63}" sibTransId="{BC1D188A-A268-48C0-AC6B-BB047E05A128}"/>
    <dgm:cxn modelId="{D01FAC09-F090-4A9F-BF4F-FD817857BF51}" srcId="{F37B4DB5-4CAD-4D62-B205-5F3EF6FA66CB}" destId="{CA263895-0EDD-4C24-B662-A906C40C30BB}" srcOrd="3" destOrd="0" parTransId="{3E83357B-18BA-4F0E-AEB1-20566DA109C0}" sibTransId="{DEFD850C-7420-4191-95FA-9016DD3CAFD6}"/>
    <dgm:cxn modelId="{B7CFFB84-7BE1-40DD-A502-A065E62365DC}" type="presOf" srcId="{1D5F455B-092E-4F40-89A3-EE610DC898A2}" destId="{9722070C-C4B2-4779-9694-1CAFB9158B1D}" srcOrd="0" destOrd="0" presId="urn:microsoft.com/office/officeart/2005/8/layout/funnel1"/>
    <dgm:cxn modelId="{7729A2C3-86FD-4D56-9C64-23E16833E379}" type="presOf" srcId="{C28D55D8-5A7A-42C9-A41F-8EE03EA235F5}" destId="{E000D152-12F7-4857-A72E-F0F685AF6FE3}" srcOrd="0" destOrd="0" presId="urn:microsoft.com/office/officeart/2005/8/layout/funnel1"/>
    <dgm:cxn modelId="{6EB8A7A9-F4F5-4BBE-9BF2-609552F9B634}" type="presOf" srcId="{F37B4DB5-4CAD-4D62-B205-5F3EF6FA66CB}" destId="{D1E14BCB-B1C8-4EBC-A5CE-F2C1B5B418D1}" srcOrd="0" destOrd="0" presId="urn:microsoft.com/office/officeart/2005/8/layout/funnel1"/>
    <dgm:cxn modelId="{66219FB5-C750-4713-8DC1-F5435D2C689B}" srcId="{F37B4DB5-4CAD-4D62-B205-5F3EF6FA66CB}" destId="{1D5F455B-092E-4F40-89A3-EE610DC898A2}" srcOrd="1" destOrd="0" parTransId="{E0D55AD9-8BCB-422C-9C8A-7369CA7A37B0}" sibTransId="{670C1E53-83AD-4149-8BF0-1CCF8B0D8DED}"/>
    <dgm:cxn modelId="{92C74D09-2B05-4DA7-A7DD-E618D7FAB29B}" type="presOf" srcId="{CA263895-0EDD-4C24-B662-A906C40C30BB}" destId="{2777F048-668D-4DE7-B2F9-C58CA4EA228F}" srcOrd="0" destOrd="0" presId="urn:microsoft.com/office/officeart/2005/8/layout/funnel1"/>
    <dgm:cxn modelId="{98441772-61C0-47C2-AFAC-EB45651FC6F7}" type="presParOf" srcId="{D1E14BCB-B1C8-4EBC-A5CE-F2C1B5B418D1}" destId="{9A5010F3-40AD-4743-B2B7-3F75A504683A}" srcOrd="0" destOrd="0" presId="urn:microsoft.com/office/officeart/2005/8/layout/funnel1"/>
    <dgm:cxn modelId="{DE31F463-F31E-47A3-8B43-54F13F8786D5}" type="presParOf" srcId="{D1E14BCB-B1C8-4EBC-A5CE-F2C1B5B418D1}" destId="{682FD9B6-36E6-4A2B-A195-7672A6E5B9EC}" srcOrd="1" destOrd="0" presId="urn:microsoft.com/office/officeart/2005/8/layout/funnel1"/>
    <dgm:cxn modelId="{6A5721DD-5B77-41D3-B4E1-506C9342AEDD}" type="presParOf" srcId="{D1E14BCB-B1C8-4EBC-A5CE-F2C1B5B418D1}" destId="{2777F048-668D-4DE7-B2F9-C58CA4EA228F}" srcOrd="2" destOrd="0" presId="urn:microsoft.com/office/officeart/2005/8/layout/funnel1"/>
    <dgm:cxn modelId="{DD007B10-C21E-49C0-83A2-1467BA00B9AE}" type="presParOf" srcId="{D1E14BCB-B1C8-4EBC-A5CE-F2C1B5B418D1}" destId="{E000D152-12F7-4857-A72E-F0F685AF6FE3}" srcOrd="3" destOrd="0" presId="urn:microsoft.com/office/officeart/2005/8/layout/funnel1"/>
    <dgm:cxn modelId="{249D26C3-D408-460E-90F1-445E272D515B}" type="presParOf" srcId="{D1E14BCB-B1C8-4EBC-A5CE-F2C1B5B418D1}" destId="{9722070C-C4B2-4779-9694-1CAFB9158B1D}" srcOrd="4" destOrd="0" presId="urn:microsoft.com/office/officeart/2005/8/layout/funnel1"/>
    <dgm:cxn modelId="{5486B592-9D46-4D70-A9C2-722E49CC2769}" type="presParOf" srcId="{D1E14BCB-B1C8-4EBC-A5CE-F2C1B5B418D1}" destId="{26600C6B-4818-4345-BE32-41D33CE5166C}" srcOrd="5" destOrd="0" presId="urn:microsoft.com/office/officeart/2005/8/layout/funnel1"/>
    <dgm:cxn modelId="{9AD41B2A-04FC-41A5-8B98-6D04EBEC9233}" type="presParOf" srcId="{D1E14BCB-B1C8-4EBC-A5CE-F2C1B5B418D1}" destId="{39069908-5224-471C-B168-AA98D45195A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D253B7-DAF6-4556-809B-F44842BED719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2035C8B8-57FB-44BC-B9B6-F648E8BEE957}">
      <dgm:prSet phldrT="[Текст]"/>
      <dgm:spPr/>
      <dgm:t>
        <a:bodyPr/>
        <a:lstStyle/>
        <a:p>
          <a:r>
            <a:rPr lang="ru-RU" dirty="0" smtClean="0"/>
            <a:t>Истечение срока договора</a:t>
          </a:r>
          <a:endParaRPr lang="ru-RU" dirty="0"/>
        </a:p>
      </dgm:t>
    </dgm:pt>
    <dgm:pt modelId="{38D7CFD8-EFF9-4360-8667-2F0A22425EE4}" type="parTrans" cxnId="{B2B4CBE1-4265-4191-8DDC-1D0B1EEC6000}">
      <dgm:prSet/>
      <dgm:spPr/>
      <dgm:t>
        <a:bodyPr/>
        <a:lstStyle/>
        <a:p>
          <a:endParaRPr lang="ru-RU"/>
        </a:p>
      </dgm:t>
    </dgm:pt>
    <dgm:pt modelId="{07988EF3-C442-4518-9573-88314240FF56}" type="sibTrans" cxnId="{B2B4CBE1-4265-4191-8DDC-1D0B1EEC6000}">
      <dgm:prSet/>
      <dgm:spPr/>
      <dgm:t>
        <a:bodyPr/>
        <a:lstStyle/>
        <a:p>
          <a:endParaRPr lang="ru-RU"/>
        </a:p>
      </dgm:t>
    </dgm:pt>
    <dgm:pt modelId="{B434ADC9-1675-45D6-9E18-F2760AD9347B}">
      <dgm:prSet phldrT="[Текст]"/>
      <dgm:spPr/>
      <dgm:t>
        <a:bodyPr/>
        <a:lstStyle/>
        <a:p>
          <a:r>
            <a:rPr lang="ru-RU" dirty="0" smtClean="0"/>
            <a:t>Продление</a:t>
          </a:r>
          <a:endParaRPr lang="ru-RU" dirty="0"/>
        </a:p>
      </dgm:t>
    </dgm:pt>
    <dgm:pt modelId="{B4D427D8-DC7F-4964-9A16-37073EB4A081}" type="parTrans" cxnId="{C64A1A27-783D-4605-BF57-BA78279E9A43}">
      <dgm:prSet/>
      <dgm:spPr/>
      <dgm:t>
        <a:bodyPr/>
        <a:lstStyle/>
        <a:p>
          <a:endParaRPr lang="ru-RU"/>
        </a:p>
      </dgm:t>
    </dgm:pt>
    <dgm:pt modelId="{CA32E5C1-F8F2-4A28-8399-5A729FB95DAE}" type="sibTrans" cxnId="{C64A1A27-783D-4605-BF57-BA78279E9A43}">
      <dgm:prSet/>
      <dgm:spPr/>
      <dgm:t>
        <a:bodyPr/>
        <a:lstStyle/>
        <a:p>
          <a:endParaRPr lang="ru-RU"/>
        </a:p>
      </dgm:t>
    </dgm:pt>
    <dgm:pt modelId="{4BC0CCF7-C347-4C81-977E-60704F8392F8}">
      <dgm:prSet phldrT="[Текст]"/>
      <dgm:spPr/>
      <dgm:t>
        <a:bodyPr/>
        <a:lstStyle/>
        <a:p>
          <a:r>
            <a:rPr lang="ru-RU" dirty="0" smtClean="0"/>
            <a:t>Реализация ДОП  базовой организацией без сетевой формы</a:t>
          </a:r>
          <a:endParaRPr lang="ru-RU" dirty="0"/>
        </a:p>
      </dgm:t>
    </dgm:pt>
    <dgm:pt modelId="{FE1F32AE-345D-4274-BDFF-0855E6239892}" type="parTrans" cxnId="{17B3E815-9BBD-4C0A-9B69-E729AB37E253}">
      <dgm:prSet/>
      <dgm:spPr/>
      <dgm:t>
        <a:bodyPr/>
        <a:lstStyle/>
        <a:p>
          <a:endParaRPr lang="ru-RU"/>
        </a:p>
      </dgm:t>
    </dgm:pt>
    <dgm:pt modelId="{2434BC3A-184B-4232-B647-E42BBAB7AA52}" type="sibTrans" cxnId="{17B3E815-9BBD-4C0A-9B69-E729AB37E253}">
      <dgm:prSet/>
      <dgm:spPr/>
      <dgm:t>
        <a:bodyPr/>
        <a:lstStyle/>
        <a:p>
          <a:endParaRPr lang="ru-RU"/>
        </a:p>
      </dgm:t>
    </dgm:pt>
    <dgm:pt modelId="{788AD31C-8271-4689-8E8C-8B91E105B6F0}" type="pres">
      <dgm:prSet presAssocID="{67D253B7-DAF6-4556-809B-F44842BED7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63B44A-0C2B-46C1-9D2E-48D7A5F85CD4}" type="pres">
      <dgm:prSet presAssocID="{2035C8B8-57FB-44BC-B9B6-F648E8BEE957}" presName="hierRoot1" presStyleCnt="0"/>
      <dgm:spPr/>
      <dgm:t>
        <a:bodyPr/>
        <a:lstStyle/>
        <a:p>
          <a:endParaRPr lang="ru-RU"/>
        </a:p>
      </dgm:t>
    </dgm:pt>
    <dgm:pt modelId="{F90E05FA-9115-4ED6-B649-2D7C9FAD5E03}" type="pres">
      <dgm:prSet presAssocID="{2035C8B8-57FB-44BC-B9B6-F648E8BEE957}" presName="composite" presStyleCnt="0"/>
      <dgm:spPr/>
      <dgm:t>
        <a:bodyPr/>
        <a:lstStyle/>
        <a:p>
          <a:endParaRPr lang="ru-RU"/>
        </a:p>
      </dgm:t>
    </dgm:pt>
    <dgm:pt modelId="{2577138E-B060-4DA0-9087-55ADC94D39E8}" type="pres">
      <dgm:prSet presAssocID="{2035C8B8-57FB-44BC-B9B6-F648E8BEE957}" presName="background" presStyleLbl="node0" presStyleIdx="0" presStyleCnt="1"/>
      <dgm:spPr/>
      <dgm:t>
        <a:bodyPr/>
        <a:lstStyle/>
        <a:p>
          <a:endParaRPr lang="ru-RU"/>
        </a:p>
      </dgm:t>
    </dgm:pt>
    <dgm:pt modelId="{A778F11D-470A-4D6E-8F20-E6F76DA8A0AA}" type="pres">
      <dgm:prSet presAssocID="{2035C8B8-57FB-44BC-B9B6-F648E8BEE95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E4ADE6-43E0-4148-B350-E2242A1AE16C}" type="pres">
      <dgm:prSet presAssocID="{2035C8B8-57FB-44BC-B9B6-F648E8BEE957}" presName="hierChild2" presStyleCnt="0"/>
      <dgm:spPr/>
      <dgm:t>
        <a:bodyPr/>
        <a:lstStyle/>
        <a:p>
          <a:endParaRPr lang="ru-RU"/>
        </a:p>
      </dgm:t>
    </dgm:pt>
    <dgm:pt modelId="{DFFE6CE4-33E6-480A-B172-71B27F7807BD}" type="pres">
      <dgm:prSet presAssocID="{B4D427D8-DC7F-4964-9A16-37073EB4A08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3A17D3A-91AF-41A8-8A28-3D7D8891D60F}" type="pres">
      <dgm:prSet presAssocID="{B434ADC9-1675-45D6-9E18-F2760AD9347B}" presName="hierRoot2" presStyleCnt="0"/>
      <dgm:spPr/>
      <dgm:t>
        <a:bodyPr/>
        <a:lstStyle/>
        <a:p>
          <a:endParaRPr lang="ru-RU"/>
        </a:p>
      </dgm:t>
    </dgm:pt>
    <dgm:pt modelId="{927047CC-6E2B-4F89-9660-1B2B882365E8}" type="pres">
      <dgm:prSet presAssocID="{B434ADC9-1675-45D6-9E18-F2760AD9347B}" presName="composite2" presStyleCnt="0"/>
      <dgm:spPr/>
      <dgm:t>
        <a:bodyPr/>
        <a:lstStyle/>
        <a:p>
          <a:endParaRPr lang="ru-RU"/>
        </a:p>
      </dgm:t>
    </dgm:pt>
    <dgm:pt modelId="{9A14E15D-424D-4A95-921F-9FC25C9B2C2B}" type="pres">
      <dgm:prSet presAssocID="{B434ADC9-1675-45D6-9E18-F2760AD9347B}" presName="background2" presStyleLbl="node2" presStyleIdx="0" presStyleCnt="2"/>
      <dgm:spPr/>
      <dgm:t>
        <a:bodyPr/>
        <a:lstStyle/>
        <a:p>
          <a:endParaRPr lang="ru-RU"/>
        </a:p>
      </dgm:t>
    </dgm:pt>
    <dgm:pt modelId="{D2562C0A-D828-4FC0-BE1E-2A6EC32D0832}" type="pres">
      <dgm:prSet presAssocID="{B434ADC9-1675-45D6-9E18-F2760AD9347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6D2620-0787-436F-A3B8-48BC542AFEF2}" type="pres">
      <dgm:prSet presAssocID="{B434ADC9-1675-45D6-9E18-F2760AD9347B}" presName="hierChild3" presStyleCnt="0"/>
      <dgm:spPr/>
      <dgm:t>
        <a:bodyPr/>
        <a:lstStyle/>
        <a:p>
          <a:endParaRPr lang="ru-RU"/>
        </a:p>
      </dgm:t>
    </dgm:pt>
    <dgm:pt modelId="{83F1770D-195E-4CB4-B2A6-75008F74139C}" type="pres">
      <dgm:prSet presAssocID="{FE1F32AE-345D-4274-BDFF-0855E623989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2389E6A-3C7C-4894-851F-E9E48ED4FF5E}" type="pres">
      <dgm:prSet presAssocID="{4BC0CCF7-C347-4C81-977E-60704F8392F8}" presName="hierRoot2" presStyleCnt="0"/>
      <dgm:spPr/>
      <dgm:t>
        <a:bodyPr/>
        <a:lstStyle/>
        <a:p>
          <a:endParaRPr lang="ru-RU"/>
        </a:p>
      </dgm:t>
    </dgm:pt>
    <dgm:pt modelId="{20572A1E-0954-4EDD-858B-EE9D6229E7AE}" type="pres">
      <dgm:prSet presAssocID="{4BC0CCF7-C347-4C81-977E-60704F8392F8}" presName="composite2" presStyleCnt="0"/>
      <dgm:spPr/>
      <dgm:t>
        <a:bodyPr/>
        <a:lstStyle/>
        <a:p>
          <a:endParaRPr lang="ru-RU"/>
        </a:p>
      </dgm:t>
    </dgm:pt>
    <dgm:pt modelId="{DAFE5C31-DD4F-462C-AC52-685215EF5825}" type="pres">
      <dgm:prSet presAssocID="{4BC0CCF7-C347-4C81-977E-60704F8392F8}" presName="background2" presStyleLbl="node2" presStyleIdx="1" presStyleCnt="2"/>
      <dgm:spPr/>
      <dgm:t>
        <a:bodyPr/>
        <a:lstStyle/>
        <a:p>
          <a:endParaRPr lang="ru-RU"/>
        </a:p>
      </dgm:t>
    </dgm:pt>
    <dgm:pt modelId="{25E9604F-50D6-4858-8089-1C20917D825D}" type="pres">
      <dgm:prSet presAssocID="{4BC0CCF7-C347-4C81-977E-60704F8392F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2802D1-2347-445F-88AB-D1427ACBBC21}" type="pres">
      <dgm:prSet presAssocID="{4BC0CCF7-C347-4C81-977E-60704F8392F8}" presName="hierChild3" presStyleCnt="0"/>
      <dgm:spPr/>
      <dgm:t>
        <a:bodyPr/>
        <a:lstStyle/>
        <a:p>
          <a:endParaRPr lang="ru-RU"/>
        </a:p>
      </dgm:t>
    </dgm:pt>
  </dgm:ptLst>
  <dgm:cxnLst>
    <dgm:cxn modelId="{17B3E815-9BBD-4C0A-9B69-E729AB37E253}" srcId="{2035C8B8-57FB-44BC-B9B6-F648E8BEE957}" destId="{4BC0CCF7-C347-4C81-977E-60704F8392F8}" srcOrd="1" destOrd="0" parTransId="{FE1F32AE-345D-4274-BDFF-0855E6239892}" sibTransId="{2434BC3A-184B-4232-B647-E42BBAB7AA52}"/>
    <dgm:cxn modelId="{77F6A708-DA47-4E82-BF44-CBE2E89CF2B1}" type="presOf" srcId="{4BC0CCF7-C347-4C81-977E-60704F8392F8}" destId="{25E9604F-50D6-4858-8089-1C20917D825D}" srcOrd="0" destOrd="0" presId="urn:microsoft.com/office/officeart/2005/8/layout/hierarchy1"/>
    <dgm:cxn modelId="{3DE9B537-9046-4F73-B24B-1D541A455031}" type="presOf" srcId="{FE1F32AE-345D-4274-BDFF-0855E6239892}" destId="{83F1770D-195E-4CB4-B2A6-75008F74139C}" srcOrd="0" destOrd="0" presId="urn:microsoft.com/office/officeart/2005/8/layout/hierarchy1"/>
    <dgm:cxn modelId="{95059D51-6888-4324-98FE-C073060200BB}" type="presOf" srcId="{B434ADC9-1675-45D6-9E18-F2760AD9347B}" destId="{D2562C0A-D828-4FC0-BE1E-2A6EC32D0832}" srcOrd="0" destOrd="0" presId="urn:microsoft.com/office/officeart/2005/8/layout/hierarchy1"/>
    <dgm:cxn modelId="{76936A9A-0ED5-4E6F-AD0E-24A540AF0C77}" type="presOf" srcId="{B4D427D8-DC7F-4964-9A16-37073EB4A081}" destId="{DFFE6CE4-33E6-480A-B172-71B27F7807BD}" srcOrd="0" destOrd="0" presId="urn:microsoft.com/office/officeart/2005/8/layout/hierarchy1"/>
    <dgm:cxn modelId="{2D2F6457-62A2-4699-97CB-91C069C67A77}" type="presOf" srcId="{67D253B7-DAF6-4556-809B-F44842BED719}" destId="{788AD31C-8271-4689-8E8C-8B91E105B6F0}" srcOrd="0" destOrd="0" presId="urn:microsoft.com/office/officeart/2005/8/layout/hierarchy1"/>
    <dgm:cxn modelId="{B2B4CBE1-4265-4191-8DDC-1D0B1EEC6000}" srcId="{67D253B7-DAF6-4556-809B-F44842BED719}" destId="{2035C8B8-57FB-44BC-B9B6-F648E8BEE957}" srcOrd="0" destOrd="0" parTransId="{38D7CFD8-EFF9-4360-8667-2F0A22425EE4}" sibTransId="{07988EF3-C442-4518-9573-88314240FF56}"/>
    <dgm:cxn modelId="{845A8B38-E10E-41D2-8028-948015EB6874}" type="presOf" srcId="{2035C8B8-57FB-44BC-B9B6-F648E8BEE957}" destId="{A778F11D-470A-4D6E-8F20-E6F76DA8A0AA}" srcOrd="0" destOrd="0" presId="urn:microsoft.com/office/officeart/2005/8/layout/hierarchy1"/>
    <dgm:cxn modelId="{C64A1A27-783D-4605-BF57-BA78279E9A43}" srcId="{2035C8B8-57FB-44BC-B9B6-F648E8BEE957}" destId="{B434ADC9-1675-45D6-9E18-F2760AD9347B}" srcOrd="0" destOrd="0" parTransId="{B4D427D8-DC7F-4964-9A16-37073EB4A081}" sibTransId="{CA32E5C1-F8F2-4A28-8399-5A729FB95DAE}"/>
    <dgm:cxn modelId="{B3289FF2-C619-47A7-8AAB-76C429B61358}" type="presParOf" srcId="{788AD31C-8271-4689-8E8C-8B91E105B6F0}" destId="{8D63B44A-0C2B-46C1-9D2E-48D7A5F85CD4}" srcOrd="0" destOrd="0" presId="urn:microsoft.com/office/officeart/2005/8/layout/hierarchy1"/>
    <dgm:cxn modelId="{043DC284-A3BC-476D-AAC5-4452AB9681C7}" type="presParOf" srcId="{8D63B44A-0C2B-46C1-9D2E-48D7A5F85CD4}" destId="{F90E05FA-9115-4ED6-B649-2D7C9FAD5E03}" srcOrd="0" destOrd="0" presId="urn:microsoft.com/office/officeart/2005/8/layout/hierarchy1"/>
    <dgm:cxn modelId="{E9E86725-4259-427D-BEE3-34723C61A280}" type="presParOf" srcId="{F90E05FA-9115-4ED6-B649-2D7C9FAD5E03}" destId="{2577138E-B060-4DA0-9087-55ADC94D39E8}" srcOrd="0" destOrd="0" presId="urn:microsoft.com/office/officeart/2005/8/layout/hierarchy1"/>
    <dgm:cxn modelId="{08FEEEF2-44BA-4BAD-8C6D-6C9506C57FFA}" type="presParOf" srcId="{F90E05FA-9115-4ED6-B649-2D7C9FAD5E03}" destId="{A778F11D-470A-4D6E-8F20-E6F76DA8A0AA}" srcOrd="1" destOrd="0" presId="urn:microsoft.com/office/officeart/2005/8/layout/hierarchy1"/>
    <dgm:cxn modelId="{8D49C90F-60ED-4BAE-B2F6-750A2607EAA0}" type="presParOf" srcId="{8D63B44A-0C2B-46C1-9D2E-48D7A5F85CD4}" destId="{B4E4ADE6-43E0-4148-B350-E2242A1AE16C}" srcOrd="1" destOrd="0" presId="urn:microsoft.com/office/officeart/2005/8/layout/hierarchy1"/>
    <dgm:cxn modelId="{2334E9EC-0884-403E-84C7-1943574733F6}" type="presParOf" srcId="{B4E4ADE6-43E0-4148-B350-E2242A1AE16C}" destId="{DFFE6CE4-33E6-480A-B172-71B27F7807BD}" srcOrd="0" destOrd="0" presId="urn:microsoft.com/office/officeart/2005/8/layout/hierarchy1"/>
    <dgm:cxn modelId="{A63A7D1E-6362-40FD-8514-55581C14735A}" type="presParOf" srcId="{B4E4ADE6-43E0-4148-B350-E2242A1AE16C}" destId="{D3A17D3A-91AF-41A8-8A28-3D7D8891D60F}" srcOrd="1" destOrd="0" presId="urn:microsoft.com/office/officeart/2005/8/layout/hierarchy1"/>
    <dgm:cxn modelId="{84422E71-BC1B-4B41-87CB-2012C81ED821}" type="presParOf" srcId="{D3A17D3A-91AF-41A8-8A28-3D7D8891D60F}" destId="{927047CC-6E2B-4F89-9660-1B2B882365E8}" srcOrd="0" destOrd="0" presId="urn:microsoft.com/office/officeart/2005/8/layout/hierarchy1"/>
    <dgm:cxn modelId="{573AFD2A-0F6E-441D-9EC7-F89059D7EC22}" type="presParOf" srcId="{927047CC-6E2B-4F89-9660-1B2B882365E8}" destId="{9A14E15D-424D-4A95-921F-9FC25C9B2C2B}" srcOrd="0" destOrd="0" presId="urn:microsoft.com/office/officeart/2005/8/layout/hierarchy1"/>
    <dgm:cxn modelId="{307D67E0-2EA0-47B6-9F8D-7F35EAD44DD7}" type="presParOf" srcId="{927047CC-6E2B-4F89-9660-1B2B882365E8}" destId="{D2562C0A-D828-4FC0-BE1E-2A6EC32D0832}" srcOrd="1" destOrd="0" presId="urn:microsoft.com/office/officeart/2005/8/layout/hierarchy1"/>
    <dgm:cxn modelId="{BC5BBDEC-D477-4CAC-B457-950035622AA5}" type="presParOf" srcId="{D3A17D3A-91AF-41A8-8A28-3D7D8891D60F}" destId="{B16D2620-0787-436F-A3B8-48BC542AFEF2}" srcOrd="1" destOrd="0" presId="urn:microsoft.com/office/officeart/2005/8/layout/hierarchy1"/>
    <dgm:cxn modelId="{686EF34B-2D06-4405-AC45-1620451444A7}" type="presParOf" srcId="{B4E4ADE6-43E0-4148-B350-E2242A1AE16C}" destId="{83F1770D-195E-4CB4-B2A6-75008F74139C}" srcOrd="2" destOrd="0" presId="urn:microsoft.com/office/officeart/2005/8/layout/hierarchy1"/>
    <dgm:cxn modelId="{CC10E794-B702-4658-9620-3F53264F43C6}" type="presParOf" srcId="{B4E4ADE6-43E0-4148-B350-E2242A1AE16C}" destId="{12389E6A-3C7C-4894-851F-E9E48ED4FF5E}" srcOrd="3" destOrd="0" presId="urn:microsoft.com/office/officeart/2005/8/layout/hierarchy1"/>
    <dgm:cxn modelId="{338A40A6-C0D2-4111-88DF-5FD9BF8D4148}" type="presParOf" srcId="{12389E6A-3C7C-4894-851F-E9E48ED4FF5E}" destId="{20572A1E-0954-4EDD-858B-EE9D6229E7AE}" srcOrd="0" destOrd="0" presId="urn:microsoft.com/office/officeart/2005/8/layout/hierarchy1"/>
    <dgm:cxn modelId="{AEE0AF17-4631-4BE2-A745-511CCB3B81A9}" type="presParOf" srcId="{20572A1E-0954-4EDD-858B-EE9D6229E7AE}" destId="{DAFE5C31-DD4F-462C-AC52-685215EF5825}" srcOrd="0" destOrd="0" presId="urn:microsoft.com/office/officeart/2005/8/layout/hierarchy1"/>
    <dgm:cxn modelId="{DEA1030B-AAFD-4A6D-A503-4AC320F99040}" type="presParOf" srcId="{20572A1E-0954-4EDD-858B-EE9D6229E7AE}" destId="{25E9604F-50D6-4858-8089-1C20917D825D}" srcOrd="1" destOrd="0" presId="urn:microsoft.com/office/officeart/2005/8/layout/hierarchy1"/>
    <dgm:cxn modelId="{61B896CD-C277-43DB-8659-C0B152A88D9A}" type="presParOf" srcId="{12389E6A-3C7C-4894-851F-E9E48ED4FF5E}" destId="{102802D1-2347-445F-88AB-D1427ACBBC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010F3-40AD-4743-B2B7-3F75A504683A}">
      <dsp:nvSpPr>
        <dsp:cNvPr id="0" name=""/>
        <dsp:cNvSpPr/>
      </dsp:nvSpPr>
      <dsp:spPr>
        <a:xfrm>
          <a:off x="1724186" y="240169"/>
          <a:ext cx="4766447" cy="165532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FD9B6-36E6-4A2B-A195-7672A6E5B9EC}">
      <dsp:nvSpPr>
        <dsp:cNvPr id="0" name=""/>
        <dsp:cNvSpPr/>
      </dsp:nvSpPr>
      <dsp:spPr>
        <a:xfrm>
          <a:off x="3652934" y="4293497"/>
          <a:ext cx="923730" cy="59118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7F048-668D-4DE7-B2F9-C58CA4EA228F}">
      <dsp:nvSpPr>
        <dsp:cNvPr id="0" name=""/>
        <dsp:cNvSpPr/>
      </dsp:nvSpPr>
      <dsp:spPr>
        <a:xfrm>
          <a:off x="1897847" y="4766447"/>
          <a:ext cx="4433904" cy="110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Сетевая форма</a:t>
          </a:r>
          <a:endParaRPr lang="ru-RU" sz="3900" kern="1200" dirty="0"/>
        </a:p>
      </dsp:txBody>
      <dsp:txXfrm>
        <a:off x="1897847" y="4766447"/>
        <a:ext cx="4433904" cy="1108476"/>
      </dsp:txXfrm>
    </dsp:sp>
    <dsp:sp modelId="{E000D152-12F7-4857-A72E-F0F685AF6FE3}">
      <dsp:nvSpPr>
        <dsp:cNvPr id="0" name=""/>
        <dsp:cNvSpPr/>
      </dsp:nvSpPr>
      <dsp:spPr>
        <a:xfrm>
          <a:off x="3457104" y="2023338"/>
          <a:ext cx="1662714" cy="1662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Плюсы для организации</a:t>
          </a:r>
          <a:endParaRPr lang="ru-RU" sz="1400" kern="1200" dirty="0"/>
        </a:p>
      </dsp:txBody>
      <dsp:txXfrm>
        <a:off x="3700603" y="2266837"/>
        <a:ext cx="1175716" cy="1175716"/>
      </dsp:txXfrm>
    </dsp:sp>
    <dsp:sp modelId="{9722070C-C4B2-4779-9694-1CAFB9158B1D}">
      <dsp:nvSpPr>
        <dsp:cNvPr id="0" name=""/>
        <dsp:cNvSpPr/>
      </dsp:nvSpPr>
      <dsp:spPr>
        <a:xfrm>
          <a:off x="2267339" y="775933"/>
          <a:ext cx="1662714" cy="1662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Плюсы для обучающегося</a:t>
          </a:r>
          <a:endParaRPr lang="ru-RU" sz="1400" kern="1200" dirty="0"/>
        </a:p>
      </dsp:txBody>
      <dsp:txXfrm>
        <a:off x="2510838" y="1019432"/>
        <a:ext cx="1175716" cy="1175716"/>
      </dsp:txXfrm>
    </dsp:sp>
    <dsp:sp modelId="{26600C6B-4818-4345-BE32-41D33CE5166C}">
      <dsp:nvSpPr>
        <dsp:cNvPr id="0" name=""/>
        <dsp:cNvSpPr/>
      </dsp:nvSpPr>
      <dsp:spPr>
        <a:xfrm>
          <a:off x="3967003" y="373925"/>
          <a:ext cx="1662714" cy="1662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 ресурсов</a:t>
          </a:r>
          <a:endParaRPr lang="ru-RU" sz="1400" kern="1200" dirty="0"/>
        </a:p>
      </dsp:txBody>
      <dsp:txXfrm>
        <a:off x="4210502" y="617424"/>
        <a:ext cx="1175716" cy="1175716"/>
      </dsp:txXfrm>
    </dsp:sp>
    <dsp:sp modelId="{39069908-5224-471C-B168-AA98D45195A5}">
      <dsp:nvSpPr>
        <dsp:cNvPr id="0" name=""/>
        <dsp:cNvSpPr/>
      </dsp:nvSpPr>
      <dsp:spPr>
        <a:xfrm>
          <a:off x="1528355" y="36949"/>
          <a:ext cx="5172888" cy="413831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1770D-195E-4CB4-B2A6-75008F74139C}">
      <dsp:nvSpPr>
        <dsp:cNvPr id="0" name=""/>
        <dsp:cNvSpPr/>
      </dsp:nvSpPr>
      <dsp:spPr>
        <a:xfrm>
          <a:off x="3469872" y="2060133"/>
          <a:ext cx="1907940" cy="908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779"/>
              </a:lnTo>
              <a:lnTo>
                <a:pt x="1907940" y="618779"/>
              </a:lnTo>
              <a:lnTo>
                <a:pt x="1907940" y="908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E6CE4-33E6-480A-B172-71B27F7807BD}">
      <dsp:nvSpPr>
        <dsp:cNvPr id="0" name=""/>
        <dsp:cNvSpPr/>
      </dsp:nvSpPr>
      <dsp:spPr>
        <a:xfrm>
          <a:off x="1561931" y="2060133"/>
          <a:ext cx="1907940" cy="908006"/>
        </a:xfrm>
        <a:custGeom>
          <a:avLst/>
          <a:gdLst/>
          <a:ahLst/>
          <a:cxnLst/>
          <a:rect l="0" t="0" r="0" b="0"/>
          <a:pathLst>
            <a:path>
              <a:moveTo>
                <a:pt x="1907940" y="0"/>
              </a:moveTo>
              <a:lnTo>
                <a:pt x="1907940" y="618779"/>
              </a:lnTo>
              <a:lnTo>
                <a:pt x="0" y="618779"/>
              </a:lnTo>
              <a:lnTo>
                <a:pt x="0" y="908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138E-B060-4DA0-9087-55ADC94D39E8}">
      <dsp:nvSpPr>
        <dsp:cNvPr id="0" name=""/>
        <dsp:cNvSpPr/>
      </dsp:nvSpPr>
      <dsp:spPr>
        <a:xfrm>
          <a:off x="1908830" y="77609"/>
          <a:ext cx="3122085" cy="198252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8F11D-470A-4D6E-8F20-E6F76DA8A0AA}">
      <dsp:nvSpPr>
        <dsp:cNvPr id="0" name=""/>
        <dsp:cNvSpPr/>
      </dsp:nvSpPr>
      <dsp:spPr>
        <a:xfrm>
          <a:off x="2255728" y="407162"/>
          <a:ext cx="3122085" cy="1982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Истечение срока договора</a:t>
          </a:r>
          <a:endParaRPr lang="ru-RU" sz="2800" kern="1200" dirty="0"/>
        </a:p>
      </dsp:txBody>
      <dsp:txXfrm>
        <a:off x="2313794" y="465228"/>
        <a:ext cx="3005953" cy="1866391"/>
      </dsp:txXfrm>
    </dsp:sp>
    <dsp:sp modelId="{9A14E15D-424D-4A95-921F-9FC25C9B2C2B}">
      <dsp:nvSpPr>
        <dsp:cNvPr id="0" name=""/>
        <dsp:cNvSpPr/>
      </dsp:nvSpPr>
      <dsp:spPr>
        <a:xfrm>
          <a:off x="889" y="2968139"/>
          <a:ext cx="3122085" cy="198252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62C0A-D828-4FC0-BE1E-2A6EC32D0832}">
      <dsp:nvSpPr>
        <dsp:cNvPr id="0" name=""/>
        <dsp:cNvSpPr/>
      </dsp:nvSpPr>
      <dsp:spPr>
        <a:xfrm>
          <a:off x="347787" y="3297692"/>
          <a:ext cx="3122085" cy="1982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Продление</a:t>
          </a:r>
          <a:endParaRPr lang="ru-RU" sz="2800" kern="1200" dirty="0"/>
        </a:p>
      </dsp:txBody>
      <dsp:txXfrm>
        <a:off x="405853" y="3355758"/>
        <a:ext cx="3005953" cy="1866391"/>
      </dsp:txXfrm>
    </dsp:sp>
    <dsp:sp modelId="{DAFE5C31-DD4F-462C-AC52-685215EF5825}">
      <dsp:nvSpPr>
        <dsp:cNvPr id="0" name=""/>
        <dsp:cNvSpPr/>
      </dsp:nvSpPr>
      <dsp:spPr>
        <a:xfrm>
          <a:off x="3816771" y="2968139"/>
          <a:ext cx="3122085" cy="198252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9604F-50D6-4858-8089-1C20917D825D}">
      <dsp:nvSpPr>
        <dsp:cNvPr id="0" name=""/>
        <dsp:cNvSpPr/>
      </dsp:nvSpPr>
      <dsp:spPr>
        <a:xfrm>
          <a:off x="4163669" y="3297692"/>
          <a:ext cx="3122085" cy="1982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Реализация ДОП  базовой организацией без сетевой формы</a:t>
          </a:r>
          <a:endParaRPr lang="ru-RU" sz="2800" kern="1200" dirty="0"/>
        </a:p>
      </dsp:txBody>
      <dsp:txXfrm>
        <a:off x="4221735" y="3355758"/>
        <a:ext cx="3005953" cy="1866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FA262-532C-4493-B849-B55005A2E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4F6FE-9DDD-45F3-9397-565835894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0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1977C-29F2-4A38-9F34-9BEC8E811EA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5550"/>
            <a:ext cx="4408487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6D95-DA53-48D0-BB0D-6C0874922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9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6D95-DA53-48D0-BB0D-6C087492217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3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6D95-DA53-48D0-BB0D-6C08749221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3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6D95-DA53-48D0-BB0D-6C087492217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6D95-DA53-48D0-BB0D-6C087492217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1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6D95-DA53-48D0-BB0D-6C087492217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1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6D95-DA53-48D0-BB0D-6C087492217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3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6D95-DA53-48D0-BB0D-6C087492217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5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6D95-DA53-48D0-BB0D-6C087492217F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3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6D95-DA53-48D0-BB0D-6C087492217F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3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96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grekova@iro.yar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0324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Реализация </a:t>
            </a:r>
            <a:r>
              <a:rPr lang="ru-RU" dirty="0">
                <a:solidFill>
                  <a:srgbClr val="002060"/>
                </a:solidFill>
              </a:rPr>
              <a:t>дополнительных общеобразовательных программ в сетевой </a:t>
            </a:r>
            <a:r>
              <a:rPr lang="ru-RU" dirty="0" smtClean="0">
                <a:solidFill>
                  <a:srgbClr val="002060"/>
                </a:solidFill>
              </a:rPr>
              <a:t>форме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(в рамках проектировочной сессии «Обновление содержания и технологий дополнительного образования детей»)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013176"/>
            <a:ext cx="3200400" cy="1345704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Грекова М.А.,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старший методист РМЦ ДОД Ярославской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Целевая модель развития региональных систем ДОД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6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Организации, осуществляющие образовательную деятельность:</a:t>
            </a:r>
          </a:p>
          <a:p>
            <a:endParaRPr lang="ru-RU" sz="3200" dirty="0" smtClean="0"/>
          </a:p>
          <a:p>
            <a:r>
              <a:rPr lang="ru-RU" sz="3200" dirty="0" smtClean="0"/>
              <a:t>Участие </a:t>
            </a:r>
            <a:r>
              <a:rPr lang="ru-RU" sz="3200" dirty="0"/>
              <a:t>в реализации ДОП в сетевой форме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разработки и реализации ДОП в сетевой форме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Планирование</a:t>
            </a:r>
            <a:endParaRPr lang="ru-RU" sz="2400" dirty="0" smtClean="0"/>
          </a:p>
          <a:p>
            <a:r>
              <a:rPr lang="ru-RU" sz="2400" dirty="0" smtClean="0"/>
              <a:t>Определение замысла создания ДОП в сетевой форме</a:t>
            </a:r>
          </a:p>
          <a:p>
            <a:r>
              <a:rPr lang="ru-RU" sz="2400" dirty="0" smtClean="0"/>
              <a:t>Поиск партнеров</a:t>
            </a:r>
          </a:p>
          <a:p>
            <a:r>
              <a:rPr lang="ru-RU" sz="2400" dirty="0" smtClean="0"/>
              <a:t>Разработка ДОП</a:t>
            </a:r>
          </a:p>
          <a:p>
            <a:r>
              <a:rPr lang="ru-RU" sz="2400" dirty="0" smtClean="0"/>
              <a:t>Заключение договора о сетевой форме реализации ДОП</a:t>
            </a:r>
          </a:p>
          <a:p>
            <a:r>
              <a:rPr lang="ru-RU" sz="2400" dirty="0" smtClean="0"/>
              <a:t>Распределение ресурсов</a:t>
            </a:r>
          </a:p>
          <a:p>
            <a:r>
              <a:rPr lang="ru-RU" sz="2400" dirty="0" smtClean="0"/>
              <a:t>Реализация ДОП в сетевой форме</a:t>
            </a:r>
          </a:p>
          <a:p>
            <a:r>
              <a:rPr lang="ru-RU" sz="2400" dirty="0" smtClean="0"/>
              <a:t>Подведение итогов реализации ДОП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Методические рекомендации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МР для субъектов РФ по вопросам реализации основных и дополнительных общеобразовательных программ в сетевой форме (2019 г.)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Методические рекомендации</a:t>
            </a:r>
          </a:p>
          <a:p>
            <a:pPr marL="0" indent="0">
              <a:buNone/>
            </a:pPr>
            <a:r>
              <a:rPr lang="ru-RU" dirty="0"/>
              <a:t>по организации образовательной деятельности с использованием сетевых форм реализации образовательных </a:t>
            </a:r>
            <a:r>
              <a:rPr lang="ru-RU" dirty="0" smtClean="0"/>
              <a:t>программ (2015 г.)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Актуальные документы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Федеральный закон РФ 273-ФЗ «Об образовании в Российской Федерации» от 29 декабря 2012  </a:t>
            </a:r>
          </a:p>
          <a:p>
            <a:pPr marL="0" indent="0">
              <a:buNone/>
            </a:pPr>
            <a:r>
              <a:rPr lang="ru-RU" b="1" dirty="0" smtClean="0"/>
              <a:t>(статья 13, часть 1, статья 15, статья 91) </a:t>
            </a:r>
            <a:endParaRPr lang="ru-RU" b="1" dirty="0"/>
          </a:p>
          <a:p>
            <a:r>
              <a:rPr lang="ru-RU" dirty="0" smtClean="0"/>
              <a:t>Порядок </a:t>
            </a:r>
            <a:r>
              <a:rPr lang="ru-RU" dirty="0"/>
              <a:t>организации и осуществления образовательной деятельности по дополнительным общеобразовательным </a:t>
            </a:r>
            <a:r>
              <a:rPr lang="ru-RU" dirty="0" smtClean="0"/>
              <a:t>программам (Приказ </a:t>
            </a:r>
            <a:r>
              <a:rPr lang="ru-RU" dirty="0"/>
              <a:t>Министерства просвещения РФ от 09 ноября 2018 №</a:t>
            </a:r>
            <a:r>
              <a:rPr lang="ru-RU" dirty="0" smtClean="0"/>
              <a:t>196)</a:t>
            </a:r>
          </a:p>
          <a:p>
            <a:r>
              <a:rPr lang="ru-RU" dirty="0" smtClean="0"/>
              <a:t>ФП «Успех каждого ребенка»</a:t>
            </a:r>
          </a:p>
          <a:p>
            <a:r>
              <a:rPr lang="ru-RU" dirty="0" smtClean="0"/>
              <a:t>Целевая модель развития региональных систем </a:t>
            </a:r>
            <a:r>
              <a:rPr lang="ru-RU" dirty="0"/>
              <a:t>ДОД (Приказ Министерства просвещения РФ </a:t>
            </a:r>
            <a:r>
              <a:rPr lang="ru-RU" dirty="0" smtClean="0"/>
              <a:t>от 3 сентября 2019 №467)</a:t>
            </a:r>
          </a:p>
          <a:p>
            <a:r>
              <a:rPr lang="ru-RU" dirty="0" smtClean="0"/>
              <a:t>Порядок </a:t>
            </a:r>
            <a:r>
              <a:rPr lang="ru-RU" dirty="0"/>
              <a:t>организации и осуществления образовательной деятельности при сетевой форме реализации образовательных </a:t>
            </a:r>
            <a:r>
              <a:rPr lang="ru-RU" dirty="0" smtClean="0"/>
              <a:t>программ (Приказ Министерства науки и высшего образования РФ и Министерства просвещения РФ от 5 августа 2020 №882/391)</a:t>
            </a:r>
          </a:p>
          <a:p>
            <a:r>
              <a:rPr lang="ru-RU" dirty="0" smtClean="0"/>
              <a:t>Порядок зачета организацией, осуществляющей образовательную деятельность,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Сетевая форма</a:t>
            </a:r>
          </a:p>
          <a:p>
            <a:r>
              <a:rPr lang="ru-RU" dirty="0" smtClean="0"/>
              <a:t>Сетевое взаимодействие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80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Порядок организации и осуществления образовательной деятельности при сетевой форме реализации образовательных программ </a:t>
            </a:r>
            <a:r>
              <a:rPr lang="ru-RU" b="1" dirty="0"/>
              <a:t>(Приказ Министерства науки и высшего образования РФ и Министерства просвещения РФ от 5 августа 2020 №882/391)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40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Сетевая форма</a:t>
            </a:r>
            <a:r>
              <a:rPr lang="ru-RU" dirty="0" smtClean="0"/>
              <a:t> реализации образовательных программ </a:t>
            </a:r>
          </a:p>
          <a:p>
            <a:pPr marL="0" indent="0">
              <a:buNone/>
            </a:pPr>
            <a:r>
              <a:rPr lang="ru-RU" dirty="0" smtClean="0"/>
              <a:t>обеспечивает </a:t>
            </a:r>
            <a:r>
              <a:rPr lang="ru-RU" b="1" dirty="0" smtClean="0"/>
              <a:t>возможность освоения обучающимися образовательной программы </a:t>
            </a:r>
            <a:r>
              <a:rPr lang="ru-RU" dirty="0" smtClean="0"/>
              <a:t>и (или) отдельных учебных предметов, курсов, дисциплин (модулей), практики, иных компонентов, предусмотренных образовательными программами (в том числе различных вида, уровня и (или) направленности), с использованием ресурсов нескольких организаций, осуществляющих образовательную деятельность, включая иностранные, а также, при необходимости, с использованием ресурсов иных организаций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Статья 15 273-ФЗ</a:t>
            </a:r>
            <a:br>
              <a:rPr lang="ru-RU" sz="2000" b="1" dirty="0"/>
            </a:br>
            <a:r>
              <a:rPr lang="ru-RU" sz="2000" b="1" dirty="0"/>
              <a:t>Сетевая форма реализации образовательных</a:t>
            </a:r>
            <a:br>
              <a:rPr lang="ru-RU" sz="2000" b="1" dirty="0"/>
            </a:br>
            <a:r>
              <a:rPr lang="ru-RU" sz="2000" b="1" dirty="0"/>
              <a:t>программ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В реализации образовательных программ </a:t>
            </a:r>
            <a:r>
              <a:rPr lang="ru-RU" dirty="0"/>
              <a:t>и (или) отдельных учебных </a:t>
            </a:r>
            <a:r>
              <a:rPr lang="ru-RU" dirty="0" smtClean="0"/>
              <a:t>предметов, курсов</a:t>
            </a:r>
            <a:r>
              <a:rPr lang="ru-RU" dirty="0"/>
              <a:t>, дисциплин (модулей), практики, иных компонентов, </a:t>
            </a:r>
            <a:r>
              <a:rPr lang="ru-RU" dirty="0" smtClean="0"/>
              <a:t>предусмотренных образовательными </a:t>
            </a:r>
            <a:r>
              <a:rPr lang="ru-RU" dirty="0"/>
              <a:t>программами (в том числе различных вида, уровня и (</a:t>
            </a:r>
            <a:r>
              <a:rPr lang="ru-RU" dirty="0" smtClean="0"/>
              <a:t>или) направленности</a:t>
            </a:r>
            <a:r>
              <a:rPr lang="ru-RU" dirty="0"/>
              <a:t>), с использованием сетевой формы реализации </a:t>
            </a:r>
            <a:r>
              <a:rPr lang="ru-RU" dirty="0" smtClean="0"/>
              <a:t>образовательных программ </a:t>
            </a:r>
            <a:r>
              <a:rPr lang="ru-RU" b="1" dirty="0"/>
              <a:t>наряду с организациями, осуществляющими </a:t>
            </a:r>
            <a:r>
              <a:rPr lang="ru-RU" b="1" dirty="0" smtClean="0"/>
              <a:t>образовательную деятельность</a:t>
            </a:r>
            <a:r>
              <a:rPr lang="ru-RU" b="1" dirty="0"/>
              <a:t>, также могут </a:t>
            </a:r>
            <a:r>
              <a:rPr lang="ru-RU" b="1" dirty="0" smtClean="0"/>
              <a:t>участвовать:</a:t>
            </a:r>
            <a:endParaRPr lang="ru-RU" b="1" dirty="0"/>
          </a:p>
          <a:p>
            <a:r>
              <a:rPr lang="ru-RU" dirty="0" smtClean="0"/>
              <a:t>научные организации</a:t>
            </a:r>
            <a:endParaRPr lang="ru-RU" dirty="0"/>
          </a:p>
          <a:p>
            <a:r>
              <a:rPr lang="ru-RU" dirty="0" smtClean="0"/>
              <a:t>медицинские организации</a:t>
            </a:r>
            <a:endParaRPr lang="ru-RU" dirty="0"/>
          </a:p>
          <a:p>
            <a:r>
              <a:rPr lang="ru-RU" dirty="0" smtClean="0"/>
              <a:t>организации культуры</a:t>
            </a:r>
            <a:endParaRPr lang="ru-RU" dirty="0"/>
          </a:p>
          <a:p>
            <a:r>
              <a:rPr lang="ru-RU" dirty="0" smtClean="0"/>
              <a:t>физкультурно-спортивные </a:t>
            </a:r>
            <a:r>
              <a:rPr lang="ru-RU" dirty="0"/>
              <a:t>и</a:t>
            </a:r>
          </a:p>
          <a:p>
            <a:r>
              <a:rPr lang="ru-RU" dirty="0" smtClean="0"/>
              <a:t>иные </a:t>
            </a:r>
            <a:r>
              <a:rPr lang="ru-RU" dirty="0"/>
              <a:t>организации, </a:t>
            </a:r>
            <a:r>
              <a:rPr lang="ru-RU" dirty="0">
                <a:solidFill>
                  <a:srgbClr val="FF0000"/>
                </a:solidFill>
              </a:rPr>
              <a:t>обладающие ресурсами, </a:t>
            </a:r>
            <a:r>
              <a:rPr lang="ru-RU" dirty="0"/>
              <a:t>необходимыми для </a:t>
            </a:r>
            <a:r>
              <a:rPr lang="ru-RU" dirty="0" smtClean="0"/>
              <a:t>осуществления образовательной </a:t>
            </a:r>
            <a:r>
              <a:rPr lang="ru-RU" dirty="0"/>
              <a:t>деятельности по соответствующей образовательной </a:t>
            </a:r>
            <a:r>
              <a:rPr lang="ru-RU" dirty="0" smtClean="0"/>
              <a:t>программе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Локальные нормативные акты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Порядок организации и осуществления образовательной деятельности при реализации ДОП в сетевой форме</a:t>
            </a:r>
          </a:p>
          <a:p>
            <a:r>
              <a:rPr lang="ru-RU" dirty="0" smtClean="0"/>
              <a:t>Порядок организации и осуществления текущего контроля и промежуточной аттестации</a:t>
            </a:r>
          </a:p>
          <a:p>
            <a:r>
              <a:rPr lang="ru-RU" dirty="0" smtClean="0"/>
              <a:t>Порядок зачета результатов 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разработки и реализации ДОП в сетевой форме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Планирование</a:t>
            </a:r>
          </a:p>
          <a:p>
            <a:r>
              <a:rPr lang="ru-RU" sz="2400" b="1" dirty="0" smtClean="0"/>
              <a:t>Определение замысла создания ДОП в сетевой форме</a:t>
            </a:r>
          </a:p>
          <a:p>
            <a:r>
              <a:rPr lang="ru-RU" sz="2400" dirty="0" smtClean="0"/>
              <a:t>Поиск партнеров</a:t>
            </a:r>
          </a:p>
          <a:p>
            <a:r>
              <a:rPr lang="ru-RU" sz="2400" dirty="0" smtClean="0"/>
              <a:t>Разработка ДОП</a:t>
            </a:r>
          </a:p>
          <a:p>
            <a:r>
              <a:rPr lang="ru-RU" sz="2400" dirty="0" smtClean="0"/>
              <a:t>Заключение договора о сетевой форме реализации ДОП</a:t>
            </a:r>
          </a:p>
          <a:p>
            <a:r>
              <a:rPr lang="ru-RU" sz="2400" dirty="0" smtClean="0"/>
              <a:t>Распределение ресурсов</a:t>
            </a:r>
          </a:p>
          <a:p>
            <a:r>
              <a:rPr lang="ru-RU" sz="2400" dirty="0" smtClean="0"/>
              <a:t>Реализация ДОП в сетевой форме</a:t>
            </a:r>
          </a:p>
          <a:p>
            <a:r>
              <a:rPr lang="ru-RU" sz="2400" dirty="0" smtClean="0"/>
              <a:t>Подведение итогов реализации ДОП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Реализация дополнительных общеобразовательных программ в сетевой форме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1" y="3503711"/>
            <a:ext cx="1477197" cy="2030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39" y="3500953"/>
            <a:ext cx="1413363" cy="2043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43" y="3500953"/>
            <a:ext cx="1457311" cy="2032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4640" r="28514" b="7327"/>
          <a:stretch/>
        </p:blipFill>
        <p:spPr>
          <a:xfrm rot="5400000">
            <a:off x="5026435" y="3796378"/>
            <a:ext cx="2032162" cy="1441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5570" r="22231" b="7329"/>
          <a:stretch/>
        </p:blipFill>
        <p:spPr>
          <a:xfrm rot="5400000">
            <a:off x="6556564" y="3827320"/>
            <a:ext cx="2005625" cy="13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591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29156" y="586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Организации, осуществляющие образовательную деятельность:</a:t>
            </a:r>
          </a:p>
          <a:p>
            <a:r>
              <a:rPr lang="ru-RU" dirty="0" smtClean="0"/>
              <a:t>Участие в реализации ДОП в сетевой форме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разработки и реализации ДОП в сетевой форме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Планирование</a:t>
            </a:r>
          </a:p>
          <a:p>
            <a:r>
              <a:rPr lang="ru-RU" sz="2400" dirty="0" smtClean="0"/>
              <a:t>Определение замысла создания ДОП в сетевой форме</a:t>
            </a:r>
          </a:p>
          <a:p>
            <a:r>
              <a:rPr lang="ru-RU" sz="2400" b="1" dirty="0" smtClean="0"/>
              <a:t>Поиск партнеров</a:t>
            </a:r>
          </a:p>
          <a:p>
            <a:r>
              <a:rPr lang="ru-RU" sz="2400" dirty="0" smtClean="0"/>
              <a:t>Разработка ДОП</a:t>
            </a:r>
          </a:p>
          <a:p>
            <a:r>
              <a:rPr lang="ru-RU" sz="2400" dirty="0" smtClean="0"/>
              <a:t>Заключение договора о сетевой форме реализации ДОП</a:t>
            </a:r>
          </a:p>
          <a:p>
            <a:r>
              <a:rPr lang="ru-RU" sz="2400" dirty="0" smtClean="0"/>
              <a:t>Распределение ресурсов</a:t>
            </a:r>
          </a:p>
          <a:p>
            <a:r>
              <a:rPr lang="ru-RU" sz="2400" dirty="0" smtClean="0"/>
              <a:t>Реализация ДОП в сетевой форме</a:t>
            </a:r>
          </a:p>
          <a:p>
            <a:r>
              <a:rPr lang="ru-RU" sz="2400" dirty="0" smtClean="0"/>
              <a:t>Подведение итогов реализации ДОП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Поиск партнеров</a:t>
            </a:r>
            <a:br>
              <a:rPr lang="ru-RU" b="1" dirty="0" smtClean="0"/>
            </a:br>
            <a:r>
              <a:rPr lang="ru-RU" b="1" dirty="0" smtClean="0"/>
              <a:t> (для чего?)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расширения МТБ</a:t>
            </a:r>
          </a:p>
          <a:p>
            <a:r>
              <a:rPr lang="ru-RU" dirty="0" smtClean="0"/>
              <a:t>Для привлечения кадров</a:t>
            </a:r>
          </a:p>
          <a:p>
            <a:r>
              <a:rPr lang="ru-RU" dirty="0" smtClean="0"/>
              <a:t>Для расширения содержания</a:t>
            </a:r>
          </a:p>
          <a:p>
            <a:r>
              <a:rPr lang="ru-RU" dirty="0" smtClean="0"/>
              <a:t>Для продвижения ДОП</a:t>
            </a:r>
          </a:p>
          <a:p>
            <a:r>
              <a:rPr lang="ru-RU" dirty="0" smtClean="0"/>
              <a:t>Для организации зачета результатов обучающегося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Базовая организация </a:t>
            </a:r>
            <a:r>
              <a:rPr lang="ru-RU" dirty="0" smtClean="0"/>
              <a:t>- организация, осуществляющая образовательную деятельность, в которую </a:t>
            </a:r>
            <a:r>
              <a:rPr lang="ru-RU" b="1" dirty="0" smtClean="0"/>
              <a:t>обучающийся принят на обучение </a:t>
            </a:r>
            <a:r>
              <a:rPr lang="ru-RU" dirty="0" smtClean="0"/>
              <a:t>и которая </a:t>
            </a:r>
            <a:r>
              <a:rPr lang="ru-RU" b="1" dirty="0" smtClean="0"/>
              <a:t>несет ответственность </a:t>
            </a:r>
            <a:r>
              <a:rPr lang="ru-RU" dirty="0" smtClean="0"/>
              <a:t>за реализацию сетевой образовательной программы, </a:t>
            </a:r>
            <a:r>
              <a:rPr lang="ru-RU" b="1" dirty="0" smtClean="0"/>
              <a:t>осуществляет контроль за участием организаций-участников </a:t>
            </a:r>
            <a:r>
              <a:rPr lang="ru-RU" dirty="0" smtClean="0"/>
              <a:t>в реализации сетевой образовательной программы 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Организация-участник</a:t>
            </a:r>
            <a:r>
              <a:rPr lang="ru-RU" dirty="0" smtClean="0"/>
              <a:t> - организация, осуществляющая образовательную деятельность и реализующая часть сетевой образовательной программы (</a:t>
            </a:r>
            <a:r>
              <a:rPr lang="ru-RU" i="1" dirty="0" smtClean="0"/>
              <a:t>образовательная организация-участник</a:t>
            </a:r>
            <a:r>
              <a:rPr lang="ru-RU" dirty="0" smtClean="0"/>
              <a:t>) </a:t>
            </a:r>
          </a:p>
          <a:p>
            <a:pPr marL="0" indent="0">
              <a:buNone/>
            </a:pPr>
            <a:r>
              <a:rPr lang="ru-RU" dirty="0" smtClean="0"/>
              <a:t>/</a:t>
            </a:r>
          </a:p>
          <a:p>
            <a:pPr marL="0" indent="0">
              <a:buNone/>
            </a:pPr>
            <a:r>
              <a:rPr lang="ru-RU" dirty="0" smtClean="0"/>
              <a:t>и (или) организация (научная организация, медицинская организация, организация культуры, физкультурно-спортивная или иная организация), обладающая ресурсами для осуществления образовательной деятельности по сетевой образовательной программе (</a:t>
            </a:r>
            <a:r>
              <a:rPr lang="ru-RU" i="1" dirty="0" smtClean="0"/>
              <a:t>организация, обладающая ресурсами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Стороны договора о сетевой форме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84125"/>
              </p:ext>
            </p:extLst>
          </p:nvPr>
        </p:nvGraphicFramePr>
        <p:xfrm>
          <a:off x="539553" y="1607465"/>
          <a:ext cx="8147247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4017219925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968309408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449157507"/>
                    </a:ext>
                  </a:extLst>
                </a:gridCol>
              </a:tblGrid>
              <a:tr h="1257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Базовая организация (образовательная)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Организация-участник</a:t>
                      </a:r>
                      <a:r>
                        <a:rPr lang="ru-RU" baseline="0" dirty="0" smtClean="0"/>
                        <a:t> (образовательная)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Организация, обладающая ресурсами</a:t>
                      </a:r>
                      <a:r>
                        <a:rPr lang="ru-RU" baseline="0" dirty="0" smtClean="0"/>
                        <a:t> (иная, не образовательная)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145616"/>
                  </a:ext>
                </a:extLst>
              </a:tr>
              <a:tr h="344425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Лицензия</a:t>
                      </a:r>
                    </a:p>
                    <a:p>
                      <a:r>
                        <a:rPr lang="ru-RU" dirty="0" smtClean="0"/>
                        <a:t>Реализация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ДОП</a:t>
                      </a:r>
                    </a:p>
                    <a:p>
                      <a:r>
                        <a:rPr lang="ru-RU" dirty="0" smtClean="0"/>
                        <a:t>Ответственность</a:t>
                      </a:r>
                    </a:p>
                    <a:p>
                      <a:r>
                        <a:rPr lang="ru-RU" dirty="0" smtClean="0"/>
                        <a:t>Контроль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Лицензия</a:t>
                      </a:r>
                    </a:p>
                    <a:p>
                      <a:r>
                        <a:rPr lang="ru-RU" baseline="0" dirty="0" smtClean="0"/>
                        <a:t>Реализация программы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Предоставляет ресурсы по договору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815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0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Роли организации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Базовая организация</a:t>
            </a:r>
          </a:p>
          <a:p>
            <a:r>
              <a:rPr lang="ru-RU" dirty="0" smtClean="0"/>
              <a:t>Образовательная организация-участник</a:t>
            </a:r>
          </a:p>
          <a:p>
            <a:r>
              <a:rPr lang="ru-RU" dirty="0" smtClean="0"/>
              <a:t>Организация, обладающая ресурсами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Поиск партнеров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расширения МТБ</a:t>
            </a:r>
          </a:p>
          <a:p>
            <a:r>
              <a:rPr lang="ru-RU" dirty="0" smtClean="0"/>
              <a:t>Для привлечения кадров</a:t>
            </a:r>
          </a:p>
          <a:p>
            <a:r>
              <a:rPr lang="ru-RU" dirty="0" smtClean="0"/>
              <a:t>Для расширения содержания</a:t>
            </a:r>
          </a:p>
          <a:p>
            <a:r>
              <a:rPr lang="ru-RU" dirty="0" smtClean="0"/>
              <a:t>Для продвижения ДОП</a:t>
            </a:r>
          </a:p>
          <a:p>
            <a:r>
              <a:rPr lang="ru-RU" dirty="0" smtClean="0"/>
              <a:t>Для организации зачета результатов обучающегося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разработки и реализации ДОП в сетевой форме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Планирование</a:t>
            </a:r>
          </a:p>
          <a:p>
            <a:r>
              <a:rPr lang="ru-RU" sz="2400" dirty="0" smtClean="0"/>
              <a:t>Определение замысла создания ДОП в сетевой форме</a:t>
            </a:r>
          </a:p>
          <a:p>
            <a:r>
              <a:rPr lang="ru-RU" sz="2400" dirty="0" smtClean="0"/>
              <a:t>Поиск партнеров</a:t>
            </a:r>
          </a:p>
          <a:p>
            <a:r>
              <a:rPr lang="ru-RU" sz="2400" b="1" dirty="0" smtClean="0"/>
              <a:t>Разработка ДОП</a:t>
            </a:r>
          </a:p>
          <a:p>
            <a:r>
              <a:rPr lang="ru-RU" sz="2400" dirty="0" smtClean="0"/>
              <a:t>Заключение договора о сетевой форме реализации ДОП</a:t>
            </a:r>
          </a:p>
          <a:p>
            <a:r>
              <a:rPr lang="ru-RU" sz="2400" dirty="0" smtClean="0"/>
              <a:t>Распределение ресурсов</a:t>
            </a:r>
          </a:p>
          <a:p>
            <a:r>
              <a:rPr lang="ru-RU" sz="2400" dirty="0" smtClean="0"/>
              <a:t>Реализация ДОП в сетевой форме</a:t>
            </a:r>
          </a:p>
          <a:p>
            <a:r>
              <a:rPr lang="ru-RU" sz="2400" dirty="0" smtClean="0"/>
              <a:t>Подведение итогов реализации ДОП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Обратите внимание!!!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 образовательным программам (ДООП</a:t>
            </a:r>
            <a:r>
              <a:rPr lang="ru-RU" dirty="0" smtClean="0"/>
              <a:t>), реализуемым </a:t>
            </a:r>
            <a:r>
              <a:rPr lang="ru-RU" dirty="0"/>
              <a:t>при сетевой </a:t>
            </a:r>
            <a:r>
              <a:rPr lang="ru-RU" dirty="0" smtClean="0"/>
              <a:t>форме, применяются </a:t>
            </a:r>
            <a:r>
              <a:rPr lang="ru-RU" dirty="0"/>
              <a:t>все </a:t>
            </a:r>
            <a:r>
              <a:rPr lang="ru-RU" dirty="0" smtClean="0"/>
              <a:t>нормативно-правовые требования</a:t>
            </a:r>
            <a:r>
              <a:rPr lang="ru-RU" dirty="0"/>
              <a:t>, в части </a:t>
            </a:r>
            <a:r>
              <a:rPr lang="ru-RU" dirty="0" smtClean="0"/>
              <a:t>касающейся требований </a:t>
            </a:r>
            <a:r>
              <a:rPr lang="ru-RU" dirty="0"/>
              <a:t>к </a:t>
            </a:r>
            <a:r>
              <a:rPr lang="ru-RU" dirty="0" smtClean="0"/>
              <a:t>организации образовательной </a:t>
            </a:r>
            <a:r>
              <a:rPr lang="ru-RU" dirty="0"/>
              <a:t>деятельности </a:t>
            </a:r>
            <a:r>
              <a:rPr lang="ru-RU" dirty="0" smtClean="0"/>
              <a:t>и реализации </a:t>
            </a:r>
            <a:r>
              <a:rPr lang="ru-RU" dirty="0"/>
              <a:t>ДООП в соответствии </a:t>
            </a:r>
            <a:r>
              <a:rPr lang="ru-RU" dirty="0" smtClean="0"/>
              <a:t>с лицензией </a:t>
            </a:r>
            <a:r>
              <a:rPr lang="ru-RU" dirty="0"/>
              <a:t>по подвиду «</a:t>
            </a:r>
            <a:r>
              <a:rPr lang="ru-RU" dirty="0" smtClean="0"/>
              <a:t>Дополнительное образование </a:t>
            </a:r>
            <a:r>
              <a:rPr lang="ru-RU" dirty="0"/>
              <a:t>детей и взрослых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7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Федеральный закон РФ 273-ФЗ «Об образовании в Российской Федерации» от 29 декабря 2012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(п.9 ст.2)</a:t>
            </a:r>
          </a:p>
          <a:p>
            <a:pPr marL="0" indent="0">
              <a:buNone/>
            </a:pPr>
            <a:r>
              <a:rPr lang="ru-RU" b="1" dirty="0" smtClean="0"/>
              <a:t>Образовательная программа</a:t>
            </a:r>
            <a:r>
              <a:rPr lang="ru-RU" dirty="0" smtClean="0"/>
              <a:t> - </a:t>
            </a:r>
            <a:r>
              <a:rPr lang="ru-RU" b="1" dirty="0" smtClean="0"/>
              <a:t>комплекс основных характеристик образования </a:t>
            </a:r>
            <a:r>
              <a:rPr lang="ru-RU" dirty="0" smtClean="0"/>
              <a:t>(объем, содержание, планируемые результаты) </a:t>
            </a:r>
            <a:r>
              <a:rPr lang="ru-RU" b="1" dirty="0" smtClean="0"/>
              <a:t>и организационно-педагогических условий</a:t>
            </a:r>
            <a:r>
              <a:rPr lang="ru-RU" dirty="0" smtClean="0"/>
              <a:t>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</a:t>
            </a:r>
            <a:r>
              <a:rPr lang="ru-RU" b="1" dirty="0" smtClean="0"/>
              <a:t>оценочных и методических материалов</a:t>
            </a:r>
            <a:r>
              <a:rPr lang="ru-RU" dirty="0" smtClean="0"/>
              <a:t>, а также в предусмотренных настоящим Федеральным законом случаях в виде рабочей программы воспитания, календарного плана воспитательной работы, форм аттестации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8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0320"/>
            <a:ext cx="9144000" cy="6629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Данные портала ПФДО (март, 2021)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64 программы, реализуемые в сетевой форме с применением дистанционных образовательных технологий</a:t>
            </a:r>
          </a:p>
          <a:p>
            <a:r>
              <a:rPr lang="ru-RU" dirty="0" smtClean="0"/>
              <a:t>28 программ, реализуемых в сетевой форме (6 программ г. Ярославль, 5 программ </a:t>
            </a:r>
            <a:r>
              <a:rPr lang="ru-RU" dirty="0" err="1" smtClean="0"/>
              <a:t>Гаврилов-Ямский</a:t>
            </a:r>
            <a:r>
              <a:rPr lang="ru-RU" dirty="0" smtClean="0"/>
              <a:t> МР, 17 программ </a:t>
            </a:r>
            <a:r>
              <a:rPr lang="ru-RU" dirty="0" err="1" smtClean="0"/>
              <a:t>Тутаевский</a:t>
            </a:r>
            <a:r>
              <a:rPr lang="ru-RU" dirty="0" smtClean="0"/>
              <a:t> МР)</a:t>
            </a:r>
          </a:p>
        </p:txBody>
      </p:sp>
    </p:spTree>
    <p:extLst>
      <p:ext uri="{BB962C8B-B14F-4D97-AF65-F5344CB8AC3E}">
        <p14:creationId xmlns:p14="http://schemas.microsoft.com/office/powerpoint/2010/main" val="13042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ru-RU" sz="1800" b="1" dirty="0"/>
              <a:t>Приказ департамента образования ЯО от 27.12.2019 №47-нп «О внесении изменения в приказ ДО ЯО от 07.08.2018 №19-нп «Об утверждении Правил персонифицированного финансирования дополнительного образования детей в Ярославской области»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49" t="42595" r="21904" b="25707"/>
          <a:stretch/>
        </p:blipFill>
        <p:spPr>
          <a:xfrm>
            <a:off x="827584" y="1916832"/>
            <a:ext cx="780086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Разработка/модернизация ДОП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Использование сетевой формы предусматривается образовательной программой, на которую осуществляется прием на обучение обучающихся, либо осуществляется переход к использованию сетевой формы в период реализации образовательной программы с внесением изменений в образовательную программу в порядке, установленном локальными нормативными актами базовой организации</a:t>
            </a: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Утверждение ДОП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Сетевая образовательная программа в соответствии с договором о сетевой форме утверждается базовой организацией самостоятельно либо совместно с образовательной организацией-участником (образовательными организациями-участниками).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случае, когда сетевая образовательная программа утверждается базовой организацией самостоятельно, образовательная организация-участник разрабатывает, утверждает и направляет базовой организации для включения в сетевую образовательную программу рабочие программы реализуемых ею частей, а также необходимые оценочные и методические материалы.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разработки и реализации ДОП в сетевой форме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Планирование</a:t>
            </a:r>
          </a:p>
          <a:p>
            <a:r>
              <a:rPr lang="ru-RU" sz="2400" dirty="0" smtClean="0"/>
              <a:t>Определение замысла создания ДОП в сетевой форме</a:t>
            </a:r>
          </a:p>
          <a:p>
            <a:r>
              <a:rPr lang="ru-RU" sz="2400" dirty="0" smtClean="0"/>
              <a:t>Поиск партнеров</a:t>
            </a:r>
          </a:p>
          <a:p>
            <a:r>
              <a:rPr lang="ru-RU" sz="2400" dirty="0" smtClean="0"/>
              <a:t>Разработка ДОП</a:t>
            </a:r>
          </a:p>
          <a:p>
            <a:r>
              <a:rPr lang="ru-RU" sz="2400" b="1" dirty="0" smtClean="0"/>
              <a:t>Заключение договора о сетевой форме реализации ДОП</a:t>
            </a:r>
          </a:p>
          <a:p>
            <a:r>
              <a:rPr lang="ru-RU" sz="2400" dirty="0" smtClean="0"/>
              <a:t>Распределение ресурсов</a:t>
            </a:r>
          </a:p>
          <a:p>
            <a:r>
              <a:rPr lang="ru-RU" sz="2400" dirty="0" smtClean="0"/>
              <a:t>Реализация ДОП в сетевой форме</a:t>
            </a:r>
          </a:p>
          <a:p>
            <a:r>
              <a:rPr lang="ru-RU" sz="2400" dirty="0" smtClean="0"/>
              <a:t>Подведение итогов реализации ДОП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Образовательная деятельность по ДОП, реализуемой с использованием сетевой формы, осуществляется </a:t>
            </a:r>
            <a:r>
              <a:rPr lang="ru-RU" b="1" dirty="0" smtClean="0"/>
              <a:t>посредством взаимодействия между организациями в соответствии с договором о сетевой форме реализации ДОП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Примерная форма договора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82" t="10178" r="13307" b="10272"/>
          <a:stretch/>
        </p:blipFill>
        <p:spPr>
          <a:xfrm>
            <a:off x="1187624" y="1663402"/>
            <a:ext cx="6984776" cy="45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Договор о сетевой форме реализации ДОП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Предмет Договора</a:t>
            </a:r>
          </a:p>
          <a:p>
            <a:r>
              <a:rPr lang="ru-RU" dirty="0" smtClean="0"/>
              <a:t>Осуществление образовательной деятельности при реализации ДОП</a:t>
            </a:r>
          </a:p>
          <a:p>
            <a:r>
              <a:rPr lang="ru-RU" dirty="0" smtClean="0"/>
              <a:t>Финансовое обеспечение реализации ДОП (п.3.1)</a:t>
            </a:r>
          </a:p>
          <a:p>
            <a:r>
              <a:rPr lang="ru-RU" dirty="0" smtClean="0"/>
              <a:t>Срок действия Договора</a:t>
            </a:r>
          </a:p>
          <a:p>
            <a:r>
              <a:rPr lang="ru-RU" dirty="0" smtClean="0"/>
              <a:t>Заключительные положения</a:t>
            </a:r>
          </a:p>
          <a:p>
            <a:pPr>
              <a:buNone/>
            </a:pPr>
            <a:r>
              <a:rPr lang="ru-RU" dirty="0" smtClean="0"/>
              <a:t>Приложения</a:t>
            </a:r>
          </a:p>
          <a:p>
            <a:r>
              <a:rPr lang="ru-RU" dirty="0" smtClean="0"/>
              <a:t>Адреса, реквизиты и подписи Сторон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101" t="11620" r="3595" b="8141"/>
          <a:stretch>
            <a:fillRect/>
          </a:stretch>
        </p:blipFill>
        <p:spPr bwMode="auto">
          <a:xfrm>
            <a:off x="428596" y="571480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 изменение договора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7945459"/>
              </p:ext>
            </p:extLst>
          </p:nvPr>
        </p:nvGraphicFramePr>
        <p:xfrm>
          <a:off x="1000100" y="1214422"/>
          <a:ext cx="7286644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298" y="2714620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Изменения в ДОП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rot="5400000">
            <a:off x="7531509" y="4209681"/>
            <a:ext cx="1117595" cy="356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разработки и реализации ДОП в сетевой форме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Планирование</a:t>
            </a:r>
          </a:p>
          <a:p>
            <a:r>
              <a:rPr lang="ru-RU" sz="2400" dirty="0" smtClean="0"/>
              <a:t>Определение замысла создания ДОП в сетевой форме</a:t>
            </a:r>
          </a:p>
          <a:p>
            <a:r>
              <a:rPr lang="ru-RU" sz="2400" dirty="0" smtClean="0"/>
              <a:t>Поиск партнеров</a:t>
            </a:r>
          </a:p>
          <a:p>
            <a:r>
              <a:rPr lang="ru-RU" sz="2400" dirty="0" smtClean="0"/>
              <a:t>Разработка ДОП</a:t>
            </a:r>
          </a:p>
          <a:p>
            <a:r>
              <a:rPr lang="ru-RU" sz="2400" dirty="0" smtClean="0"/>
              <a:t>Заключение договора о сетевой форме реализации ДОП</a:t>
            </a:r>
          </a:p>
          <a:p>
            <a:r>
              <a:rPr lang="ru-RU" sz="2400" b="1" dirty="0" smtClean="0"/>
              <a:t>Распределение ресурсов</a:t>
            </a:r>
          </a:p>
          <a:p>
            <a:r>
              <a:rPr lang="ru-RU" sz="2400" b="1" dirty="0" smtClean="0"/>
              <a:t>Реализация ДОП в сетевой форме</a:t>
            </a:r>
          </a:p>
          <a:p>
            <a:r>
              <a:rPr lang="ru-RU" sz="2400" dirty="0" smtClean="0"/>
              <a:t>Подведение итогов реализации ДОП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Почему для организации </a:t>
            </a:r>
            <a:r>
              <a:rPr lang="ru-RU" dirty="0" smtClean="0"/>
              <a:t>дополнительного образования </a:t>
            </a:r>
            <a:r>
              <a:rPr lang="ru-RU" dirty="0"/>
              <a:t>актуальна сетевая форма?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3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Зачисление обучающихся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500" dirty="0" smtClean="0"/>
              <a:t>При приеме на обучение по сетевой ДОП обучающийся зачисляется в базовую организацию на обучение по указанной программе</a:t>
            </a:r>
            <a:br>
              <a:rPr lang="ru-RU" sz="4500" dirty="0" smtClean="0"/>
            </a:b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Зачисление в образовательную организацию-участника при реализации в сетевой форме осуществляется путем перевода в указанную организацию без отчисления из базовой организации в порядке, определяемом локальными нормативными актами указанной организации</a:t>
            </a:r>
            <a:br>
              <a:rPr lang="ru-RU" sz="4500" dirty="0" smtClean="0"/>
            </a:b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>Зачисление обучающихся в организацию, обладающую ресурсами, не производится</a:t>
            </a:r>
            <a:br>
              <a:rPr lang="ru-RU" sz="4500" dirty="0" smtClean="0"/>
            </a:b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Обучающиеся по сетевой образовательной программе являются обучающимися базовой образовательной организации, а в период реализации части сетевой образовательной программы в образовательной организации-участнике  также обучающимися указанной организации</a:t>
            </a:r>
            <a:br>
              <a:rPr lang="ru-RU" sz="4500" dirty="0" smtClean="0"/>
            </a:b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b="1" dirty="0" smtClean="0"/>
              <a:t>На период реализации части сетевой образовательной программы в образовательной организации-участнике обучающиеся не отчисляются из базовой организации</a:t>
            </a:r>
            <a:r>
              <a:rPr lang="ru-RU" sz="4500" dirty="0" smtClean="0"/>
              <a:t/>
            </a:r>
            <a:br>
              <a:rPr lang="ru-RU" sz="4500" dirty="0" smtClean="0"/>
            </a:br>
            <a:endParaRPr lang="ru-RU" sz="45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Отчисление обучающихся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образовательной организации-участника: по завершению освоения в полном объеме части сетевой ДОП</a:t>
            </a:r>
          </a:p>
          <a:p>
            <a:r>
              <a:rPr lang="ru-RU" dirty="0" smtClean="0"/>
              <a:t>Из базовой организации: по завершению освоения в полном объеме всей сетевой ДОП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разработки и реализации ДОП в сетевой форме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Планирование</a:t>
            </a:r>
          </a:p>
          <a:p>
            <a:r>
              <a:rPr lang="ru-RU" sz="2400" dirty="0" smtClean="0"/>
              <a:t>Определение замысла создания ДОП в сетевой форме</a:t>
            </a:r>
          </a:p>
          <a:p>
            <a:r>
              <a:rPr lang="ru-RU" sz="2400" dirty="0" smtClean="0"/>
              <a:t>Поиск партнеров</a:t>
            </a:r>
          </a:p>
          <a:p>
            <a:r>
              <a:rPr lang="ru-RU" sz="2400" dirty="0" smtClean="0"/>
              <a:t>Разработка ДОП</a:t>
            </a:r>
          </a:p>
          <a:p>
            <a:r>
              <a:rPr lang="ru-RU" sz="2400" dirty="0" smtClean="0"/>
              <a:t>Заключение договора о сетевой форме реализации ДОП</a:t>
            </a:r>
          </a:p>
          <a:p>
            <a:r>
              <a:rPr lang="ru-RU" sz="2400" dirty="0" smtClean="0"/>
              <a:t>Распределение ресурсов</a:t>
            </a:r>
          </a:p>
          <a:p>
            <a:r>
              <a:rPr lang="ru-RU" sz="2400" dirty="0" smtClean="0"/>
              <a:t>Реализация ДОП в сетевой форме</a:t>
            </a:r>
          </a:p>
          <a:p>
            <a:r>
              <a:rPr lang="ru-RU" sz="2400" b="1" dirty="0" smtClean="0"/>
              <a:t>Подведение итогов реализации ДОП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Текущий контроль и промежуточная аттестация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Освоение части сетевой ДОП </a:t>
            </a:r>
            <a:r>
              <a:rPr lang="ru-RU" b="1" dirty="0" smtClean="0"/>
              <a:t>в образовательной организации-участнике</a:t>
            </a:r>
            <a:r>
              <a:rPr lang="ru-RU" dirty="0" smtClean="0"/>
              <a:t> сопровождается текущим контролем и промежуточной аттестацией, проводимой в формах, определенных учебным планом сетевой ДОП, и в порядке, установленном образовательной организацией-участником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Результаты промежуточной аттестации, проводимой образовательной организацией-участником, являются результатами промежуточной аттестации по сетевой образовательной программе и не требуют зачета в базовой организации.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завершению освоения в полном объеме части сетевой образовательной программы обучающиеся отчисляются из образовательной организации-участника в связи с завершением обучения.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структуры ДОП реализуемой в сетевой форме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Титульный лист </a:t>
            </a:r>
          </a:p>
          <a:p>
            <a:r>
              <a:rPr lang="ru-RU" dirty="0" smtClean="0"/>
              <a:t>Пояснительная записка</a:t>
            </a:r>
          </a:p>
          <a:p>
            <a:r>
              <a:rPr lang="ru-RU" dirty="0" smtClean="0"/>
              <a:t>Учебный план</a:t>
            </a:r>
          </a:p>
          <a:p>
            <a:r>
              <a:rPr lang="ru-RU" dirty="0" smtClean="0"/>
              <a:t>Обеспечение программы</a:t>
            </a:r>
          </a:p>
          <a:p>
            <a:r>
              <a:rPr lang="ru-RU" dirty="0" smtClean="0"/>
              <a:t>Мониторинг образовательных результатов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8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pPr algn="ctr">
              <a:buNone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n-US" dirty="0"/>
              <a:t> </a:t>
            </a:r>
            <a:r>
              <a:rPr lang="en-US" dirty="0" smtClean="0">
                <a:hlinkClick r:id="rId2"/>
              </a:rPr>
              <a:t>grekova@iro.yar.ru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 23-09-65</a:t>
            </a:r>
          </a:p>
          <a:p>
            <a:pPr>
              <a:buNone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3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Сетевая </a:t>
            </a:r>
            <a:r>
              <a:rPr lang="ru-RU" sz="3600" dirty="0"/>
              <a:t>форма – механизм, а не</a:t>
            </a:r>
            <a:br>
              <a:rPr lang="ru-RU" sz="3600" dirty="0"/>
            </a:br>
            <a:r>
              <a:rPr lang="ru-RU" sz="3600" dirty="0"/>
              <a:t>самоцель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Реализация задач, которые ранее были не под силу отдельной образовательной организации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доступности </a:t>
            </a:r>
            <a:r>
              <a:rPr lang="ru-RU" dirty="0" smtClean="0"/>
              <a:t>программ, обновления содержания</a:t>
            </a:r>
            <a:endParaRPr lang="ru-RU" dirty="0"/>
          </a:p>
          <a:p>
            <a:r>
              <a:rPr lang="ru-RU" dirty="0"/>
              <a:t>Обеспечение непрерывности образования с</a:t>
            </a:r>
          </a:p>
          <a:p>
            <a:pPr marL="0" indent="0">
              <a:buNone/>
            </a:pPr>
            <a:r>
              <a:rPr lang="ru-RU" dirty="0"/>
              <a:t>использованием ресурсов разных организаций</a:t>
            </a:r>
          </a:p>
          <a:p>
            <a:r>
              <a:rPr lang="ru-RU" dirty="0"/>
              <a:t>Привлечение реального сектора экономики</a:t>
            </a:r>
          </a:p>
          <a:p>
            <a:r>
              <a:rPr lang="ru-RU" dirty="0"/>
              <a:t>Возможность использования новых форм работы и форматов взаимодействия</a:t>
            </a:r>
          </a:p>
          <a:p>
            <a:r>
              <a:rPr lang="ru-RU" dirty="0" smtClean="0"/>
              <a:t>Возможность </a:t>
            </a:r>
            <a:r>
              <a:rPr lang="ru-RU" dirty="0"/>
              <a:t>зачета результатов освоения</a:t>
            </a:r>
          </a:p>
          <a:p>
            <a:pPr marL="0" indent="0">
              <a:buNone/>
            </a:pPr>
            <a:r>
              <a:rPr lang="ru-RU" dirty="0" smtClean="0"/>
              <a:t>Программ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</a:t>
            </a:r>
            <a:r>
              <a:rPr lang="ru-RU" dirty="0" smtClean="0"/>
              <a:t>России от </a:t>
            </a:r>
            <a:r>
              <a:rPr lang="ru-RU" dirty="0"/>
              <a:t>03.09.2019 N </a:t>
            </a:r>
            <a:r>
              <a:rPr lang="ru-RU" dirty="0" smtClean="0"/>
              <a:t>467 "Об </a:t>
            </a:r>
            <a:r>
              <a:rPr lang="ru-RU" dirty="0"/>
              <a:t>утверждении Целевой</a:t>
            </a:r>
          </a:p>
          <a:p>
            <a:pPr marL="0" indent="0">
              <a:buNone/>
            </a:pPr>
            <a:r>
              <a:rPr lang="ru-RU" dirty="0"/>
              <a:t>модели развития </a:t>
            </a:r>
            <a:r>
              <a:rPr lang="ru-RU" dirty="0" smtClean="0"/>
              <a:t>региональных систем дополнительного образования </a:t>
            </a:r>
            <a:r>
              <a:rPr lang="ru-RU" dirty="0"/>
              <a:t>детей"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7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Целевая модель развития региональных систем ДОД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Задачи: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/>
            <a:r>
              <a:rPr lang="ru-RU" sz="2400" dirty="0" smtClean="0"/>
              <a:t>Развитие сетевой формы реализации образовательных программ с возможностью зачета освоения детьми ДОП при обучении по основным образовательным программам и формирование индивидуальных учебных планов обучающихся</a:t>
            </a:r>
          </a:p>
          <a:p>
            <a:pPr marL="0" indent="0"/>
            <a:endParaRPr lang="ru-RU" sz="2400" dirty="0" smtClean="0"/>
          </a:p>
          <a:p>
            <a:pPr marL="0" indent="0"/>
            <a:r>
              <a:rPr lang="ru-RU" sz="2400" dirty="0" smtClean="0"/>
              <a:t>Участие в реализации ДОП организаций реального сектора экономики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Целевая модель развития региональных систем ДОД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Принципы обновления ДОП: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/>
            <a:r>
              <a:rPr lang="ru-RU" dirty="0" smtClean="0"/>
              <a:t>обеспечение эффективного использования времени обучающихся, приобретение ими новых навыков и компетенций за оптимальное время, включая обеспечение </a:t>
            </a:r>
            <a:r>
              <a:rPr lang="ru-RU" b="1" u="sng" dirty="0" smtClean="0"/>
              <a:t>возможности для зачета организацией</a:t>
            </a:r>
            <a:r>
              <a:rPr lang="ru-RU" dirty="0" smtClean="0"/>
              <a:t>, осуществляющей образовательную деятельность по основным общеобразовательным программам, результатов освоения дополнительных образовательных программ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/>
            <a:r>
              <a:rPr lang="ru-RU" dirty="0" smtClean="0"/>
              <a:t>конвергентный подход в разработке дополнительных общеобразовательных программ, реализация </a:t>
            </a:r>
            <a:r>
              <a:rPr lang="ru-RU" b="1" u="sng" dirty="0" smtClean="0"/>
              <a:t>междисциплинарных программ</a:t>
            </a:r>
            <a:r>
              <a:rPr lang="ru-RU" dirty="0" smtClean="0"/>
              <a:t>, включающих в себя элементы нескольких направленностей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Целевая модель развития региональных систем ДОД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Межведомственный совет:</a:t>
            </a:r>
          </a:p>
          <a:p>
            <a:pPr marL="0" indent="0"/>
            <a:r>
              <a:rPr lang="ru-RU" dirty="0" smtClean="0"/>
              <a:t>Определение приоритетных направлений ДОП</a:t>
            </a:r>
          </a:p>
          <a:p>
            <a:pPr marL="0" indent="0"/>
            <a:r>
              <a:rPr lang="ru-RU" dirty="0" smtClean="0"/>
              <a:t>Координация реализации ДОП в сетевой форме</a:t>
            </a:r>
          </a:p>
          <a:p>
            <a:pPr marL="0" indent="0"/>
            <a:r>
              <a:rPr lang="ru-RU" dirty="0" smtClean="0"/>
              <a:t>Выработка предложений по совместному использованию инфраструктуры в целях реализации ДОП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1890</TotalTime>
  <Words>1816</Words>
  <Application>Microsoft Office PowerPoint</Application>
  <PresentationFormat>Экран (4:3)</PresentationFormat>
  <Paragraphs>226</Paragraphs>
  <Slides>45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Verdana</vt:lpstr>
      <vt:lpstr>Тема Office</vt:lpstr>
      <vt:lpstr>  Реализация дополнительных общеобразовательных программ в сетевой форме  (в рамках проектировочной сессии «Обновление содержания и технологий дополнительного образования детей») </vt:lpstr>
      <vt:lpstr>Реализация дополнительных общеобразовательных программ в сетевой форме</vt:lpstr>
      <vt:lpstr>Презентация PowerPoint</vt:lpstr>
      <vt:lpstr>Актуально</vt:lpstr>
      <vt:lpstr> Сетевая форма – механизм, а не самоцель </vt:lpstr>
      <vt:lpstr>Целевая модель</vt:lpstr>
      <vt:lpstr>Целевая модель развития региональных систем ДОД</vt:lpstr>
      <vt:lpstr>Целевая модель развития региональных систем ДОД</vt:lpstr>
      <vt:lpstr>Целевая модель развития региональных систем ДОД</vt:lpstr>
      <vt:lpstr>Целевая модель развития региональных систем ДОД</vt:lpstr>
      <vt:lpstr>Этапы разработки и реализации ДОП в сетевой форме</vt:lpstr>
      <vt:lpstr>Методические рекомендации</vt:lpstr>
      <vt:lpstr>Актуальные документы</vt:lpstr>
      <vt:lpstr>Презентация PowerPoint</vt:lpstr>
      <vt:lpstr>Презентация PowerPoint</vt:lpstr>
      <vt:lpstr>Презентация PowerPoint</vt:lpstr>
      <vt:lpstr>Статья 15 273-ФЗ Сетевая форма реализации образовательных программ </vt:lpstr>
      <vt:lpstr>Локальные нормативные акты</vt:lpstr>
      <vt:lpstr>Этапы разработки и реализации ДОП в сетевой форме</vt:lpstr>
      <vt:lpstr>Презентация PowerPoint</vt:lpstr>
      <vt:lpstr>Этапы разработки и реализации ДОП в сетевой форме</vt:lpstr>
      <vt:lpstr>Поиск партнеров  (для чего?)</vt:lpstr>
      <vt:lpstr>Презентация PowerPoint</vt:lpstr>
      <vt:lpstr>Стороны договора о сетевой форме</vt:lpstr>
      <vt:lpstr>Роли организации</vt:lpstr>
      <vt:lpstr>Поиск партнеров</vt:lpstr>
      <vt:lpstr>Этапы разработки и реализации ДОП в сетевой форме</vt:lpstr>
      <vt:lpstr>Обратите внимание!!!</vt:lpstr>
      <vt:lpstr>Презентация PowerPoint</vt:lpstr>
      <vt:lpstr>Приказ департамента образования ЯО от 27.12.2019 №47-нп «О внесении изменения в приказ ДО ЯО от 07.08.2018 №19-нп «Об утверждении Правил персонифицированного финансирования дополнительного образования детей в Ярославской области» </vt:lpstr>
      <vt:lpstr>Разработка/модернизация ДОП</vt:lpstr>
      <vt:lpstr>Утверждение ДОП</vt:lpstr>
      <vt:lpstr>Этапы разработки и реализации ДОП в сетевой форме</vt:lpstr>
      <vt:lpstr>Презентация PowerPoint</vt:lpstr>
      <vt:lpstr>Примерная форма договора</vt:lpstr>
      <vt:lpstr>Договор о сетевой форме реализации ДОП</vt:lpstr>
      <vt:lpstr>Презентация PowerPoint</vt:lpstr>
      <vt:lpstr>Возможно изменение договора </vt:lpstr>
      <vt:lpstr>Этапы разработки и реализации ДОП в сетевой форме</vt:lpstr>
      <vt:lpstr>Зачисление обучающихся</vt:lpstr>
      <vt:lpstr>Отчисление обучающихся</vt:lpstr>
      <vt:lpstr>Этапы разработки и реализации ДОП в сетевой форме</vt:lpstr>
      <vt:lpstr>Текущий контроль и промежуточная аттестация</vt:lpstr>
      <vt:lpstr>Особенности структуры ДОП реализуемой в сетевой форме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Мария Андреевна Грекова</cp:lastModifiedBy>
  <cp:revision>124</cp:revision>
  <cp:lastPrinted>2021-04-21T11:20:36Z</cp:lastPrinted>
  <dcterms:created xsi:type="dcterms:W3CDTF">2020-11-29T13:05:11Z</dcterms:created>
  <dcterms:modified xsi:type="dcterms:W3CDTF">2021-04-22T06:32:07Z</dcterms:modified>
</cp:coreProperties>
</file>