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1"/>
  </p:notes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42180783331778E-2"/>
          <c:y val="7.994170519514926E-2"/>
          <c:w val="0.90286351706036749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Лист1!$C$128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Лист1!$B$129:$B$131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Лист1!$C$129:$C$131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E-43D9-A672-13DDFA845CAA}"/>
            </c:ext>
          </c:extLst>
        </c:ser>
        <c:ser>
          <c:idx val="1"/>
          <c:order val="1"/>
          <c:tx>
            <c:strRef>
              <c:f>Лист1!$D$128</c:f>
              <c:strCache>
                <c:ptCount val="1"/>
                <c:pt idx="0">
                  <c:v>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Лист1!$B$129:$B$131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Лист1!$D$129:$D$131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E-43D9-A672-13DDFA845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3475760"/>
        <c:axId val="203569888"/>
      </c:barChart>
      <c:catAx>
        <c:axId val="25347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569888"/>
        <c:crosses val="autoZero"/>
        <c:auto val="1"/>
        <c:lblAlgn val="ctr"/>
        <c:lblOffset val="100"/>
        <c:noMultiLvlLbl val="0"/>
      </c:catAx>
      <c:valAx>
        <c:axId val="20356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Лист1!$E$128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Лист1!$B$129:$B$131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Лист1!$E$129:$E$131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5-4B25-BF74-A8E0AE65B796}"/>
            </c:ext>
          </c:extLst>
        </c:ser>
        <c:ser>
          <c:idx val="3"/>
          <c:order val="1"/>
          <c:tx>
            <c:strRef>
              <c:f>Лист1!$F$128</c:f>
              <c:strCache>
                <c:ptCount val="1"/>
                <c:pt idx="0">
                  <c:v>группа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Лист1!$B$129:$B$131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Лист1!$F$129:$F$131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5-4B25-BF74-A8E0AE65B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135320"/>
        <c:axId val="205398136"/>
      </c:barChart>
      <c:catAx>
        <c:axId val="206135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98136"/>
        <c:crosses val="autoZero"/>
        <c:auto val="1"/>
        <c:lblAlgn val="ctr"/>
        <c:lblOffset val="100"/>
        <c:noMultiLvlLbl val="0"/>
      </c:catAx>
      <c:valAx>
        <c:axId val="20539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3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Лист1!$C$133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Лист1!$B$134:$B$136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Лист1!$C$134:$C$136</c:f>
              <c:numCache>
                <c:formatCode>General</c:formatCode>
                <c:ptCount val="3"/>
                <c:pt idx="0">
                  <c:v>32</c:v>
                </c:pt>
                <c:pt idx="1">
                  <c:v>25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5-411B-A4A7-5AF2DCC03336}"/>
            </c:ext>
          </c:extLst>
        </c:ser>
        <c:ser>
          <c:idx val="1"/>
          <c:order val="1"/>
          <c:tx>
            <c:strRef>
              <c:f>Лист1!$D$133</c:f>
              <c:strCache>
                <c:ptCount val="1"/>
                <c:pt idx="0">
                  <c:v>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Лист1!$B$134:$B$136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Лист1!$D$134:$D$136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5-411B-A4A7-5AF2DCC03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109632"/>
        <c:axId val="203110024"/>
      </c:barChart>
      <c:catAx>
        <c:axId val="20310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10024"/>
        <c:crosses val="autoZero"/>
        <c:auto val="1"/>
        <c:lblAlgn val="ctr"/>
        <c:lblOffset val="100"/>
        <c:noMultiLvlLbl val="0"/>
      </c:catAx>
      <c:valAx>
        <c:axId val="203110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Лист1!$C$133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Лист1!$B$134:$B$136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Лист1!$C$134:$C$136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3-4E84-BC38-3D4E27236405}"/>
            </c:ext>
          </c:extLst>
        </c:ser>
        <c:ser>
          <c:idx val="1"/>
          <c:order val="1"/>
          <c:tx>
            <c:strRef>
              <c:f>Лист1!$D$133</c:f>
              <c:strCache>
                <c:ptCount val="1"/>
                <c:pt idx="0">
                  <c:v>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Лист1!$B$134:$B$136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Лист1!$D$134:$D$136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3-4E84-BC38-3D4E27236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110808"/>
        <c:axId val="203111200"/>
      </c:barChart>
      <c:catAx>
        <c:axId val="203110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11200"/>
        <c:crosses val="autoZero"/>
        <c:auto val="1"/>
        <c:lblAlgn val="ctr"/>
        <c:lblOffset val="100"/>
        <c:noMultiLvlLbl val="0"/>
      </c:catAx>
      <c:valAx>
        <c:axId val="20311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1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Лист1!$C$139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Лист1!$B$140:$B$142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Лист1!$C$140:$C$142</c:f>
              <c:numCache>
                <c:formatCode>General</c:formatCode>
                <c:ptCount val="3"/>
                <c:pt idx="0">
                  <c:v>197</c:v>
                </c:pt>
                <c:pt idx="1">
                  <c:v>265</c:v>
                </c:pt>
                <c:pt idx="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E-4E16-83FB-09EB5BF693B8}"/>
            </c:ext>
          </c:extLst>
        </c:ser>
        <c:ser>
          <c:idx val="1"/>
          <c:order val="1"/>
          <c:tx>
            <c:strRef>
              <c:f>Лист1!$D$139</c:f>
              <c:strCache>
                <c:ptCount val="1"/>
                <c:pt idx="0">
                  <c:v>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Лист1!$B$140:$B$142</c:f>
              <c:strCache>
                <c:ptCount val="3"/>
                <c:pt idx="0">
                  <c:v>10 классы</c:v>
                </c:pt>
                <c:pt idx="1">
                  <c:v>11 классы 2022</c:v>
                </c:pt>
                <c:pt idx="2">
                  <c:v>11 классы 2023</c:v>
                </c:pt>
              </c:strCache>
            </c:strRef>
          </c:cat>
          <c:val>
            <c:numRef>
              <c:f>Лист1!$D$140:$D$142</c:f>
              <c:numCache>
                <c:formatCode>General</c:formatCode>
                <c:ptCount val="3"/>
                <c:pt idx="0">
                  <c:v>243</c:v>
                </c:pt>
                <c:pt idx="1">
                  <c:v>67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E-4E16-83FB-09EB5BF69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837064"/>
        <c:axId val="205838240"/>
      </c:barChart>
      <c:catAx>
        <c:axId val="205837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38240"/>
        <c:crosses val="autoZero"/>
        <c:auto val="1"/>
        <c:lblAlgn val="ctr"/>
        <c:lblOffset val="100"/>
        <c:noMultiLvlLbl val="0"/>
      </c:catAx>
      <c:valAx>
        <c:axId val="2058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3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Лист1!$B$116:$B$124</c:f>
              <c:strCache>
                <c:ptCount val="9"/>
                <c:pt idx="0">
                  <c:v>литература</c:v>
                </c:pt>
                <c:pt idx="1">
                  <c:v>иностранный</c:v>
                </c:pt>
                <c:pt idx="2">
                  <c:v>математика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</c:strCache>
            </c:strRef>
          </c:cat>
          <c:val>
            <c:numRef>
              <c:f>Лист1!$C$116:$C$124</c:f>
              <c:numCache>
                <c:formatCode>General</c:formatCode>
                <c:ptCount val="9"/>
                <c:pt idx="0">
                  <c:v>149</c:v>
                </c:pt>
                <c:pt idx="1">
                  <c:v>659</c:v>
                </c:pt>
                <c:pt idx="2">
                  <c:v>2388</c:v>
                </c:pt>
                <c:pt idx="3">
                  <c:v>863</c:v>
                </c:pt>
                <c:pt idx="4">
                  <c:v>599</c:v>
                </c:pt>
                <c:pt idx="5">
                  <c:v>451</c:v>
                </c:pt>
                <c:pt idx="6">
                  <c:v>783</c:v>
                </c:pt>
                <c:pt idx="7">
                  <c:v>515</c:v>
                </c:pt>
                <c:pt idx="8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4-4649-A164-6ACD1C1B2DA4}"/>
            </c:ext>
          </c:extLst>
        </c:ser>
        <c:ser>
          <c:idx val="1"/>
          <c:order val="1"/>
          <c:tx>
            <c:strRef>
              <c:f>Лист1!$D$115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257614402182229E-2"/>
                  <c:y val="4.8991488982508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14-4649-A164-6ACD1C1B2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Лист1!$B$116:$B$124</c:f>
              <c:strCache>
                <c:ptCount val="9"/>
                <c:pt idx="0">
                  <c:v>литература</c:v>
                </c:pt>
                <c:pt idx="1">
                  <c:v>иностранный</c:v>
                </c:pt>
                <c:pt idx="2">
                  <c:v>математика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</c:strCache>
            </c:strRef>
          </c:cat>
          <c:val>
            <c:numRef>
              <c:f>Лист1!$D$116:$D$124</c:f>
              <c:numCache>
                <c:formatCode>General</c:formatCode>
                <c:ptCount val="9"/>
                <c:pt idx="0">
                  <c:v>130</c:v>
                </c:pt>
                <c:pt idx="1">
                  <c:v>588</c:v>
                </c:pt>
                <c:pt idx="2">
                  <c:v>2329</c:v>
                </c:pt>
                <c:pt idx="3">
                  <c:v>914</c:v>
                </c:pt>
                <c:pt idx="4">
                  <c:v>547</c:v>
                </c:pt>
                <c:pt idx="5">
                  <c:v>397</c:v>
                </c:pt>
                <c:pt idx="6">
                  <c:v>761</c:v>
                </c:pt>
                <c:pt idx="7">
                  <c:v>542</c:v>
                </c:pt>
                <c:pt idx="8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14-4649-A164-6ACD1C1B2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39024"/>
        <c:axId val="205839416"/>
      </c:barChart>
      <c:catAx>
        <c:axId val="20583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39416"/>
        <c:crosses val="autoZero"/>
        <c:auto val="1"/>
        <c:lblAlgn val="ctr"/>
        <c:lblOffset val="100"/>
        <c:noMultiLvlLbl val="0"/>
      </c:catAx>
      <c:valAx>
        <c:axId val="20583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3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Лист1!$B$104:$B$112</c:f>
              <c:strCache>
                <c:ptCount val="9"/>
                <c:pt idx="0">
                  <c:v>литература</c:v>
                </c:pt>
                <c:pt idx="1">
                  <c:v>иностранный</c:v>
                </c:pt>
                <c:pt idx="2">
                  <c:v>математика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</c:strCache>
            </c:strRef>
          </c:cat>
          <c:val>
            <c:numRef>
              <c:f>Лист1!$C$104:$C$112</c:f>
              <c:numCache>
                <c:formatCode>General</c:formatCode>
                <c:ptCount val="9"/>
                <c:pt idx="0">
                  <c:v>52</c:v>
                </c:pt>
                <c:pt idx="1">
                  <c:v>52</c:v>
                </c:pt>
                <c:pt idx="2">
                  <c:v>76</c:v>
                </c:pt>
                <c:pt idx="3">
                  <c:v>72</c:v>
                </c:pt>
                <c:pt idx="4">
                  <c:v>57</c:v>
                </c:pt>
                <c:pt idx="5">
                  <c:v>84</c:v>
                </c:pt>
                <c:pt idx="6">
                  <c:v>43</c:v>
                </c:pt>
                <c:pt idx="7">
                  <c:v>71</c:v>
                </c:pt>
                <c:pt idx="8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8-4094-A38B-334B5F96CFB5}"/>
            </c:ext>
          </c:extLst>
        </c:ser>
        <c:ser>
          <c:idx val="1"/>
          <c:order val="1"/>
          <c:tx>
            <c:strRef>
              <c:f>Лист1!$D$103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Лист1!$B$104:$B$112</c:f>
              <c:strCache>
                <c:ptCount val="9"/>
                <c:pt idx="0">
                  <c:v>литература</c:v>
                </c:pt>
                <c:pt idx="1">
                  <c:v>иностранный</c:v>
                </c:pt>
                <c:pt idx="2">
                  <c:v>математика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</c:strCache>
            </c:strRef>
          </c:cat>
          <c:val>
            <c:numRef>
              <c:f>Лист1!$D$104:$D$112</c:f>
              <c:numCache>
                <c:formatCode>General</c:formatCode>
                <c:ptCount val="9"/>
                <c:pt idx="0">
                  <c:v>56</c:v>
                </c:pt>
                <c:pt idx="1">
                  <c:v>54</c:v>
                </c:pt>
                <c:pt idx="2">
                  <c:v>77</c:v>
                </c:pt>
                <c:pt idx="3">
                  <c:v>75</c:v>
                </c:pt>
                <c:pt idx="4">
                  <c:v>55</c:v>
                </c:pt>
                <c:pt idx="5">
                  <c:v>95</c:v>
                </c:pt>
                <c:pt idx="6">
                  <c:v>46</c:v>
                </c:pt>
                <c:pt idx="7">
                  <c:v>81</c:v>
                </c:pt>
                <c:pt idx="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8-4094-A38B-334B5F96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40200"/>
        <c:axId val="205840592"/>
      </c:barChart>
      <c:catAx>
        <c:axId val="20584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40592"/>
        <c:crosses val="autoZero"/>
        <c:auto val="1"/>
        <c:lblAlgn val="ctr"/>
        <c:lblOffset val="100"/>
        <c:noMultiLvlLbl val="0"/>
      </c:catAx>
      <c:valAx>
        <c:axId val="20584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4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853F0-1EEC-4D11-8D93-DC87F1E652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52B9D-3B87-4151-A6B4-59398453F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52B9D-3B87-4151-A6B4-59398453F4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4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52B9D-3B87-4151-A6B4-59398453F4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0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5A66-F558-4DA4-ABF4-7FB2C3801C66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3A3-E1FB-4295-80B1-AEDCA807204A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0C6C-BF4C-481A-B350-5D55DCF910A0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FAC5-94DC-47BC-96AF-19B09ABF9212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1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3465-B079-4DF5-8C9A-23A2359109E7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9D2C-448F-402B-AD3D-0A65CB41894A}" type="datetime1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7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67DD-B9FC-4738-8746-01CC3C5A405A}" type="datetime1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8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D35-5AC2-4B8A-9758-89FE9B289E02}" type="datetime1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1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AFC9-3A38-4FB8-842D-6CEC96AE97DC}" type="datetime1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3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A36E5A-FBCE-43B7-B31A-FD1BD2D0C494}" type="datetime1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1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7E54-586E-4AC8-AC6A-1F41AD0E7AF2}" type="datetime1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65D241-E435-4AB3-932C-8A09A9312620}" type="datetime1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132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мониторинга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учебных планов профильного обучения на уровне среднего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общеобразовательных организациях Ярославской области в 2021-2023 годах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0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02353"/>
              </p:ext>
            </p:extLst>
          </p:nvPr>
        </p:nvGraphicFramePr>
        <p:xfrm>
          <a:off x="755576" y="764704"/>
          <a:ext cx="8029537" cy="550042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 МР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Кол-во ОО, заполнивших опросные формы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Кол-во ОО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 статистическим данным ОО1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г. Ярославль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72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Большесельский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Борисоглебский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Брейтовский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Гаврилов-</a:t>
                      </a:r>
                      <a:r>
                        <a:rPr lang="ru-RU" sz="1400" dirty="0" err="1" smtClean="0">
                          <a:effectLst/>
                        </a:rPr>
                        <a:t>Ямский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Даниловский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Любимский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Мышкинский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Некоузский</a:t>
                      </a:r>
                      <a:r>
                        <a:rPr lang="ru-RU" sz="1400" baseline="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Некрасовский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Первомайский</a:t>
                      </a:r>
                      <a:r>
                        <a:rPr lang="ru-RU" sz="1400" baseline="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г.о.г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</a:rPr>
                        <a:t> Переславль-Залесский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13+3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Пошехонский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Ростовский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г. Рыбинск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Тутаевский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Угличский</a:t>
                      </a:r>
                      <a:r>
                        <a:rPr lang="ru-RU" sz="1400" baseline="0" dirty="0" smtClean="0">
                          <a:effectLst/>
                        </a:rPr>
                        <a:t>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Ярославский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Рыбинский МР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83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ГОУ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Итого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54" marR="6815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5608" y="116632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/>
              <a:t>Мониторинг реализации учебных планов профильного обучения на уровне среднего общего образования</a:t>
            </a:r>
            <a:endParaRPr lang="ru-RU" b="1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444193"/>
              </p:ext>
            </p:extLst>
          </p:nvPr>
        </p:nvGraphicFramePr>
        <p:xfrm>
          <a:off x="1187624" y="1556792"/>
          <a:ext cx="59046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6296" y="2204864"/>
            <a:ext cx="172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МО: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г. Ярославль;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Переславль-Залесский;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Ростовский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Ярославский МР;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5608" y="116632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учебных планов естественно-научного профиля в общеобразовательных организациях Ярославской области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7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6296" y="2204864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г. Ярославль;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Переславль-Залесский;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5608" y="116632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учебных планов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 в общеобразовательных организациях Ярославской области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21168"/>
              </p:ext>
            </p:extLst>
          </p:nvPr>
        </p:nvGraphicFramePr>
        <p:xfrm>
          <a:off x="971600" y="1484784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7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6296" y="2204864"/>
            <a:ext cx="172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МО: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г. Ярославль;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Переславль-Залесский;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Ростовский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Ярославский МР;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5608" y="116632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учебных планов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профиля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Ярославской области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61176"/>
              </p:ext>
            </p:extLst>
          </p:nvPr>
        </p:nvGraphicFramePr>
        <p:xfrm>
          <a:off x="1259632" y="1844824"/>
          <a:ext cx="53285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6296" y="2204864"/>
            <a:ext cx="17281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МО: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Борисоглебский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pPr marL="171450" indent="-171450">
              <a:buFontTx/>
              <a:buChar char="-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Переславль-Залесский;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Пошехонский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Ростовский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Ярославский МР;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5608" y="116632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учебных планов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профиля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Ярославской области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294277"/>
              </p:ext>
            </p:extLst>
          </p:nvPr>
        </p:nvGraphicFramePr>
        <p:xfrm>
          <a:off x="611560" y="1340768"/>
          <a:ext cx="65527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2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6632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учебных планов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универсального профиля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Ярославской области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835306"/>
              </p:ext>
            </p:extLst>
          </p:nvPr>
        </p:nvGraphicFramePr>
        <p:xfrm>
          <a:off x="1043608" y="1628800"/>
          <a:ext cx="62646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5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3208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Динамика выбора предметов обучающимися 11 классов для изучения на углубленном уровне в сравнении 2022 и 2023 </a:t>
            </a:r>
            <a:r>
              <a:rPr lang="ru-RU" b="1" dirty="0" err="1" smtClean="0"/>
              <a:t>г.г</a:t>
            </a:r>
            <a:r>
              <a:rPr lang="ru-RU" b="1" dirty="0" smtClean="0"/>
              <a:t>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018086"/>
              </p:ext>
            </p:extLst>
          </p:nvPr>
        </p:nvGraphicFramePr>
        <p:xfrm>
          <a:off x="1259632" y="1052736"/>
          <a:ext cx="6768752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78612"/>
              </p:ext>
            </p:extLst>
          </p:nvPr>
        </p:nvGraphicFramePr>
        <p:xfrm>
          <a:off x="1331640" y="3861048"/>
          <a:ext cx="69127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420888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/>
              <a:t>5028</a:t>
            </a:r>
            <a:r>
              <a:rPr lang="ru-RU" sz="1050" dirty="0" smtClean="0"/>
              <a:t> обучающихся 2022 года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501008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/>
              <a:t>4897</a:t>
            </a:r>
            <a:r>
              <a:rPr lang="ru-RU" sz="1050" dirty="0" smtClean="0"/>
              <a:t> обучающихся 2023 года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652740" y="980728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обучающихся общеобразовательных организаций, изучавших предмет на углубленном уровне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67902" y="3556628"/>
            <a:ext cx="4576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 обучающихся общеобразовательных организаций, выбравших на ЕГЭ предмет, изучавшийся  на углубленном уровне</a:t>
            </a:r>
            <a:endParaRPr lang="ru-RU" sz="1200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Координационный совет.20.04.2023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3208"/>
            <a:ext cx="824285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Предложения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525" y="909488"/>
            <a:ext cx="847194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85725" indent="360680" algn="just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 МОУО</a:t>
            </a:r>
            <a:endParaRPr lang="ru-RU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меры по формированию профильных классов на уровне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с учетом потребностей обучающихся и ресурсных возможностей ОО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31.08.2023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меры по обеспечению контроля качества преподавания предметов на углубленном уровне изучения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в течение года 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меры по обеспечению выбора для прохождения государственной итоговой аттестации обучающимися 9, 11 классов предметов,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изучавшихся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углубленном уровне (не менее 50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01.03.2024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373987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85725" algn="just"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Рекомендовать ОО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формированию учебных планов профильных классов на уровне среднего общего в соответствии с требованиями ФГОС СОО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30.08.2023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контроль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преподавания предметов на углубленном уровне изучения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в течение года </a:t>
            </a:r>
          </a:p>
          <a:p>
            <a:pPr marL="85725" marR="85725" indent="36068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обучающимися 9, 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предметов,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изучавшихся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углубленном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уровне,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государственной итоговой аттестации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50% 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Срок: 01.03.2024 </a:t>
            </a:r>
          </a:p>
          <a:p>
            <a:pPr marL="85725" marR="85725" indent="36068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723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883</TotalTime>
  <Words>537</Words>
  <Application>Microsoft Office PowerPoint</Application>
  <PresentationFormat>Экран (4:3)</PresentationFormat>
  <Paragraphs>153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Ирина  Юрьевна</dc:creator>
  <cp:lastModifiedBy>Пиленкова Ирина Николаевна</cp:lastModifiedBy>
  <cp:revision>42</cp:revision>
  <dcterms:created xsi:type="dcterms:W3CDTF">2022-06-24T08:27:29Z</dcterms:created>
  <dcterms:modified xsi:type="dcterms:W3CDTF">2023-04-20T07:41:13Z</dcterms:modified>
</cp:coreProperties>
</file>