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9" r:id="rId4"/>
    <p:sldId id="258" r:id="rId5"/>
    <p:sldId id="257" r:id="rId6"/>
    <p:sldId id="264" r:id="rId7"/>
    <p:sldId id="280" r:id="rId8"/>
    <p:sldId id="282" r:id="rId9"/>
    <p:sldId id="278" r:id="rId10"/>
    <p:sldId id="275" r:id="rId11"/>
    <p:sldId id="284" r:id="rId12"/>
    <p:sldId id="261" r:id="rId13"/>
    <p:sldId id="263" r:id="rId14"/>
    <p:sldId id="265" r:id="rId15"/>
    <p:sldId id="266" r:id="rId16"/>
    <p:sldId id="267" r:id="rId17"/>
    <p:sldId id="283" r:id="rId18"/>
    <p:sldId id="270" r:id="rId19"/>
    <p:sldId id="269" r:id="rId20"/>
    <p:sldId id="277" r:id="rId21"/>
    <p:sldId id="271" r:id="rId22"/>
    <p:sldId id="273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8078" autoAdjust="0"/>
  </p:normalViewPr>
  <p:slideViewPr>
    <p:cSldViewPr>
      <p:cViewPr varScale="1">
        <p:scale>
          <a:sx n="64" d="100"/>
          <a:sy n="64" d="100"/>
        </p:scale>
        <p:origin x="-16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2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3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2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0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3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3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4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6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8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2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45DE-6D0A-47AE-A45D-0D6A145D9F65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BBB6-3C53-4FC8-9DF6-E0EED64C1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iro.yar.ru/index.php/&#1057;&#1077;&#1090;&#1077;&#1074;&#1086;&#1081;_&#1087;&#1088;&#1086;&#1077;&#1082;&#1090;_&#1044;&#1088;&#1077;&#1089;&#1089;-&#1082;&#1086;&#1076;_&#1089;&#1086;&#1074;&#1088;&#1077;&#1084;&#1077;&#1085;&#1085;&#1086;&#1075;&#1086;_&#1095;&#1080;&#1090;&#1072;&#1090;&#1077;&#1083;&#1103;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ro.yar.ru/index.php/&#1057;&#1077;&#1090;&#1077;&#1074;&#1086;&#1081;_&#1087;&#1088;&#1086;&#1077;&#1082;&#1090;_&#1044;&#1088;&#1077;&#1089;&#1089;-&#1082;&#1086;&#1076;_&#1089;&#1086;&#1074;&#1088;&#1077;&#1084;&#1077;&#1085;&#1085;&#1086;&#1075;&#1086;_&#1095;&#1080;&#1090;&#1072;&#1090;&#1077;&#1083;&#1103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672" y="692696"/>
            <a:ext cx="7772400" cy="18722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Вводная презентация в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региональный сетевой интернет-проект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Дресс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-код современного читателя»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122" y="5158283"/>
            <a:ext cx="8348818" cy="148288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представляет собой методический продукт, на основе которого вы рассказываете детям о проекте, вводите в его проблематику, рассказываете об этапах работы, итоговых продуктах. 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слайдов можно детям не показывать.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приветствуются.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может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меняться. Слайды с розовым фоном поясняют некоторые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команд.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6294" y="2276872"/>
            <a:ext cx="8348818" cy="2890100"/>
            <a:chOff x="555122" y="2132856"/>
            <a:chExt cx="8348818" cy="3025610"/>
          </a:xfrm>
        </p:grpSpPr>
        <p:pic>
          <p:nvPicPr>
            <p:cNvPr id="4" name="Picture 2" descr="C:\Users\Admin\Desktop\Маша\СЕТЕВОЙ ПРОЕКТ\логотип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122" y="3139166"/>
              <a:ext cx="1952625" cy="2019300"/>
            </a:xfrm>
            <a:prstGeom prst="rect">
              <a:avLst/>
            </a:prstGeom>
            <a:noFill/>
          </p:spPr>
        </p:pic>
        <p:pic>
          <p:nvPicPr>
            <p:cNvPr id="1027" name="Picture 3" descr="C:\Users\Admin\Desktop\Маша\СЕТЕВОЙ ПРОЕКТ\логотип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3098906"/>
              <a:ext cx="2171700" cy="1924050"/>
            </a:xfrm>
            <a:prstGeom prst="rect">
              <a:avLst/>
            </a:prstGeom>
            <a:noFill/>
          </p:spPr>
        </p:pic>
        <p:pic>
          <p:nvPicPr>
            <p:cNvPr id="1028" name="Picture 4" descr="C:\Users\Admin\Desktop\Маша\СЕТЕВОЙ ПРОЕКТ\логотип 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5898" y="2132856"/>
              <a:ext cx="3801604" cy="2909608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2048077" y="167418"/>
            <a:ext cx="515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Центр ГАУ ДПО ЯО ИРО, 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992888" cy="147002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книги из моего круга чтения можно поставить на золотую полку?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852936"/>
            <a:ext cx="1512168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9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9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baranova\Documents\Файлы Outlook\Сетевой проект Книгочарт-2019\листовка - приглашение в проект КЧ2019\листовка фон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03" y="2708920"/>
            <a:ext cx="1905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83568" y="5445224"/>
            <a:ext cx="8085584" cy="14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отвечают. Ответы фиксируются и предоставляются учителю.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3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Пояснения для руководителя команды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Обратите внимание ребят на то, чтобы они называли не последнюю книгу из прочитанных (самое яркое впечатление – последнее – закон психологии). Ребята должны делать свой выбор на основании комплекса критериев: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рассматриваемых проблем, темы в книге,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богатство средств выразительности и образов,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захватывающий сюжет,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яркие впечатления после прочтения (оставляет эмоциональный след  в памяти, изменила отношение читателя к чему-то)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т.п. 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Отлично, если у ребят есть читательский дневник или они могут для начала составить список всех книг, которые прочитали за последние полгода-год. </a:t>
            </a:r>
          </a:p>
          <a:p>
            <a:pPr algn="ctr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забудьте об условии: книги называются не по школьной программе!!!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скуч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9494" y="4870105"/>
            <a:ext cx="8309027" cy="1481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Включаемся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сетевой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интернет-проект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объединит работу команд из разных школ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8" y="149600"/>
            <a:ext cx="8591019" cy="469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96007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проекта:</a:t>
            </a:r>
          </a:p>
          <a:p>
            <a:pPr algn="ctr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http://wiki.iro.yar.ru/index.php/Сетевой_проект_Дресс-код_современного_читателя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29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952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коллекцию из лучших книг, рекомендованных вами к прочтению своим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сверстниками и определить читательский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дресс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-код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современного школьника</a:t>
            </a:r>
          </a:p>
          <a:p>
            <a:pPr marL="0" indent="0" algn="ctr">
              <a:buNone/>
            </a:pPr>
            <a:endParaRPr lang="ru-RU" sz="1000" dirty="0" smtClean="0"/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Сроки: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апреля - 3 ноября 2020 года</a:t>
            </a:r>
            <a:endParaRPr lang="ru-RU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Admin\Desktop\Маша\СЕТЕВОЙ ПРОЕКТ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634648"/>
            <a:ext cx="1952625" cy="2019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598532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проекта:</a:t>
            </a:r>
          </a:p>
          <a:p>
            <a:pPr algn="ctr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http://wiki.iro.yar.ru/index.php/Сетевой_проект_Дресс-код_современного_читателя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5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Шаги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16" y="908720"/>
            <a:ext cx="9145016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познакомимся! </a:t>
            </a:r>
            <a:endParaRPr lang="ru-RU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апрель 2020 года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Отправка электронной заявки;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wiki-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страницы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команды на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проекта;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</a:t>
            </a:r>
          </a:p>
          <a:p>
            <a:pPr lvl="2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</a:p>
          <a:p>
            <a:pPr lvl="2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команды </a:t>
            </a:r>
          </a:p>
          <a:p>
            <a:pPr lvl="2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коллективное фото или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фотоколлаж (можно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вставить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видеоприветствие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3074" name="Picture 2" descr="Открытка привет, приветик! Открытка привет с цыпленком. Открытка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C7"/>
              </a:clrFrom>
              <a:clrTo>
                <a:srgbClr val="FBFB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1584176" cy="19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Шаги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532440" cy="46805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Формируем общий список книг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дресс-кода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0" indent="0" algn="r">
              <a:buNone/>
            </a:pPr>
            <a:endParaRPr lang="ru-RU" sz="39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39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апрель – май 2020 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Соцопрос «Что я люблю читать?» ответы на входной опрос (ОТВЕЧАЕТ КАЖДЫЙ УЧАСТНИК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Формируем свою коллекцию книг для золотой полки (3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 от одной команды);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Презентуем свои книги, рекламируем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их. Материалы размещаем на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wiki-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странице команды;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Знакомимся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проекта со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списками книг других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список книг проекта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летнего чтения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ГОЛОСУЕМ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36" y="5629981"/>
            <a:ext cx="2497196" cy="98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2"/>
          <a:stretch/>
        </p:blipFill>
        <p:spPr bwMode="auto">
          <a:xfrm>
            <a:off x="755576" y="5629981"/>
            <a:ext cx="4085889" cy="98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Шаги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 и вдумчиво читаем!!!</a:t>
            </a:r>
          </a:p>
          <a:p>
            <a:pPr marL="0" indent="0" algn="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июнь – август 2020</a:t>
            </a:r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Открытие программы летних чтений &quot;Летнее чтение-вот это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3195361" cy="340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2857496"/>
            <a:ext cx="48245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Читаем книги из составленного рейтингового списка;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Обмениваемся мнениями, обсуждаем книги; </a:t>
            </a:r>
          </a:p>
          <a:p>
            <a:pPr marL="514350" indent="-51435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Работаем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рубрике сайта «Вопрос –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5752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Шаги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018"/>
            <a:ext cx="8208912" cy="535932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Анализируем и </a:t>
            </a:r>
            <a:r>
              <a:rPr lang="ru-RU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креативим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marL="0" indent="0" algn="r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сентябрь – октябрь 2020</a:t>
            </a:r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Выполняем в команде творческие задания </a:t>
            </a: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прочитанным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ЛЕТОМ книгам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(например: 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фанфик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иллюстрация, эссе, стихотворение, очерк и т.п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пробуем себя в разных ролях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(критика/ писателя/ журналиста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художника-иллюстратора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пиарщика/ друга)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Размещаем на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wiki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-странице команды результаты работы в проекте;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Обмениваемся мнениями, обсуждаем книги; </a:t>
            </a: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Выбираем самые интересные презентации книг.</a:t>
            </a:r>
          </a:p>
          <a:p>
            <a:pPr marL="971550" lvl="1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Возможна совместная </a:t>
            </a:r>
          </a:p>
          <a:p>
            <a:pPr marL="457200" lvl="1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другими командами!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реативим по-этапно и главное не пропустить ничег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13343" b="14264"/>
          <a:stretch/>
        </p:blipFill>
        <p:spPr bwMode="auto">
          <a:xfrm>
            <a:off x="5580112" y="5157192"/>
            <a:ext cx="2991872" cy="15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Шаги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010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Контролируй, оценивай, предлагай! </a:t>
            </a:r>
          </a:p>
          <a:p>
            <a:pPr marL="0" indent="0">
              <a:buNone/>
            </a:pPr>
            <a:endParaRPr lang="ru-RU" b="1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проекта: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Сверяй свою работу с Дневником проекта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Пользуйся памятками, примерными планами для написания аннотаций, отзывов или рецензий, творческих заданий;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Оценивай и совершенствуй свою работу и работу других;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Задавай вопросы участникам, руководителям, координаторам,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экспертам проекта.</a:t>
            </a:r>
            <a:endParaRPr lang="ru-RU" sz="2400" dirty="0" smtClean="0"/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5122" name="Picture 2" descr="OMNIDESK – Оценка качества работы сотрудников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083D3"/>
              </a:clrFrom>
              <a:clrTo>
                <a:srgbClr val="A083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6474" r="4306" b="27390"/>
          <a:stretch/>
        </p:blipFill>
        <p:spPr bwMode="auto">
          <a:xfrm>
            <a:off x="2469330" y="5197104"/>
            <a:ext cx="4334918" cy="13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Шаги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3285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ноябрь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Подводим итоги! </a:t>
            </a:r>
            <a:endParaRPr lang="ru-RU" b="1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 книг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в своей школе по итогам сетевого проекта (формы различные: выставка, плакаты, листовки,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акция, литературное кафе и пр.) выбирается самостоятельно каждой командой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желанию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работы и  продуктов проекта экспертами и самими участниками проекта.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Видеоконференция по итогам работы в проекте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Награждение.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Заполнение итоговой анкеты.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19256" cy="559439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Пояснения для </a:t>
            </a:r>
            <a:r>
              <a:rPr lang="ru-RU" sz="4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руководителя команды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– не просто занятие, которым можно заполнить своё свободное время, развлечься. Под влиянием умных и талантливых книг мы меняемся: чтение делает нас умнее, добрее, опытнее. Вот почему книги всегда рядом с нами, нужны нам, сопровождают нас с самого раннего детства до старости. Но у каждого любимые книги свои и своя 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«золотая полка».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хотим создать самую интересную компанию хороших книг, познакомиться с которой должен каждый современный читатель-школьник. Это сделать очень сложно, так как хороших и умных книг сотни и тысячи! Наша основная компания будет состоять из 10 книг 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2 категорий (по возрастам)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мы отберём по результатам работы в проекте и которые составят 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читательский </a:t>
            </a:r>
            <a:r>
              <a:rPr lang="ru-RU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дресс-код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современного культурного школьника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635896" y="5141780"/>
            <a:ext cx="3888432" cy="1368152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роли в проекте мы можем выполнять?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64" y="1700808"/>
            <a:ext cx="8208912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Критик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5682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Добавь свои </a:t>
            </a:r>
            <a:r>
              <a:rPr lang="ru-RU" b="1" dirty="0" smtClean="0"/>
              <a:t>роли!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 descr="ин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81" y="3946136"/>
            <a:ext cx="1235321" cy="12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ху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83713"/>
            <a:ext cx="951756" cy="11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52908"/>
            <a:ext cx="1813595" cy="103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10468544"/>
            <a:ext cx="6504432" cy="59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Картинки по запросу журнали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36" y="3924532"/>
            <a:ext cx="1690972" cy="11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03" y="3800481"/>
            <a:ext cx="1198165" cy="110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71803" y="2276872"/>
            <a:ext cx="320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Этого слайда может и не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563888" y="4726612"/>
            <a:ext cx="3888432" cy="1368152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правила в команде будем выполнять, чтобы добиться успеха?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525963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может высказать своё мнение.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говорит, а остальные слушают.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предложение обсуждается в команде.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решение принимается всей командой.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Добавь свои правила!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133885"/>
            <a:ext cx="320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Этого слайда может и не быть.</a:t>
            </a:r>
          </a:p>
        </p:txBody>
      </p:sp>
    </p:spTree>
    <p:extLst>
      <p:ext uri="{BB962C8B-B14F-4D97-AF65-F5344CB8AC3E}">
        <p14:creationId xmlns:p14="http://schemas.microsoft.com/office/powerpoint/2010/main" val="9947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сложности могут ожидать нас в проекте?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уйти от темы «в сторону»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уложиться во времени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потерять интерес к проекту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marL="0" indent="0" algn="ctr">
              <a:buNone/>
            </a:pPr>
            <a:endParaRPr lang="ru-RU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ru-RU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Этого слайда может и не быть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716" y="59383"/>
            <a:ext cx="7465773" cy="993353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 в сетевой проект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6646" y="836712"/>
            <a:ext cx="629005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Дресс-код</a:t>
            </a:r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современного читателя»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165303"/>
            <a:ext cx="3683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апреля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ноября 2020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42926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Приятного вам путешествия в страну придуманных, но всё равно самых настоящих и любимых героев!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46576" y="2290370"/>
            <a:ext cx="8348818" cy="3025610"/>
            <a:chOff x="555122" y="2132856"/>
            <a:chExt cx="8348818" cy="3025610"/>
          </a:xfrm>
        </p:grpSpPr>
        <p:pic>
          <p:nvPicPr>
            <p:cNvPr id="9" name="Picture 2" descr="C:\Users\Admin\Desktop\Маша\СЕТЕВОЙ ПРОЕКТ\логотип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122" y="3139166"/>
              <a:ext cx="1952625" cy="2019300"/>
            </a:xfrm>
            <a:prstGeom prst="rect">
              <a:avLst/>
            </a:prstGeom>
            <a:noFill/>
          </p:spPr>
        </p:pic>
        <p:pic>
          <p:nvPicPr>
            <p:cNvPr id="10" name="Picture 3" descr="C:\Users\Admin\Desktop\Маша\СЕТЕВОЙ ПРОЕКТ\логотип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3098906"/>
              <a:ext cx="2171700" cy="1924050"/>
            </a:xfrm>
            <a:prstGeom prst="rect">
              <a:avLst/>
            </a:prstGeom>
            <a:noFill/>
          </p:spPr>
        </p:pic>
        <p:pic>
          <p:nvPicPr>
            <p:cNvPr id="11" name="Picture 4" descr="C:\Users\Admin\Desktop\Маша\СЕТЕВОЙ ПРОЕКТ\логотип 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5898" y="2132856"/>
              <a:ext cx="3801604" cy="290960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675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что мы говорим: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3439037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Дословно в переводе с английского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дресс-код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«кодекс одежды»</a:t>
            </a:r>
          </a:p>
          <a:p>
            <a:pPr indent="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одежды, требуемая при посещении </a:t>
            </a:r>
          </a:p>
          <a:p>
            <a:pPr indent="457200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определённых мероприятий или организаций</a:t>
            </a:r>
          </a:p>
          <a:p>
            <a:pPr indent="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правил, касающихся внешнего вида человека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что такое, по-вашему, читательский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дресс-код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выдвигают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предположения! </a:t>
            </a:r>
            <a:endParaRPr lang="ru-RU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Книги, которые являются составляющей имиджа современного читающего, образованного, культурного человека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428736"/>
            <a:ext cx="3304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Дресс-код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бывают разные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00174"/>
            <a:ext cx="8094536" cy="435426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такие книги, которые читаются лишь однажды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те, которые нам бесконечно дороги в определённом возрасте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те, которые интересны в силу тех или иных причин (обстоятельства жизни, предпочтения жанра: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фэнтези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научная фантастика,  детективы, романтические  приключения…)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те книги, которые можно читать и перечитывать бесконечно</a:t>
            </a:r>
          </a:p>
          <a:p>
            <a:pPr algn="just">
              <a:spcBef>
                <a:spcPts val="0"/>
              </a:spcBef>
            </a:pP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книг многообразен, и этим напоминает мир людей… и есть личности героев, чьи имена навечно вписаны в нашу историю и жизнь.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какую книгу вы считаете такой?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называют книги, повлиявшие на их жизнь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501122" cy="542928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вспомним, что прилагательное «золотой» может быть использовано для метафор в русской речи. 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Вспомните их!</a:t>
            </a:r>
          </a:p>
          <a:p>
            <a:pPr>
              <a:spcBef>
                <a:spcPts val="0"/>
              </a:spcBef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выдвигают предположения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золотые руки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искусные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золотое сердце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золотой характер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прекрасный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 вы думаете, что значит метафора «золотая полка»?</a:t>
            </a:r>
          </a:p>
          <a:p>
            <a:pPr algn="l">
              <a:spcBef>
                <a:spcPts val="0"/>
              </a:spcBef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выдвигают предположения</a:t>
            </a:r>
          </a:p>
          <a:p>
            <a:pPr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85728"/>
            <a:ext cx="479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Золотая полка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«Мозговой штурм» </a:t>
            </a:r>
            <a:br>
              <a:rPr lang="ru-RU" sz="4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(создание кластерной карты в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онлайне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использование обыкновенных листов бумаги. Фиксация и предоставление результатов)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0034" y="1571612"/>
            <a:ext cx="8203355" cy="3293224"/>
            <a:chOff x="642468" y="1571613"/>
            <a:chExt cx="8203355" cy="3293224"/>
          </a:xfrm>
        </p:grpSpPr>
        <p:sp>
          <p:nvSpPr>
            <p:cNvPr id="10" name="Полилиния 9"/>
            <p:cNvSpPr/>
            <p:nvPr/>
          </p:nvSpPr>
          <p:spPr>
            <a:xfrm>
              <a:off x="3899235" y="3284984"/>
              <a:ext cx="2125726" cy="1579853"/>
            </a:xfrm>
            <a:custGeom>
              <a:avLst/>
              <a:gdLst>
                <a:gd name="connsiteX0" fmla="*/ 0 w 2125726"/>
                <a:gd name="connsiteY0" fmla="*/ 263314 h 1579853"/>
                <a:gd name="connsiteX1" fmla="*/ 263314 w 2125726"/>
                <a:gd name="connsiteY1" fmla="*/ 0 h 1579853"/>
                <a:gd name="connsiteX2" fmla="*/ 1862412 w 2125726"/>
                <a:gd name="connsiteY2" fmla="*/ 0 h 1579853"/>
                <a:gd name="connsiteX3" fmla="*/ 2125726 w 2125726"/>
                <a:gd name="connsiteY3" fmla="*/ 263314 h 1579853"/>
                <a:gd name="connsiteX4" fmla="*/ 2125726 w 2125726"/>
                <a:gd name="connsiteY4" fmla="*/ 1316539 h 1579853"/>
                <a:gd name="connsiteX5" fmla="*/ 1862412 w 2125726"/>
                <a:gd name="connsiteY5" fmla="*/ 1579853 h 1579853"/>
                <a:gd name="connsiteX6" fmla="*/ 263314 w 2125726"/>
                <a:gd name="connsiteY6" fmla="*/ 1579853 h 1579853"/>
                <a:gd name="connsiteX7" fmla="*/ 0 w 2125726"/>
                <a:gd name="connsiteY7" fmla="*/ 1316539 h 1579853"/>
                <a:gd name="connsiteX8" fmla="*/ 0 w 2125726"/>
                <a:gd name="connsiteY8" fmla="*/ 263314 h 157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5726" h="1579853">
                  <a:moveTo>
                    <a:pt x="0" y="263314"/>
                  </a:moveTo>
                  <a:cubicBezTo>
                    <a:pt x="0" y="117890"/>
                    <a:pt x="117890" y="0"/>
                    <a:pt x="263314" y="0"/>
                  </a:cubicBezTo>
                  <a:lnTo>
                    <a:pt x="1862412" y="0"/>
                  </a:lnTo>
                  <a:cubicBezTo>
                    <a:pt x="2007836" y="0"/>
                    <a:pt x="2125726" y="117890"/>
                    <a:pt x="2125726" y="263314"/>
                  </a:cubicBezTo>
                  <a:lnTo>
                    <a:pt x="2125726" y="1316539"/>
                  </a:lnTo>
                  <a:cubicBezTo>
                    <a:pt x="2125726" y="1461963"/>
                    <a:pt x="2007836" y="1579853"/>
                    <a:pt x="1862412" y="1579853"/>
                  </a:cubicBezTo>
                  <a:lnTo>
                    <a:pt x="263314" y="1579853"/>
                  </a:lnTo>
                  <a:cubicBezTo>
                    <a:pt x="117890" y="1579853"/>
                    <a:pt x="0" y="1461963"/>
                    <a:pt x="0" y="1316539"/>
                  </a:cubicBezTo>
                  <a:lnTo>
                    <a:pt x="0" y="2633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722" tIns="178722" rIns="178722" bIns="178722" numCol="1" spcCol="1270" anchor="ctr" anchorCtr="0">
              <a:noAutofit/>
            </a:bodyPr>
            <a:lstStyle/>
            <a:p>
              <a:pPr lvl="0" algn="ctr" defTabSz="1778000">
                <a:spcBef>
                  <a:spcPct val="0"/>
                </a:spcBef>
              </a:pPr>
              <a:r>
                <a:rPr lang="ru-RU" sz="36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Золотая</a:t>
              </a:r>
            </a:p>
            <a:p>
              <a:pPr lvl="0" algn="ctr" defTabSz="1778000">
                <a:spcBef>
                  <a:spcPct val="0"/>
                </a:spcBef>
              </a:pPr>
              <a:r>
                <a:rPr lang="ru-RU" sz="3600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полка</a:t>
              </a:r>
              <a:endParaRPr lang="ru-RU" sz="3600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785740" y="1571613"/>
              <a:ext cx="2286016" cy="1285884"/>
            </a:xfrm>
            <a:custGeom>
              <a:avLst/>
              <a:gdLst>
                <a:gd name="connsiteX0" fmla="*/ 0 w 2230538"/>
                <a:gd name="connsiteY0" fmla="*/ 49771 h 298623"/>
                <a:gd name="connsiteX1" fmla="*/ 49771 w 2230538"/>
                <a:gd name="connsiteY1" fmla="*/ 0 h 298623"/>
                <a:gd name="connsiteX2" fmla="*/ 2180767 w 2230538"/>
                <a:gd name="connsiteY2" fmla="*/ 0 h 298623"/>
                <a:gd name="connsiteX3" fmla="*/ 2230538 w 2230538"/>
                <a:gd name="connsiteY3" fmla="*/ 49771 h 298623"/>
                <a:gd name="connsiteX4" fmla="*/ 2230538 w 2230538"/>
                <a:gd name="connsiteY4" fmla="*/ 248852 h 298623"/>
                <a:gd name="connsiteX5" fmla="*/ 2180767 w 2230538"/>
                <a:gd name="connsiteY5" fmla="*/ 298623 h 298623"/>
                <a:gd name="connsiteX6" fmla="*/ 49771 w 2230538"/>
                <a:gd name="connsiteY6" fmla="*/ 298623 h 298623"/>
                <a:gd name="connsiteX7" fmla="*/ 0 w 2230538"/>
                <a:gd name="connsiteY7" fmla="*/ 248852 h 298623"/>
                <a:gd name="connsiteX8" fmla="*/ 0 w 2230538"/>
                <a:gd name="connsiteY8" fmla="*/ 49771 h 29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0538" h="298623">
                  <a:moveTo>
                    <a:pt x="0" y="49771"/>
                  </a:moveTo>
                  <a:cubicBezTo>
                    <a:pt x="0" y="22283"/>
                    <a:pt x="22283" y="0"/>
                    <a:pt x="49771" y="0"/>
                  </a:cubicBezTo>
                  <a:lnTo>
                    <a:pt x="2180767" y="0"/>
                  </a:lnTo>
                  <a:cubicBezTo>
                    <a:pt x="2208255" y="0"/>
                    <a:pt x="2230538" y="22283"/>
                    <a:pt x="2230538" y="49771"/>
                  </a:cubicBezTo>
                  <a:lnTo>
                    <a:pt x="2230538" y="248852"/>
                  </a:lnTo>
                  <a:cubicBezTo>
                    <a:pt x="2230538" y="276340"/>
                    <a:pt x="2208255" y="298623"/>
                    <a:pt x="2180767" y="298623"/>
                  </a:cubicBezTo>
                  <a:lnTo>
                    <a:pt x="49771" y="298623"/>
                  </a:lnTo>
                  <a:cubicBezTo>
                    <a:pt x="22283" y="298623"/>
                    <a:pt x="0" y="276340"/>
                    <a:pt x="0" y="248852"/>
                  </a:cubicBezTo>
                  <a:lnTo>
                    <a:pt x="0" y="49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218" tIns="55218" rIns="55218" bIns="5521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ru-RU" sz="2800" b="1" kern="1200" dirty="0">
                <a:solidFill>
                  <a:srgbClr val="C0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42468" y="3710474"/>
              <a:ext cx="2505085" cy="920734"/>
            </a:xfrm>
            <a:custGeom>
              <a:avLst/>
              <a:gdLst>
                <a:gd name="connsiteX0" fmla="*/ 0 w 2033283"/>
                <a:gd name="connsiteY0" fmla="*/ 153459 h 920734"/>
                <a:gd name="connsiteX1" fmla="*/ 153459 w 2033283"/>
                <a:gd name="connsiteY1" fmla="*/ 0 h 920734"/>
                <a:gd name="connsiteX2" fmla="*/ 1879824 w 2033283"/>
                <a:gd name="connsiteY2" fmla="*/ 0 h 920734"/>
                <a:gd name="connsiteX3" fmla="*/ 2033283 w 2033283"/>
                <a:gd name="connsiteY3" fmla="*/ 153459 h 920734"/>
                <a:gd name="connsiteX4" fmla="*/ 2033283 w 2033283"/>
                <a:gd name="connsiteY4" fmla="*/ 767275 h 920734"/>
                <a:gd name="connsiteX5" fmla="*/ 1879824 w 2033283"/>
                <a:gd name="connsiteY5" fmla="*/ 920734 h 920734"/>
                <a:gd name="connsiteX6" fmla="*/ 153459 w 2033283"/>
                <a:gd name="connsiteY6" fmla="*/ 920734 h 920734"/>
                <a:gd name="connsiteX7" fmla="*/ 0 w 2033283"/>
                <a:gd name="connsiteY7" fmla="*/ 767275 h 920734"/>
                <a:gd name="connsiteX8" fmla="*/ 0 w 2033283"/>
                <a:gd name="connsiteY8" fmla="*/ 153459 h 92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3283" h="920734">
                  <a:moveTo>
                    <a:pt x="0" y="153459"/>
                  </a:moveTo>
                  <a:cubicBezTo>
                    <a:pt x="0" y="68706"/>
                    <a:pt x="68706" y="0"/>
                    <a:pt x="153459" y="0"/>
                  </a:cubicBezTo>
                  <a:lnTo>
                    <a:pt x="1879824" y="0"/>
                  </a:lnTo>
                  <a:cubicBezTo>
                    <a:pt x="1964577" y="0"/>
                    <a:pt x="2033283" y="68706"/>
                    <a:pt x="2033283" y="153459"/>
                  </a:cubicBezTo>
                  <a:lnTo>
                    <a:pt x="2033283" y="767275"/>
                  </a:lnTo>
                  <a:cubicBezTo>
                    <a:pt x="2033283" y="852028"/>
                    <a:pt x="1964577" y="920734"/>
                    <a:pt x="1879824" y="920734"/>
                  </a:cubicBezTo>
                  <a:lnTo>
                    <a:pt x="153459" y="920734"/>
                  </a:lnTo>
                  <a:cubicBezTo>
                    <a:pt x="68706" y="920734"/>
                    <a:pt x="0" y="852028"/>
                    <a:pt x="0" y="767275"/>
                  </a:cubicBezTo>
                  <a:lnTo>
                    <a:pt x="0" y="1534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227" tIns="126227" rIns="126227" bIns="126227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....</a:t>
              </a:r>
              <a:endParaRPr lang="ru-RU" sz="32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714698" y="3714753"/>
              <a:ext cx="2131125" cy="907012"/>
            </a:xfrm>
            <a:custGeom>
              <a:avLst/>
              <a:gdLst>
                <a:gd name="connsiteX0" fmla="*/ 0 w 1771087"/>
                <a:gd name="connsiteY0" fmla="*/ 151172 h 907012"/>
                <a:gd name="connsiteX1" fmla="*/ 151172 w 1771087"/>
                <a:gd name="connsiteY1" fmla="*/ 0 h 907012"/>
                <a:gd name="connsiteX2" fmla="*/ 1619915 w 1771087"/>
                <a:gd name="connsiteY2" fmla="*/ 0 h 907012"/>
                <a:gd name="connsiteX3" fmla="*/ 1771087 w 1771087"/>
                <a:gd name="connsiteY3" fmla="*/ 151172 h 907012"/>
                <a:gd name="connsiteX4" fmla="*/ 1771087 w 1771087"/>
                <a:gd name="connsiteY4" fmla="*/ 755840 h 907012"/>
                <a:gd name="connsiteX5" fmla="*/ 1619915 w 1771087"/>
                <a:gd name="connsiteY5" fmla="*/ 907012 h 907012"/>
                <a:gd name="connsiteX6" fmla="*/ 151172 w 1771087"/>
                <a:gd name="connsiteY6" fmla="*/ 907012 h 907012"/>
                <a:gd name="connsiteX7" fmla="*/ 0 w 1771087"/>
                <a:gd name="connsiteY7" fmla="*/ 755840 h 907012"/>
                <a:gd name="connsiteX8" fmla="*/ 0 w 1771087"/>
                <a:gd name="connsiteY8" fmla="*/ 151172 h 9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087" h="907012">
                  <a:moveTo>
                    <a:pt x="0" y="151172"/>
                  </a:moveTo>
                  <a:cubicBezTo>
                    <a:pt x="0" y="67682"/>
                    <a:pt x="67682" y="0"/>
                    <a:pt x="151172" y="0"/>
                  </a:cubicBezTo>
                  <a:lnTo>
                    <a:pt x="1619915" y="0"/>
                  </a:lnTo>
                  <a:cubicBezTo>
                    <a:pt x="1703405" y="0"/>
                    <a:pt x="1771087" y="67682"/>
                    <a:pt x="1771087" y="151172"/>
                  </a:cubicBezTo>
                  <a:lnTo>
                    <a:pt x="1771087" y="755840"/>
                  </a:lnTo>
                  <a:cubicBezTo>
                    <a:pt x="1771087" y="839330"/>
                    <a:pt x="1703405" y="907012"/>
                    <a:pt x="1619915" y="907012"/>
                  </a:cubicBezTo>
                  <a:lnTo>
                    <a:pt x="151172" y="907012"/>
                  </a:lnTo>
                  <a:cubicBezTo>
                    <a:pt x="67682" y="907012"/>
                    <a:pt x="0" y="839330"/>
                    <a:pt x="0" y="755840"/>
                  </a:cubicBezTo>
                  <a:lnTo>
                    <a:pt x="0" y="1511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617" tIns="97617" rIns="97617" bIns="9761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...</a:t>
              </a:r>
              <a:endParaRPr lang="ru-RU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3563888" y="5492080"/>
            <a:ext cx="273630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857884" y="4143380"/>
            <a:ext cx="714380" cy="131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4632608" y="3082640"/>
            <a:ext cx="451876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3000364" y="4143380"/>
            <a:ext cx="751683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37" idx="0"/>
          </p:cNvCxnSpPr>
          <p:nvPr/>
        </p:nvCxnSpPr>
        <p:spPr>
          <a:xfrm>
            <a:off x="4932039" y="4864837"/>
            <a:ext cx="1" cy="62724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5357850" cy="50006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Метафора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«золотая полка»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придумана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Юрием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Олешей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русским писателем, поэтом и драматургом, автором знаменитой сказки «Три толстяка».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он называл место, где стоят любимые книги, к которым человек часто обращается. Это те книги, которые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«так написаны, что если вы опоздаете и начнёте читать их взрослыми – вы уже никогда не получите того удовольствия, которое в них заложено именно для вас – оно улетучивается из них по мере вашего взросления».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2410" y="428604"/>
            <a:ext cx="479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Золотая полка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Олеша Юрий Карлович — биография писателя, личная жизнь, фот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643050"/>
            <a:ext cx="2880259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0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286808" cy="50006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«Золотая полка» – это такая полка, на которой хранят только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особенные книги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остались в памяти воспоминаниями и выводами из этой книги. Ты вспоминаешь об этих книгах при каких-то решениях в жизни. Важность их в том, что благодаря этим книгам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формируются личность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кругозор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мнение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духовное развитие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моральные качества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жизненные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Такая полка может быть у каждого человека, ведь литература многогранна и для каждого найдётся что-то своё.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Особенных книг – «золотых» – может быть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2-3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иначе это уже не особенные книги. 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2410" y="428604"/>
            <a:ext cx="479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Золотая полка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я ЛЮБЛЮ читать? </a:t>
            </a:r>
            <a:endParaRPr lang="ru-RU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45224"/>
            <a:ext cx="8085584" cy="14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отвечают. Ответы </a:t>
            </a:r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фиксируются и предоставляются учителю.</a:t>
            </a:r>
            <a:endParaRPr lang="ru-RU" sz="3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baranova\Documents\Файлы Outlook\Сетевой проект Книгочарт-2019\листовка - приглашение в проект КЧ2019\листовка фон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91" y="2492896"/>
            <a:ext cx="2928958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1278</Words>
  <Application>Microsoft Office PowerPoint</Application>
  <PresentationFormat>Экран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Вводная презентация в региональный сетевой интернет-проект «Дресс-код современного читателя» </vt:lpstr>
      <vt:lpstr>Презентация PowerPoint</vt:lpstr>
      <vt:lpstr>Про что мы говорим:</vt:lpstr>
      <vt:lpstr>Книги бывают разные</vt:lpstr>
      <vt:lpstr>Презентация PowerPoint</vt:lpstr>
      <vt:lpstr>«Мозговой штурм»  (создание кластерной карты в онлайне или использование обыкновенных листов бумаги. Фиксация и предоставление результатов)</vt:lpstr>
      <vt:lpstr>Презентация PowerPoint</vt:lpstr>
      <vt:lpstr>Презентация PowerPoint</vt:lpstr>
      <vt:lpstr>Что я ЛЮБЛЮ читать? </vt:lpstr>
      <vt:lpstr>Какие книги из моего круга чтения можно поставить на золотую полку?</vt:lpstr>
      <vt:lpstr>Пояснения для руководителя команды</vt:lpstr>
      <vt:lpstr>Презентация PowerPoint</vt:lpstr>
      <vt:lpstr>Цель проекта</vt:lpstr>
      <vt:lpstr>Шаги проекта</vt:lpstr>
      <vt:lpstr>Шаги проекта</vt:lpstr>
      <vt:lpstr>Шаги проекта</vt:lpstr>
      <vt:lpstr>Шаги проекта</vt:lpstr>
      <vt:lpstr>Шаги проекта</vt:lpstr>
      <vt:lpstr>Шаги проекта</vt:lpstr>
      <vt:lpstr>Какие роли в проекте мы можем выполнять?</vt:lpstr>
      <vt:lpstr>Какие правила в команде будем выполнять, чтобы добиться успеха?</vt:lpstr>
      <vt:lpstr>Какие сложности могут ожидать нас в проекте?</vt:lpstr>
      <vt:lpstr>Добро пожаловать в сетевой проект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вводной презентации в сетевой межшкольный Интернет-проект «Приезжайте к нам в гости!»</dc:title>
  <dc:creator>Elena</dc:creator>
  <cp:lastModifiedBy>Elena</cp:lastModifiedBy>
  <cp:revision>129</cp:revision>
  <dcterms:created xsi:type="dcterms:W3CDTF">2017-03-09T17:12:00Z</dcterms:created>
  <dcterms:modified xsi:type="dcterms:W3CDTF">2020-04-16T10:37:55Z</dcterms:modified>
</cp:coreProperties>
</file>