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0" r:id="rId2"/>
  </p:sldMasterIdLst>
  <p:sldIdLst>
    <p:sldId id="256" r:id="rId3"/>
    <p:sldId id="258" r:id="rId4"/>
    <p:sldId id="301" r:id="rId5"/>
    <p:sldId id="264" r:id="rId6"/>
    <p:sldId id="263" r:id="rId7"/>
    <p:sldId id="265" r:id="rId8"/>
    <p:sldId id="270" r:id="rId9"/>
    <p:sldId id="307" r:id="rId10"/>
    <p:sldId id="308" r:id="rId11"/>
    <p:sldId id="309" r:id="rId12"/>
    <p:sldId id="310" r:id="rId13"/>
    <p:sldId id="266" r:id="rId14"/>
    <p:sldId id="267" r:id="rId15"/>
    <p:sldId id="303" r:id="rId16"/>
    <p:sldId id="313" r:id="rId17"/>
    <p:sldId id="314" r:id="rId18"/>
    <p:sldId id="269" r:id="rId19"/>
    <p:sldId id="315" r:id="rId20"/>
    <p:sldId id="316" r:id="rId21"/>
    <p:sldId id="317" r:id="rId22"/>
    <p:sldId id="318" r:id="rId23"/>
    <p:sldId id="306" r:id="rId24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99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-96" y="-5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45;&#1040;\&#1054;&#1090;&#1095;&#1077;&#1090;&#1099;_&#1057;&#1090;&#1072;&#1090;&#1080;&#1089;&#1090;&#1080;&#1082;&#1072;_&#1045;&#1043;&#1069;\2021\&#1044;&#1083;&#1103;%20&#1087;&#1088;&#1077;&#1076;&#1089;&#1077;&#1076;&#1072;&#1090;&#1077;&#1083;&#1077;&#1081;%20&#1053;&#1054;&#1042;&#1054;&#1045;\2021%20&#1045;&#1043;&#1069;%20&#1089;%20&#1042;&#1055;&#1051;%20&#1052;&#1056;%20&#1088;&#1072;&#1079;&#1088;&#1077;&#1079;&#1072;&#1084;&#1080;%20&#1087;&#1086;%20&#1054;&#1059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&#1045;&#1040;\&#1054;&#1090;&#1095;&#1077;&#1090;&#1099;_&#1057;&#1090;&#1072;&#1090;&#1080;&#1089;&#1090;&#1080;&#1082;&#1072;_&#1045;&#1043;&#1069;\2021\&#1044;&#1083;&#1103;%20&#1087;&#1088;&#1077;&#1076;&#1089;&#1077;&#1076;&#1072;&#1090;&#1077;&#1083;&#1077;&#1081;%20&#1053;&#1054;&#1042;&#1054;&#1045;\2021%20&#1045;&#1043;&#1069;%20&#1089;%20&#1042;&#1055;&#1051;%20&#1052;&#1056;%20&#1088;&#1072;&#1079;&#1088;&#1077;&#1079;&#1072;&#1084;&#1080;%20&#1087;&#1086;%20&#1054;&#1059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../embeddings/oleObject1.bin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../embeddings/oleObject2.bin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E:\&#1045;&#1040;\&#1054;&#1090;&#1095;&#1077;&#1090;&#1099;_&#1057;&#1090;&#1072;&#1090;&#1080;&#1089;&#1090;&#1080;&#1082;&#1072;_&#1045;&#1043;&#1069;\2021\&#1044;&#1083;&#1103;%20&#1087;&#1088;&#1077;&#1076;&#1089;&#1077;&#1076;&#1072;&#1090;&#1077;&#1083;&#1077;&#1081;%20&#1053;&#1054;&#1042;&#1054;&#1045;\2021%20&#1045;&#1043;&#1069;%20&#1089;%20&#1042;&#1055;&#1051;%20&#1052;&#1056;%20&#1088;&#1072;&#1079;&#1088;&#1077;&#1079;&#1072;&#1084;&#1080;%20&#1087;&#1086;%20&#1054;&#1059;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E:\&#1045;&#1040;\&#1054;&#1090;&#1095;&#1077;&#1090;&#1099;_&#1057;&#1090;&#1072;&#1090;&#1080;&#1089;&#1090;&#1080;&#1082;&#1072;_&#1045;&#1043;&#1069;\2021\&#1044;&#1083;&#1103;%20&#1087;&#1088;&#1077;&#1076;&#1089;&#1077;&#1076;&#1072;&#1090;&#1077;&#1083;&#1077;&#1081;%20&#1053;&#1054;&#1042;&#1054;&#1045;\2021%20&#1045;&#1043;&#1069;%20&#1089;%20&#1042;&#1055;&#1051;%20&#1052;&#1056;%20&#1088;&#1072;&#1079;&#1088;&#1077;&#1079;&#1072;&#1084;&#1080;%20&#1087;&#1086;%20&#1054;&#1059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8;&#1056;&#1054;_&#1050;&#1086;&#1084;&#1045;&#1069;\&#1045;&#1043;&#1069;%20&#1050;&#1086;&#1084;&#1080;&#1089;&#1089;&#1080;&#1103;&#1054;&#1090;&#1095;&#1077;&#1090;&#1099;\&#1054;&#1090;&#1095;&#1077;&#1090;&#1045;&#1043;&#1069;2021\&#1044;&#1083;&#1103;&#1054;&#1090;&#1095;&#1077;&#1090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explosion val="25"/>
          <c:dPt>
            <c:idx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F26-429E-9977-7914ACB90805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F26-429E-9977-7914ACB90805}"/>
              </c:ext>
            </c:extLst>
          </c:dPt>
          <c:dPt>
            <c:idx val="2"/>
            <c:bubble3D val="0"/>
            <c:spPr>
              <a:solidFill>
                <a:srgbClr val="CCECFF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F26-429E-9977-7914ACB90805}"/>
              </c:ext>
            </c:extLst>
          </c:dPt>
          <c:dPt>
            <c:idx val="3"/>
            <c:bubble3D val="0"/>
            <c:spPr>
              <a:solidFill>
                <a:srgbClr val="00FF00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F26-429E-9977-7914ACB90805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'05(Инф)'!$B$1005:$B$1008</c:f>
              <c:strCache>
                <c:ptCount val="4"/>
                <c:pt idx="0">
                  <c:v>Не преодолели минимальный балл</c:v>
                </c:pt>
                <c:pt idx="1">
                  <c:v>Менее 60 баллов</c:v>
                </c:pt>
                <c:pt idx="2">
                  <c:v>От 61 до 80 баллов</c:v>
                </c:pt>
                <c:pt idx="3">
                  <c:v>От 81 до 100 баллов</c:v>
                </c:pt>
              </c:strCache>
            </c:strRef>
          </c:cat>
          <c:val>
            <c:numRef>
              <c:f>'05(Инф)'!$E$1005:$E$1008</c:f>
              <c:numCache>
                <c:formatCode>General</c:formatCode>
                <c:ptCount val="4"/>
                <c:pt idx="0">
                  <c:v>44</c:v>
                </c:pt>
                <c:pt idx="1">
                  <c:v>323</c:v>
                </c:pt>
                <c:pt idx="2">
                  <c:v>372</c:v>
                </c:pt>
                <c:pt idx="3">
                  <c:v>260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F26-429E-9977-7914ACB908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373780200551887E-2"/>
          <c:y val="2.3130249343832003E-2"/>
          <c:w val="0.94258348475671228"/>
          <c:h val="0.860095472440945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'05(Инф)'!$I$1002</c:f>
              <c:strCache>
                <c:ptCount val="1"/>
                <c:pt idx="0">
                  <c:v>средний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Pt>
            <c:idx val="1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CFC-449A-A999-F571B2F69028}"/>
              </c:ext>
            </c:extLst>
          </c:dPt>
          <c:dPt>
            <c:idx val="1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CFC-449A-A999-F571B2F69028}"/>
              </c:ext>
            </c:extLst>
          </c:dPt>
          <c:dPt>
            <c:idx val="1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3CFC-449A-A999-F571B2F69028}"/>
              </c:ext>
            </c:extLst>
          </c:dPt>
          <c:dPt>
            <c:idx val="1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3CFC-449A-A999-F571B2F69028}"/>
              </c:ext>
            </c:extLst>
          </c:dPt>
          <c:dPt>
            <c:idx val="1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3CFC-449A-A999-F571B2F69028}"/>
              </c:ext>
            </c:extLst>
          </c:dPt>
          <c:dPt>
            <c:idx val="1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3CFC-449A-A999-F571B2F69028}"/>
              </c:ext>
            </c:extLst>
          </c:dPt>
          <c:dPt>
            <c:idx val="1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3CFC-449A-A999-F571B2F69028}"/>
              </c:ext>
            </c:extLst>
          </c:dPt>
          <c:dPt>
            <c:idx val="20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CFC-449A-A999-F571B2F69028}"/>
              </c:ext>
            </c:extLst>
          </c:dPt>
          <c:dPt>
            <c:idx val="2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3CFC-449A-A999-F571B2F69028}"/>
              </c:ext>
            </c:extLst>
          </c:dPt>
          <c:dPt>
            <c:idx val="2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3CFC-449A-A999-F571B2F69028}"/>
              </c:ext>
            </c:extLst>
          </c:dPt>
          <c:dPt>
            <c:idx val="23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CFC-449A-A999-F571B2F69028}"/>
              </c:ext>
            </c:extLst>
          </c:dPt>
          <c:dPt>
            <c:idx val="24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3CFC-449A-A999-F571B2F69028}"/>
              </c:ext>
            </c:extLst>
          </c:dPt>
          <c:dPt>
            <c:idx val="25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3CFC-449A-A999-F571B2F69028}"/>
              </c:ext>
            </c:extLst>
          </c:dPt>
          <c:dPt>
            <c:idx val="26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3CFC-449A-A999-F571B2F69028}"/>
              </c:ext>
            </c:extLst>
          </c:dPt>
          <c:dLbls>
            <c:dLbl>
              <c:idx val="17"/>
              <c:layout>
                <c:manualLayout>
                  <c:x val="-1.367521367521367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CFC-449A-A999-F571B2F69028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'05(Инф)'!$J$2:$AJ$2</c:f>
              <c:numCache>
                <c:formatCode>General</c:formatCode>
                <c:ptCount val="2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</c:numCache>
            </c:numRef>
          </c:cat>
          <c:val>
            <c:numRef>
              <c:f>'05(Инф)'!$J$1002:$AJ$1002</c:f>
              <c:numCache>
                <c:formatCode>0.0</c:formatCode>
                <c:ptCount val="27"/>
                <c:pt idx="0">
                  <c:v>94.494494494494489</c:v>
                </c:pt>
                <c:pt idx="1">
                  <c:v>79.579579579579587</c:v>
                </c:pt>
                <c:pt idx="2">
                  <c:v>57.057057057057058</c:v>
                </c:pt>
                <c:pt idx="3">
                  <c:v>89.089089089089086</c:v>
                </c:pt>
                <c:pt idx="4">
                  <c:v>74.374374374374369</c:v>
                </c:pt>
                <c:pt idx="5">
                  <c:v>85.985985985985991</c:v>
                </c:pt>
                <c:pt idx="6">
                  <c:v>61.761761761761761</c:v>
                </c:pt>
                <c:pt idx="7">
                  <c:v>56.756756756756758</c:v>
                </c:pt>
                <c:pt idx="8">
                  <c:v>84.18418418418419</c:v>
                </c:pt>
                <c:pt idx="9">
                  <c:v>85.685685685685684</c:v>
                </c:pt>
                <c:pt idx="10">
                  <c:v>51.551551551551555</c:v>
                </c:pt>
                <c:pt idx="11">
                  <c:v>73.573573573573569</c:v>
                </c:pt>
                <c:pt idx="12">
                  <c:v>66.666666666666657</c:v>
                </c:pt>
                <c:pt idx="13">
                  <c:v>49.949949949949954</c:v>
                </c:pt>
                <c:pt idx="14">
                  <c:v>42.942942942942942</c:v>
                </c:pt>
                <c:pt idx="15">
                  <c:v>66.766766766766779</c:v>
                </c:pt>
                <c:pt idx="16">
                  <c:v>65.865865865865871</c:v>
                </c:pt>
                <c:pt idx="17">
                  <c:v>41.441441441441441</c:v>
                </c:pt>
                <c:pt idx="18">
                  <c:v>80.980980980980974</c:v>
                </c:pt>
                <c:pt idx="19">
                  <c:v>73.873873873873876</c:v>
                </c:pt>
                <c:pt idx="20">
                  <c:v>55.35535535535535</c:v>
                </c:pt>
                <c:pt idx="21">
                  <c:v>69.969969969969966</c:v>
                </c:pt>
                <c:pt idx="22">
                  <c:v>57.257257257257251</c:v>
                </c:pt>
                <c:pt idx="23">
                  <c:v>17.017017017017018</c:v>
                </c:pt>
                <c:pt idx="24">
                  <c:v>33.583583583583582</c:v>
                </c:pt>
                <c:pt idx="25">
                  <c:v>20.07007007007007</c:v>
                </c:pt>
                <c:pt idx="26">
                  <c:v>6.3063063063063058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A-3CFC-449A-A999-F571B2F690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44826624"/>
        <c:axId val="44828160"/>
      </c:barChart>
      <c:catAx>
        <c:axId val="44826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j-lt"/>
              </a:defRPr>
            </a:pPr>
            <a:endParaRPr lang="ru-RU"/>
          </a:p>
        </c:txPr>
        <c:crossAx val="44828160"/>
        <c:crosses val="autoZero"/>
        <c:auto val="1"/>
        <c:lblAlgn val="ctr"/>
        <c:lblOffset val="100"/>
        <c:noMultiLvlLbl val="0"/>
      </c:catAx>
      <c:valAx>
        <c:axId val="44828160"/>
        <c:scaling>
          <c:orientation val="minMax"/>
          <c:max val="10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j-lt"/>
              </a:defRPr>
            </a:pPr>
            <a:endParaRPr lang="ru-RU"/>
          </a:p>
        </c:txPr>
        <c:crossAx val="448266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373780200551887E-2"/>
          <c:y val="2.3130249343832003E-2"/>
          <c:w val="0.94258348475671228"/>
          <c:h val="0.860095472440945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'05(Инф)'!$I$1003</c:f>
              <c:strCache>
                <c:ptCount val="1"/>
                <c:pt idx="0">
                  <c:v>в группе не преодолевших минимальный балл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Pt>
            <c:idx val="1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5373-434B-9B83-FBD13CAB3B33}"/>
              </c:ext>
            </c:extLst>
          </c:dPt>
          <c:dPt>
            <c:idx val="1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5373-434B-9B83-FBD13CAB3B33}"/>
              </c:ext>
            </c:extLst>
          </c:dPt>
          <c:dPt>
            <c:idx val="1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5373-434B-9B83-FBD13CAB3B33}"/>
              </c:ext>
            </c:extLst>
          </c:dPt>
          <c:dPt>
            <c:idx val="1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5373-434B-9B83-FBD13CAB3B33}"/>
              </c:ext>
            </c:extLst>
          </c:dPt>
          <c:dPt>
            <c:idx val="1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5373-434B-9B83-FBD13CAB3B33}"/>
              </c:ext>
            </c:extLst>
          </c:dPt>
          <c:dPt>
            <c:idx val="1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5373-434B-9B83-FBD13CAB3B33}"/>
              </c:ext>
            </c:extLst>
          </c:dPt>
          <c:dPt>
            <c:idx val="1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5373-434B-9B83-FBD13CAB3B33}"/>
              </c:ext>
            </c:extLst>
          </c:dPt>
          <c:dPt>
            <c:idx val="20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373-434B-9B83-FBD13CAB3B33}"/>
              </c:ext>
            </c:extLst>
          </c:dPt>
          <c:dPt>
            <c:idx val="2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5373-434B-9B83-FBD13CAB3B33}"/>
              </c:ext>
            </c:extLst>
          </c:dPt>
          <c:dPt>
            <c:idx val="2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5373-434B-9B83-FBD13CAB3B33}"/>
              </c:ext>
            </c:extLst>
          </c:dPt>
          <c:dPt>
            <c:idx val="23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373-434B-9B83-FBD13CAB3B33}"/>
              </c:ext>
            </c:extLst>
          </c:dPt>
          <c:dPt>
            <c:idx val="24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373-434B-9B83-FBD13CAB3B33}"/>
              </c:ext>
            </c:extLst>
          </c:dPt>
          <c:dPt>
            <c:idx val="25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373-434B-9B83-FBD13CAB3B33}"/>
              </c:ext>
            </c:extLst>
          </c:dPt>
          <c:dPt>
            <c:idx val="26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5373-434B-9B83-FBD13CAB3B33}"/>
              </c:ext>
            </c:extLst>
          </c:dPt>
          <c:dLbls>
            <c:dLbl>
              <c:idx val="17"/>
              <c:layout>
                <c:manualLayout>
                  <c:x val="-1.367521367521367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373-434B-9B83-FBD13CAB3B33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'05(Инф)'!$J$2:$AJ$2</c:f>
              <c:numCache>
                <c:formatCode>General</c:formatCode>
                <c:ptCount val="2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</c:numCache>
            </c:numRef>
          </c:cat>
          <c:val>
            <c:numRef>
              <c:f>'05(Инф)'!$J$1003:$AJ$1003</c:f>
              <c:numCache>
                <c:formatCode>0.0</c:formatCode>
                <c:ptCount val="27"/>
                <c:pt idx="0">
                  <c:v>56.81818181818182</c:v>
                </c:pt>
                <c:pt idx="1">
                  <c:v>11.363636363636363</c:v>
                </c:pt>
                <c:pt idx="2">
                  <c:v>22.727272727272727</c:v>
                </c:pt>
                <c:pt idx="3">
                  <c:v>45.454545454545453</c:v>
                </c:pt>
                <c:pt idx="4">
                  <c:v>22.727272727272727</c:v>
                </c:pt>
                <c:pt idx="5">
                  <c:v>27.27272727272727</c:v>
                </c:pt>
                <c:pt idx="6">
                  <c:v>4.5454545454545459</c:v>
                </c:pt>
                <c:pt idx="7">
                  <c:v>2.2727272727272729</c:v>
                </c:pt>
                <c:pt idx="8">
                  <c:v>36.363636363636367</c:v>
                </c:pt>
                <c:pt idx="9">
                  <c:v>47.727272727272727</c:v>
                </c:pt>
                <c:pt idx="10">
                  <c:v>2.2727272727272729</c:v>
                </c:pt>
                <c:pt idx="11">
                  <c:v>9.0909090909090917</c:v>
                </c:pt>
                <c:pt idx="12">
                  <c:v>20.454545454545457</c:v>
                </c:pt>
                <c:pt idx="13">
                  <c:v>0</c:v>
                </c:pt>
                <c:pt idx="14">
                  <c:v>2.2727272727272729</c:v>
                </c:pt>
                <c:pt idx="15">
                  <c:v>2.2727272727272729</c:v>
                </c:pt>
                <c:pt idx="16">
                  <c:v>4.5454545454545459</c:v>
                </c:pt>
                <c:pt idx="17">
                  <c:v>0</c:v>
                </c:pt>
                <c:pt idx="18">
                  <c:v>22.727272727272727</c:v>
                </c:pt>
                <c:pt idx="19">
                  <c:v>2.2727272727272729</c:v>
                </c:pt>
                <c:pt idx="20">
                  <c:v>4.5454545454545459</c:v>
                </c:pt>
                <c:pt idx="21">
                  <c:v>13.636363636363635</c:v>
                </c:pt>
                <c:pt idx="22">
                  <c:v>2.2727272727272729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A-5373-434B-9B83-FBD13CAB3B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44933504"/>
        <c:axId val="44935040"/>
      </c:barChart>
      <c:catAx>
        <c:axId val="44933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j-lt"/>
              </a:defRPr>
            </a:pPr>
            <a:endParaRPr lang="ru-RU"/>
          </a:p>
        </c:txPr>
        <c:crossAx val="44935040"/>
        <c:crosses val="autoZero"/>
        <c:auto val="1"/>
        <c:lblAlgn val="ctr"/>
        <c:lblOffset val="100"/>
        <c:noMultiLvlLbl val="0"/>
      </c:catAx>
      <c:valAx>
        <c:axId val="44935040"/>
        <c:scaling>
          <c:orientation val="minMax"/>
          <c:max val="10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j-lt"/>
              </a:defRPr>
            </a:pPr>
            <a:endParaRPr lang="ru-RU"/>
          </a:p>
        </c:txPr>
        <c:crossAx val="449335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373780200551887E-2"/>
          <c:y val="2.3130249343832003E-2"/>
          <c:w val="0.94258348475671228"/>
          <c:h val="0.860095472440945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'05(Инф)'!$I$1004</c:f>
              <c:strCache>
                <c:ptCount val="1"/>
                <c:pt idx="0">
                  <c:v>Менее 60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Pt>
            <c:idx val="1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E36B-46A4-83A9-A0E7AFBF51EA}"/>
              </c:ext>
            </c:extLst>
          </c:dPt>
          <c:dPt>
            <c:idx val="1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E36B-46A4-83A9-A0E7AFBF51EA}"/>
              </c:ext>
            </c:extLst>
          </c:dPt>
          <c:dPt>
            <c:idx val="1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E36B-46A4-83A9-A0E7AFBF51EA}"/>
              </c:ext>
            </c:extLst>
          </c:dPt>
          <c:dPt>
            <c:idx val="1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E36B-46A4-83A9-A0E7AFBF51EA}"/>
              </c:ext>
            </c:extLst>
          </c:dPt>
          <c:dPt>
            <c:idx val="1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E36B-46A4-83A9-A0E7AFBF51EA}"/>
              </c:ext>
            </c:extLst>
          </c:dPt>
          <c:dPt>
            <c:idx val="1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E36B-46A4-83A9-A0E7AFBF51EA}"/>
              </c:ext>
            </c:extLst>
          </c:dPt>
          <c:dPt>
            <c:idx val="1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E36B-46A4-83A9-A0E7AFBF51EA}"/>
              </c:ext>
            </c:extLst>
          </c:dPt>
          <c:dPt>
            <c:idx val="20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36B-46A4-83A9-A0E7AFBF51EA}"/>
              </c:ext>
            </c:extLst>
          </c:dPt>
          <c:dPt>
            <c:idx val="2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E36B-46A4-83A9-A0E7AFBF51EA}"/>
              </c:ext>
            </c:extLst>
          </c:dPt>
          <c:dPt>
            <c:idx val="2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E36B-46A4-83A9-A0E7AFBF51EA}"/>
              </c:ext>
            </c:extLst>
          </c:dPt>
          <c:dPt>
            <c:idx val="23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36B-46A4-83A9-A0E7AFBF51EA}"/>
              </c:ext>
            </c:extLst>
          </c:dPt>
          <c:dPt>
            <c:idx val="24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E36B-46A4-83A9-A0E7AFBF51EA}"/>
              </c:ext>
            </c:extLst>
          </c:dPt>
          <c:dPt>
            <c:idx val="25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E36B-46A4-83A9-A0E7AFBF51EA}"/>
              </c:ext>
            </c:extLst>
          </c:dPt>
          <c:dPt>
            <c:idx val="26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E36B-46A4-83A9-A0E7AFBF51EA}"/>
              </c:ext>
            </c:extLst>
          </c:dPt>
          <c:dLbls>
            <c:dLbl>
              <c:idx val="17"/>
              <c:layout>
                <c:manualLayout>
                  <c:x val="-1.367521367521367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36B-46A4-83A9-A0E7AFBF51EA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'05(Инф)'!$J$2:$AJ$2</c:f>
              <c:numCache>
                <c:formatCode>General</c:formatCode>
                <c:ptCount val="2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</c:numCache>
            </c:numRef>
          </c:cat>
          <c:val>
            <c:numRef>
              <c:f>'05(Инф)'!$J$1004:$AJ$1004</c:f>
              <c:numCache>
                <c:formatCode>0.0</c:formatCode>
                <c:ptCount val="27"/>
                <c:pt idx="0">
                  <c:v>93.188854489164086</c:v>
                </c:pt>
                <c:pt idx="1">
                  <c:v>62.22910216718266</c:v>
                </c:pt>
                <c:pt idx="2">
                  <c:v>44.891640866873068</c:v>
                </c:pt>
                <c:pt idx="3">
                  <c:v>84.210526315789465</c:v>
                </c:pt>
                <c:pt idx="4">
                  <c:v>57.275541795665632</c:v>
                </c:pt>
                <c:pt idx="5">
                  <c:v>74.922600619195052</c:v>
                </c:pt>
                <c:pt idx="6">
                  <c:v>31.578947368421051</c:v>
                </c:pt>
                <c:pt idx="7">
                  <c:v>26.625386996904027</c:v>
                </c:pt>
                <c:pt idx="8">
                  <c:v>73.993808049535602</c:v>
                </c:pt>
                <c:pt idx="9">
                  <c:v>79.566563467492259</c:v>
                </c:pt>
                <c:pt idx="10">
                  <c:v>20.433436532507741</c:v>
                </c:pt>
                <c:pt idx="11">
                  <c:v>51.702786377708975</c:v>
                </c:pt>
                <c:pt idx="12">
                  <c:v>48.606811145510839</c:v>
                </c:pt>
                <c:pt idx="13">
                  <c:v>12.074303405572756</c:v>
                </c:pt>
                <c:pt idx="14">
                  <c:v>14.551083591331269</c:v>
                </c:pt>
                <c:pt idx="15">
                  <c:v>34.055727554179569</c:v>
                </c:pt>
                <c:pt idx="16">
                  <c:v>30.030959752321984</c:v>
                </c:pt>
                <c:pt idx="17">
                  <c:v>8.6687306501547994</c:v>
                </c:pt>
                <c:pt idx="18">
                  <c:v>68.730650154798766</c:v>
                </c:pt>
                <c:pt idx="19">
                  <c:v>47.987616099071204</c:v>
                </c:pt>
                <c:pt idx="20">
                  <c:v>21.362229102167181</c:v>
                </c:pt>
                <c:pt idx="21">
                  <c:v>42.414860681114554</c:v>
                </c:pt>
                <c:pt idx="22">
                  <c:v>26.625386996904027</c:v>
                </c:pt>
                <c:pt idx="23">
                  <c:v>0.30959752321981426</c:v>
                </c:pt>
                <c:pt idx="24">
                  <c:v>0.30959752321981426</c:v>
                </c:pt>
                <c:pt idx="25">
                  <c:v>0.77399380804953566</c:v>
                </c:pt>
                <c:pt idx="2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A-E36B-46A4-83A9-A0E7AFBF51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46097152"/>
        <c:axId val="46098688"/>
      </c:barChart>
      <c:catAx>
        <c:axId val="46097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j-lt"/>
              </a:defRPr>
            </a:pPr>
            <a:endParaRPr lang="ru-RU"/>
          </a:p>
        </c:txPr>
        <c:crossAx val="46098688"/>
        <c:crosses val="autoZero"/>
        <c:auto val="1"/>
        <c:lblAlgn val="ctr"/>
        <c:lblOffset val="100"/>
        <c:noMultiLvlLbl val="0"/>
      </c:catAx>
      <c:valAx>
        <c:axId val="46098688"/>
        <c:scaling>
          <c:orientation val="minMax"/>
          <c:max val="10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j-lt"/>
              </a:defRPr>
            </a:pPr>
            <a:endParaRPr lang="ru-RU"/>
          </a:p>
        </c:txPr>
        <c:crossAx val="460971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373780200551887E-2"/>
          <c:y val="2.3130249343832003E-2"/>
          <c:w val="0.94258348475671228"/>
          <c:h val="0.860095472440945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'05(Инф)'!$I$1005</c:f>
              <c:strCache>
                <c:ptCount val="1"/>
                <c:pt idx="0">
                  <c:v>От 61 до 80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Pt>
            <c:idx val="1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7C53-48F0-91D2-80EB51E40E58}"/>
              </c:ext>
            </c:extLst>
          </c:dPt>
          <c:dPt>
            <c:idx val="1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7C53-48F0-91D2-80EB51E40E58}"/>
              </c:ext>
            </c:extLst>
          </c:dPt>
          <c:dPt>
            <c:idx val="1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7C53-48F0-91D2-80EB51E40E58}"/>
              </c:ext>
            </c:extLst>
          </c:dPt>
          <c:dPt>
            <c:idx val="1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7C53-48F0-91D2-80EB51E40E58}"/>
              </c:ext>
            </c:extLst>
          </c:dPt>
          <c:dPt>
            <c:idx val="1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7C53-48F0-91D2-80EB51E40E58}"/>
              </c:ext>
            </c:extLst>
          </c:dPt>
          <c:dPt>
            <c:idx val="1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7C53-48F0-91D2-80EB51E40E58}"/>
              </c:ext>
            </c:extLst>
          </c:dPt>
          <c:dPt>
            <c:idx val="1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7C53-48F0-91D2-80EB51E40E58}"/>
              </c:ext>
            </c:extLst>
          </c:dPt>
          <c:dPt>
            <c:idx val="20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C53-48F0-91D2-80EB51E40E58}"/>
              </c:ext>
            </c:extLst>
          </c:dPt>
          <c:dPt>
            <c:idx val="2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7C53-48F0-91D2-80EB51E40E58}"/>
              </c:ext>
            </c:extLst>
          </c:dPt>
          <c:dPt>
            <c:idx val="2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7C53-48F0-91D2-80EB51E40E58}"/>
              </c:ext>
            </c:extLst>
          </c:dPt>
          <c:dPt>
            <c:idx val="23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C53-48F0-91D2-80EB51E40E58}"/>
              </c:ext>
            </c:extLst>
          </c:dPt>
          <c:dPt>
            <c:idx val="24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7C53-48F0-91D2-80EB51E40E58}"/>
              </c:ext>
            </c:extLst>
          </c:dPt>
          <c:dPt>
            <c:idx val="25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7C53-48F0-91D2-80EB51E40E58}"/>
              </c:ext>
            </c:extLst>
          </c:dPt>
          <c:dPt>
            <c:idx val="26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7C53-48F0-91D2-80EB51E40E58}"/>
              </c:ext>
            </c:extLst>
          </c:dPt>
          <c:dLbls>
            <c:dLbl>
              <c:idx val="17"/>
              <c:layout>
                <c:manualLayout>
                  <c:x val="-1.367521367521367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C53-48F0-91D2-80EB51E40E58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'05(Инф)'!$J$2:$AJ$2</c:f>
              <c:numCache>
                <c:formatCode>General</c:formatCode>
                <c:ptCount val="2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</c:numCache>
            </c:numRef>
          </c:cat>
          <c:val>
            <c:numRef>
              <c:f>'05(Инф)'!$J$1005:$AJ$1005</c:f>
              <c:numCache>
                <c:formatCode>0.0</c:formatCode>
                <c:ptCount val="27"/>
                <c:pt idx="0">
                  <c:v>96.774193548387103</c:v>
                </c:pt>
                <c:pt idx="1">
                  <c:v>88.978494623655919</c:v>
                </c:pt>
                <c:pt idx="2">
                  <c:v>56.720430107526887</c:v>
                </c:pt>
                <c:pt idx="3">
                  <c:v>92.204301075268816</c:v>
                </c:pt>
                <c:pt idx="4">
                  <c:v>82.258064516129039</c:v>
                </c:pt>
                <c:pt idx="5">
                  <c:v>93.548387096774192</c:v>
                </c:pt>
                <c:pt idx="6">
                  <c:v>71.505376344086031</c:v>
                </c:pt>
                <c:pt idx="7">
                  <c:v>63.70967741935484</c:v>
                </c:pt>
                <c:pt idx="8">
                  <c:v>89.784946236559136</c:v>
                </c:pt>
                <c:pt idx="9">
                  <c:v>88.978494623655919</c:v>
                </c:pt>
                <c:pt idx="10">
                  <c:v>59.408602150537639</c:v>
                </c:pt>
                <c:pt idx="11">
                  <c:v>83.870967741935488</c:v>
                </c:pt>
                <c:pt idx="12">
                  <c:v>71.774193548387103</c:v>
                </c:pt>
                <c:pt idx="13">
                  <c:v>60.215053763440864</c:v>
                </c:pt>
                <c:pt idx="14">
                  <c:v>44.086021505376344</c:v>
                </c:pt>
                <c:pt idx="15">
                  <c:v>81.72043010752688</c:v>
                </c:pt>
                <c:pt idx="16">
                  <c:v>81.989247311827967</c:v>
                </c:pt>
                <c:pt idx="17">
                  <c:v>48.655913978494624</c:v>
                </c:pt>
                <c:pt idx="18">
                  <c:v>87.634408602150543</c:v>
                </c:pt>
                <c:pt idx="19">
                  <c:v>87.634408602150543</c:v>
                </c:pt>
                <c:pt idx="20">
                  <c:v>66.935483870967744</c:v>
                </c:pt>
                <c:pt idx="21">
                  <c:v>80.913978494623649</c:v>
                </c:pt>
                <c:pt idx="22">
                  <c:v>67.204301075268816</c:v>
                </c:pt>
                <c:pt idx="23">
                  <c:v>7.795698924731183</c:v>
                </c:pt>
                <c:pt idx="24">
                  <c:v>27.956989247311824</c:v>
                </c:pt>
                <c:pt idx="25">
                  <c:v>10.483870967741936</c:v>
                </c:pt>
                <c:pt idx="26">
                  <c:v>1.747311827956989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A-7C53-48F0-91D2-80EB51E40E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46220416"/>
        <c:axId val="46221952"/>
      </c:barChart>
      <c:catAx>
        <c:axId val="46220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j-lt"/>
              </a:defRPr>
            </a:pPr>
            <a:endParaRPr lang="ru-RU"/>
          </a:p>
        </c:txPr>
        <c:crossAx val="46221952"/>
        <c:crosses val="autoZero"/>
        <c:auto val="1"/>
        <c:lblAlgn val="ctr"/>
        <c:lblOffset val="100"/>
        <c:noMultiLvlLbl val="0"/>
      </c:catAx>
      <c:valAx>
        <c:axId val="46221952"/>
        <c:scaling>
          <c:orientation val="minMax"/>
          <c:max val="10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j-lt"/>
              </a:defRPr>
            </a:pPr>
            <a:endParaRPr lang="ru-RU"/>
          </a:p>
        </c:txPr>
        <c:crossAx val="462204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373780200551887E-2"/>
          <c:y val="2.3130249343832003E-2"/>
          <c:w val="0.94258348475671228"/>
          <c:h val="0.860095472440945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'05(Инф)'!$I$1006</c:f>
              <c:strCache>
                <c:ptCount val="1"/>
                <c:pt idx="0">
                  <c:v>От 81 до 100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Pt>
            <c:idx val="1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9A24-4CA8-AF07-F3A93A259414}"/>
              </c:ext>
            </c:extLst>
          </c:dPt>
          <c:dPt>
            <c:idx val="1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9A24-4CA8-AF07-F3A93A259414}"/>
              </c:ext>
            </c:extLst>
          </c:dPt>
          <c:dPt>
            <c:idx val="1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9A24-4CA8-AF07-F3A93A259414}"/>
              </c:ext>
            </c:extLst>
          </c:dPt>
          <c:dPt>
            <c:idx val="1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9A24-4CA8-AF07-F3A93A259414}"/>
              </c:ext>
            </c:extLst>
          </c:dPt>
          <c:dPt>
            <c:idx val="1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9A24-4CA8-AF07-F3A93A259414}"/>
              </c:ext>
            </c:extLst>
          </c:dPt>
          <c:dPt>
            <c:idx val="1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9A24-4CA8-AF07-F3A93A259414}"/>
              </c:ext>
            </c:extLst>
          </c:dPt>
          <c:dPt>
            <c:idx val="1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9A24-4CA8-AF07-F3A93A259414}"/>
              </c:ext>
            </c:extLst>
          </c:dPt>
          <c:dPt>
            <c:idx val="20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A24-4CA8-AF07-F3A93A259414}"/>
              </c:ext>
            </c:extLst>
          </c:dPt>
          <c:dPt>
            <c:idx val="2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9A24-4CA8-AF07-F3A93A259414}"/>
              </c:ext>
            </c:extLst>
          </c:dPt>
          <c:dPt>
            <c:idx val="2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9A24-4CA8-AF07-F3A93A259414}"/>
              </c:ext>
            </c:extLst>
          </c:dPt>
          <c:dPt>
            <c:idx val="23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A24-4CA8-AF07-F3A93A259414}"/>
              </c:ext>
            </c:extLst>
          </c:dPt>
          <c:dPt>
            <c:idx val="24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A24-4CA8-AF07-F3A93A259414}"/>
              </c:ext>
            </c:extLst>
          </c:dPt>
          <c:dPt>
            <c:idx val="25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9A24-4CA8-AF07-F3A93A259414}"/>
              </c:ext>
            </c:extLst>
          </c:dPt>
          <c:dPt>
            <c:idx val="26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9A24-4CA8-AF07-F3A93A259414}"/>
              </c:ext>
            </c:extLst>
          </c:dPt>
          <c:dLbls>
            <c:dLbl>
              <c:idx val="17"/>
              <c:layout>
                <c:manualLayout>
                  <c:x val="-1.367521367521367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A24-4CA8-AF07-F3A93A259414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'05(Инф)'!$J$2:$AJ$2</c:f>
              <c:numCache>
                <c:formatCode>General</c:formatCode>
                <c:ptCount val="2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</c:numCache>
            </c:numRef>
          </c:cat>
          <c:val>
            <c:numRef>
              <c:f>'05(Инф)'!$J$1006:$AJ$1006</c:f>
              <c:numCache>
                <c:formatCode>0.0</c:formatCode>
                <c:ptCount val="27"/>
                <c:pt idx="0">
                  <c:v>99.230769230769226</c:v>
                </c:pt>
                <c:pt idx="1">
                  <c:v>99.230769230769226</c:v>
                </c:pt>
                <c:pt idx="2">
                  <c:v>78.461538461538467</c:v>
                </c:pt>
                <c:pt idx="3">
                  <c:v>98.076923076923066</c:v>
                </c:pt>
                <c:pt idx="4">
                  <c:v>93.07692307692308</c:v>
                </c:pt>
                <c:pt idx="5">
                  <c:v>98.846153846153854</c:v>
                </c:pt>
                <c:pt idx="6">
                  <c:v>95</c:v>
                </c:pt>
                <c:pt idx="7">
                  <c:v>93.461538461538467</c:v>
                </c:pt>
                <c:pt idx="8">
                  <c:v>96.92307692307692</c:v>
                </c:pt>
                <c:pt idx="9">
                  <c:v>95</c:v>
                </c:pt>
                <c:pt idx="10">
                  <c:v>87.307692307692307</c:v>
                </c:pt>
                <c:pt idx="11">
                  <c:v>96.92307692307692</c:v>
                </c:pt>
                <c:pt idx="12">
                  <c:v>89.615384615384613</c:v>
                </c:pt>
                <c:pt idx="13">
                  <c:v>90.769230769230774</c:v>
                </c:pt>
                <c:pt idx="14">
                  <c:v>83.461538461538467</c:v>
                </c:pt>
                <c:pt idx="15">
                  <c:v>96.92307692307692</c:v>
                </c:pt>
                <c:pt idx="16">
                  <c:v>97.692307692307693</c:v>
                </c:pt>
                <c:pt idx="17">
                  <c:v>78.84615384615384</c:v>
                </c:pt>
                <c:pt idx="18">
                  <c:v>96.538461538461533</c:v>
                </c:pt>
                <c:pt idx="19">
                  <c:v>98.461538461538467</c:v>
                </c:pt>
                <c:pt idx="20">
                  <c:v>89.615384615384613</c:v>
                </c:pt>
                <c:pt idx="21">
                  <c:v>98.076923076923066</c:v>
                </c:pt>
                <c:pt idx="22">
                  <c:v>90.384615384615387</c:v>
                </c:pt>
                <c:pt idx="23">
                  <c:v>53.846153846153847</c:v>
                </c:pt>
                <c:pt idx="24">
                  <c:v>88.653846153846146</c:v>
                </c:pt>
                <c:pt idx="25">
                  <c:v>61.15384615384616</c:v>
                </c:pt>
                <c:pt idx="26">
                  <c:v>21.73076923076923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A-9A24-4CA8-AF07-F3A93A2594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46360064"/>
        <c:axId val="46361600"/>
      </c:barChart>
      <c:catAx>
        <c:axId val="46360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j-lt"/>
              </a:defRPr>
            </a:pPr>
            <a:endParaRPr lang="ru-RU"/>
          </a:p>
        </c:txPr>
        <c:crossAx val="46361600"/>
        <c:crosses val="autoZero"/>
        <c:auto val="1"/>
        <c:lblAlgn val="ctr"/>
        <c:lblOffset val="100"/>
        <c:noMultiLvlLbl val="0"/>
      </c:catAx>
      <c:valAx>
        <c:axId val="46361600"/>
        <c:scaling>
          <c:orientation val="minMax"/>
          <c:max val="10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j-lt"/>
              </a:defRPr>
            </a:pPr>
            <a:endParaRPr lang="ru-RU"/>
          </a:p>
        </c:txPr>
        <c:crossAx val="463600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'для сравнения'!$D$1</c:f>
              <c:strCache>
                <c:ptCount val="1"/>
                <c:pt idx="0">
                  <c:v>2021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'для сравнения'!$A$2:$A$16</c:f>
              <c:strCache>
                <c:ptCount val="15"/>
                <c:pt idx="0">
                  <c:v>1(3)</c:v>
                </c:pt>
                <c:pt idx="1">
                  <c:v>2(2)</c:v>
                </c:pt>
                <c:pt idx="2">
                  <c:v>3(4)</c:v>
                </c:pt>
                <c:pt idx="3">
                  <c:v>4(5)</c:v>
                </c:pt>
                <c:pt idx="4">
                  <c:v>5(6)</c:v>
                </c:pt>
                <c:pt idx="5">
                  <c:v>6(8)</c:v>
                </c:pt>
                <c:pt idx="6">
                  <c:v>7(9)</c:v>
                </c:pt>
                <c:pt idx="7">
                  <c:v>8(10)</c:v>
                </c:pt>
                <c:pt idx="8">
                  <c:v>11(13)</c:v>
                </c:pt>
                <c:pt idx="9">
                  <c:v>12(14)</c:v>
                </c:pt>
                <c:pt idx="10">
                  <c:v>13(15)</c:v>
                </c:pt>
                <c:pt idx="11">
                  <c:v>14(16)</c:v>
                </c:pt>
                <c:pt idx="12">
                  <c:v>15(18)</c:v>
                </c:pt>
                <c:pt idx="13">
                  <c:v>22(20)</c:v>
                </c:pt>
                <c:pt idx="14">
                  <c:v>23(22)</c:v>
                </c:pt>
              </c:strCache>
            </c:strRef>
          </c:cat>
          <c:val>
            <c:numRef>
              <c:f>'для сравнения'!$D$2:$D$16</c:f>
              <c:numCache>
                <c:formatCode>General</c:formatCode>
                <c:ptCount val="15"/>
                <c:pt idx="0">
                  <c:v>94.5</c:v>
                </c:pt>
                <c:pt idx="1">
                  <c:v>79.599999999999994</c:v>
                </c:pt>
                <c:pt idx="2">
                  <c:v>57.1</c:v>
                </c:pt>
                <c:pt idx="3">
                  <c:v>89.1</c:v>
                </c:pt>
                <c:pt idx="4">
                  <c:v>74.400000000000006</c:v>
                </c:pt>
                <c:pt idx="5">
                  <c:v>86</c:v>
                </c:pt>
                <c:pt idx="6">
                  <c:v>61.8</c:v>
                </c:pt>
                <c:pt idx="7">
                  <c:v>56.8</c:v>
                </c:pt>
                <c:pt idx="8">
                  <c:v>51.6</c:v>
                </c:pt>
                <c:pt idx="9">
                  <c:v>73.599999999999994</c:v>
                </c:pt>
                <c:pt idx="10">
                  <c:v>66.7</c:v>
                </c:pt>
                <c:pt idx="11">
                  <c:v>49.9</c:v>
                </c:pt>
                <c:pt idx="12">
                  <c:v>42.9</c:v>
                </c:pt>
                <c:pt idx="13">
                  <c:v>70</c:v>
                </c:pt>
                <c:pt idx="14">
                  <c:v>57.3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2BE-48A4-8595-E9079D1CFE0C}"/>
            </c:ext>
          </c:extLst>
        </c:ser>
        <c:ser>
          <c:idx val="1"/>
          <c:order val="1"/>
          <c:tx>
            <c:strRef>
              <c:f>'для сравнения'!$E$1</c:f>
              <c:strCache>
                <c:ptCount val="1"/>
                <c:pt idx="0">
                  <c:v>2020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'для сравнения'!$A$2:$A$16</c:f>
              <c:strCache>
                <c:ptCount val="15"/>
                <c:pt idx="0">
                  <c:v>1(3)</c:v>
                </c:pt>
                <c:pt idx="1">
                  <c:v>2(2)</c:v>
                </c:pt>
                <c:pt idx="2">
                  <c:v>3(4)</c:v>
                </c:pt>
                <c:pt idx="3">
                  <c:v>4(5)</c:v>
                </c:pt>
                <c:pt idx="4">
                  <c:v>5(6)</c:v>
                </c:pt>
                <c:pt idx="5">
                  <c:v>6(8)</c:v>
                </c:pt>
                <c:pt idx="6">
                  <c:v>7(9)</c:v>
                </c:pt>
                <c:pt idx="7">
                  <c:v>8(10)</c:v>
                </c:pt>
                <c:pt idx="8">
                  <c:v>11(13)</c:v>
                </c:pt>
                <c:pt idx="9">
                  <c:v>12(14)</c:v>
                </c:pt>
                <c:pt idx="10">
                  <c:v>13(15)</c:v>
                </c:pt>
                <c:pt idx="11">
                  <c:v>14(16)</c:v>
                </c:pt>
                <c:pt idx="12">
                  <c:v>15(18)</c:v>
                </c:pt>
                <c:pt idx="13">
                  <c:v>22(20)</c:v>
                </c:pt>
                <c:pt idx="14">
                  <c:v>23(22)</c:v>
                </c:pt>
              </c:strCache>
            </c:strRef>
          </c:cat>
          <c:val>
            <c:numRef>
              <c:f>'для сравнения'!$E$2:$E$16</c:f>
              <c:numCache>
                <c:formatCode>General</c:formatCode>
                <c:ptCount val="15"/>
                <c:pt idx="0">
                  <c:v>85.3</c:v>
                </c:pt>
                <c:pt idx="1">
                  <c:v>80.5</c:v>
                </c:pt>
                <c:pt idx="2">
                  <c:v>83.2</c:v>
                </c:pt>
                <c:pt idx="3">
                  <c:v>69.599999999999994</c:v>
                </c:pt>
                <c:pt idx="4">
                  <c:v>67.5</c:v>
                </c:pt>
                <c:pt idx="5">
                  <c:v>89.8</c:v>
                </c:pt>
                <c:pt idx="6">
                  <c:v>61.2</c:v>
                </c:pt>
                <c:pt idx="7">
                  <c:v>25.1</c:v>
                </c:pt>
                <c:pt idx="8">
                  <c:v>71.599999999999994</c:v>
                </c:pt>
                <c:pt idx="9">
                  <c:v>51.6</c:v>
                </c:pt>
                <c:pt idx="10">
                  <c:v>74.5</c:v>
                </c:pt>
                <c:pt idx="11">
                  <c:v>41.2</c:v>
                </c:pt>
                <c:pt idx="12">
                  <c:v>57.6</c:v>
                </c:pt>
                <c:pt idx="13">
                  <c:v>39.799999999999997</c:v>
                </c:pt>
                <c:pt idx="14">
                  <c:v>57.3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2BE-48A4-8595-E9079D1CFE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393600"/>
        <c:axId val="46395392"/>
      </c:barChart>
      <c:catAx>
        <c:axId val="46393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pPr>
            <a:endParaRPr lang="ru-RU"/>
          </a:p>
        </c:txPr>
        <c:crossAx val="46395392"/>
        <c:crosses val="autoZero"/>
        <c:auto val="1"/>
        <c:lblAlgn val="ctr"/>
        <c:lblOffset val="100"/>
        <c:noMultiLvlLbl val="0"/>
      </c:catAx>
      <c:valAx>
        <c:axId val="46395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pPr>
            <a:endParaRPr lang="ru-RU"/>
          </a:p>
        </c:txPr>
        <c:crossAx val="46393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'для сравнения'!$F$1</c:f>
              <c:strCache>
                <c:ptCount val="1"/>
                <c:pt idx="0">
                  <c:v>2021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'для сравнения'!$A$2:$A$16</c:f>
              <c:strCache>
                <c:ptCount val="15"/>
                <c:pt idx="0">
                  <c:v>1(3)</c:v>
                </c:pt>
                <c:pt idx="1">
                  <c:v>2(2)</c:v>
                </c:pt>
                <c:pt idx="2">
                  <c:v>3(4)</c:v>
                </c:pt>
                <c:pt idx="3">
                  <c:v>4(5)</c:v>
                </c:pt>
                <c:pt idx="4">
                  <c:v>5(6)</c:v>
                </c:pt>
                <c:pt idx="5">
                  <c:v>6(8)</c:v>
                </c:pt>
                <c:pt idx="6">
                  <c:v>7(9)</c:v>
                </c:pt>
                <c:pt idx="7">
                  <c:v>8(10)</c:v>
                </c:pt>
                <c:pt idx="8">
                  <c:v>11(13)</c:v>
                </c:pt>
                <c:pt idx="9">
                  <c:v>12(14)</c:v>
                </c:pt>
                <c:pt idx="10">
                  <c:v>13(15)</c:v>
                </c:pt>
                <c:pt idx="11">
                  <c:v>14(16)</c:v>
                </c:pt>
                <c:pt idx="12">
                  <c:v>15(18)</c:v>
                </c:pt>
                <c:pt idx="13">
                  <c:v>22(20)</c:v>
                </c:pt>
                <c:pt idx="14">
                  <c:v>23(22)</c:v>
                </c:pt>
              </c:strCache>
            </c:strRef>
          </c:cat>
          <c:val>
            <c:numRef>
              <c:f>'для сравнения'!$F$2:$F$16</c:f>
              <c:numCache>
                <c:formatCode>General</c:formatCode>
                <c:ptCount val="15"/>
                <c:pt idx="0">
                  <c:v>9.2000000000000028</c:v>
                </c:pt>
                <c:pt idx="3">
                  <c:v>19.5</c:v>
                </c:pt>
                <c:pt idx="4">
                  <c:v>6.9000000000000057</c:v>
                </c:pt>
                <c:pt idx="6">
                  <c:v>0.59999999999999432</c:v>
                </c:pt>
                <c:pt idx="7">
                  <c:v>31.699999999999996</c:v>
                </c:pt>
                <c:pt idx="9">
                  <c:v>21.999999999999993</c:v>
                </c:pt>
                <c:pt idx="11">
                  <c:v>8.6999999999999957</c:v>
                </c:pt>
                <c:pt idx="13">
                  <c:v>30.200000000000003</c:v>
                </c:pt>
                <c:pt idx="1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952-4C2E-B6D9-4C4185997421}"/>
            </c:ext>
          </c:extLst>
        </c:ser>
        <c:ser>
          <c:idx val="1"/>
          <c:order val="1"/>
          <c:tx>
            <c:strRef>
              <c:f>'для сравнения'!$G$1</c:f>
              <c:strCache>
                <c:ptCount val="1"/>
                <c:pt idx="0">
                  <c:v>2020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'для сравнения'!$A$2:$A$16</c:f>
              <c:strCache>
                <c:ptCount val="15"/>
                <c:pt idx="0">
                  <c:v>1(3)</c:v>
                </c:pt>
                <c:pt idx="1">
                  <c:v>2(2)</c:v>
                </c:pt>
                <c:pt idx="2">
                  <c:v>3(4)</c:v>
                </c:pt>
                <c:pt idx="3">
                  <c:v>4(5)</c:v>
                </c:pt>
                <c:pt idx="4">
                  <c:v>5(6)</c:v>
                </c:pt>
                <c:pt idx="5">
                  <c:v>6(8)</c:v>
                </c:pt>
                <c:pt idx="6">
                  <c:v>7(9)</c:v>
                </c:pt>
                <c:pt idx="7">
                  <c:v>8(10)</c:v>
                </c:pt>
                <c:pt idx="8">
                  <c:v>11(13)</c:v>
                </c:pt>
                <c:pt idx="9">
                  <c:v>12(14)</c:v>
                </c:pt>
                <c:pt idx="10">
                  <c:v>13(15)</c:v>
                </c:pt>
                <c:pt idx="11">
                  <c:v>14(16)</c:v>
                </c:pt>
                <c:pt idx="12">
                  <c:v>15(18)</c:v>
                </c:pt>
                <c:pt idx="13">
                  <c:v>22(20)</c:v>
                </c:pt>
                <c:pt idx="14">
                  <c:v>23(22)</c:v>
                </c:pt>
              </c:strCache>
            </c:strRef>
          </c:cat>
          <c:val>
            <c:numRef>
              <c:f>'для сравнения'!$G$2:$G$16</c:f>
              <c:numCache>
                <c:formatCode>General</c:formatCode>
                <c:ptCount val="15"/>
                <c:pt idx="1">
                  <c:v>-0.90000000000000568</c:v>
                </c:pt>
                <c:pt idx="2">
                  <c:v>-26.1</c:v>
                </c:pt>
                <c:pt idx="5">
                  <c:v>-3.7999999999999972</c:v>
                </c:pt>
                <c:pt idx="8">
                  <c:v>-19.999999999999993</c:v>
                </c:pt>
                <c:pt idx="10">
                  <c:v>-7.7999999999999972</c:v>
                </c:pt>
                <c:pt idx="12">
                  <c:v>-14.700000000000003</c:v>
                </c:pt>
                <c:pt idx="1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952-4C2E-B6D9-4C41859974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409216"/>
        <c:axId val="46410752"/>
      </c:barChart>
      <c:catAx>
        <c:axId val="46409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pPr>
            <a:endParaRPr lang="ru-RU"/>
          </a:p>
        </c:txPr>
        <c:crossAx val="46410752"/>
        <c:crosses val="autoZero"/>
        <c:auto val="1"/>
        <c:lblAlgn val="ctr"/>
        <c:lblOffset val="100"/>
        <c:noMultiLvlLbl val="0"/>
      </c:catAx>
      <c:valAx>
        <c:axId val="46410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pPr>
            <a:endParaRPr lang="ru-RU"/>
          </a:p>
        </c:txPr>
        <c:crossAx val="46409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50000"/>
                </a:schemeClr>
              </a:solidFill>
              <a:latin typeface="+mj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0.40535</cdr:x>
      <cdr:y>0.94163</cdr:y>
    </cdr:from>
    <cdr:to>
      <cdr:x>0.84379</cdr:x>
      <cdr:y>0.99919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58105" y="4708187"/>
          <a:ext cx="3740364" cy="2877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dirty="0"/>
            <a:t>Номера</a:t>
          </a:r>
          <a:r>
            <a:rPr lang="ru-RU" sz="1100" baseline="0" dirty="0"/>
            <a:t> заданий (</a:t>
          </a:r>
          <a:r>
            <a:rPr lang="ru-RU" sz="1100" baseline="0" dirty="0">
              <a:effectLst/>
              <a:latin typeface="+mn-lt"/>
              <a:ea typeface="+mn-ea"/>
              <a:cs typeface="+mn-cs"/>
            </a:rPr>
            <a:t>Информатика</a:t>
          </a:r>
          <a:r>
            <a:rPr lang="ru-RU" sz="1100" baseline="0" dirty="0"/>
            <a:t>)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0.40598</cdr:x>
      <cdr:y>0.94141</cdr:y>
    </cdr:from>
    <cdr:to>
      <cdr:x>0.76783</cdr:x>
      <cdr:y>0.99919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84649" y="3760731"/>
          <a:ext cx="2214571" cy="2308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/>
            <a:t>Номера</a:t>
          </a:r>
          <a:r>
            <a:rPr lang="ru-RU" sz="1100" baseline="0"/>
            <a:t> заданий (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Информатика</a:t>
          </a:r>
          <a:r>
            <a:rPr lang="ru-RU" sz="1100" baseline="0"/>
            <a:t>)</a:t>
          </a:r>
          <a:endParaRPr lang="ru-RU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0.40598</cdr:x>
      <cdr:y>0.92156</cdr:y>
    </cdr:from>
    <cdr:to>
      <cdr:x>0.80421</cdr:x>
      <cdr:y>0.97786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84650" y="3681454"/>
          <a:ext cx="2437208" cy="2248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dirty="0"/>
            <a:t>Номера</a:t>
          </a:r>
          <a:r>
            <a:rPr lang="ru-RU" sz="1100" baseline="0" dirty="0"/>
            <a:t> заданий (</a:t>
          </a:r>
          <a:r>
            <a:rPr lang="ru-RU" sz="1100" baseline="0" dirty="0">
              <a:effectLst/>
              <a:latin typeface="+mn-lt"/>
              <a:ea typeface="+mn-ea"/>
              <a:cs typeface="+mn-cs"/>
            </a:rPr>
            <a:t>Информатика</a:t>
          </a:r>
          <a:r>
            <a:rPr lang="ru-RU" sz="1100" baseline="0" dirty="0"/>
            <a:t>)</a:t>
          </a:r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0.40598</cdr:x>
      <cdr:y>0.91957</cdr:y>
    </cdr:from>
    <cdr:to>
      <cdr:x>0.8172</cdr:x>
      <cdr:y>0.97786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84649" y="3673503"/>
          <a:ext cx="2516722" cy="2328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dirty="0"/>
            <a:t>Номера</a:t>
          </a:r>
          <a:r>
            <a:rPr lang="ru-RU" sz="1100" baseline="0" dirty="0"/>
            <a:t> заданий (</a:t>
          </a:r>
          <a:r>
            <a:rPr lang="ru-RU" sz="1100" baseline="0" dirty="0">
              <a:effectLst/>
              <a:latin typeface="+mn-lt"/>
              <a:ea typeface="+mn-ea"/>
              <a:cs typeface="+mn-cs"/>
            </a:rPr>
            <a:t>Информатика</a:t>
          </a:r>
          <a:r>
            <a:rPr lang="ru-RU" sz="1100" baseline="0" dirty="0"/>
            <a:t>)</a:t>
          </a:r>
          <a:endParaRPr lang="ru-RU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0.40598</cdr:x>
      <cdr:y>0.92555</cdr:y>
    </cdr:from>
    <cdr:to>
      <cdr:x>0.8224</cdr:x>
      <cdr:y>0.97786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84650" y="3697357"/>
          <a:ext cx="2548526" cy="2089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/>
            <a:t>Номера</a:t>
          </a:r>
          <a:r>
            <a:rPr lang="ru-RU" sz="1100" baseline="0"/>
            <a:t> заданий (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Информатика</a:t>
          </a:r>
          <a:r>
            <a:rPr lang="ru-RU" sz="1100" baseline="0"/>
            <a:t>)</a:t>
          </a:r>
          <a:endParaRPr lang="ru-RU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546100" y="-4763"/>
            <a:ext cx="5014913" cy="6862763"/>
            <a:chOff x="2928938" y="-4763"/>
            <a:chExt cx="5014912" cy="6862763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>
                <a:gd name="T0" fmla="*/ 0 w 670"/>
                <a:gd name="T1" fmla="*/ 2147483646 h 1753"/>
                <a:gd name="T2" fmla="*/ 567035950 w 670"/>
                <a:gd name="T3" fmla="*/ 2147483646 h 1753"/>
                <a:gd name="T4" fmla="*/ 1688504688 w 670"/>
                <a:gd name="T5" fmla="*/ 0 h 1753"/>
                <a:gd name="T6" fmla="*/ 1083667188 w 670"/>
                <a:gd name="T7" fmla="*/ 0 h 1753"/>
                <a:gd name="T8" fmla="*/ 0 w 670"/>
                <a:gd name="T9" fmla="*/ 2147483646 h 17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2928938" y="-4763"/>
              <a:ext cx="1035050" cy="2673351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9"/>
            <p:cNvSpPr/>
            <p:nvPr/>
          </p:nvSpPr>
          <p:spPr bwMode="auto">
            <a:xfrm>
              <a:off x="2928938" y="2582863"/>
              <a:ext cx="2693987" cy="4275137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10"/>
            <p:cNvSpPr/>
            <p:nvPr/>
          </p:nvSpPr>
          <p:spPr bwMode="auto">
            <a:xfrm>
              <a:off x="3371851" y="2692400"/>
              <a:ext cx="3332161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1"/>
            <p:cNvSpPr/>
            <p:nvPr/>
          </p:nvSpPr>
          <p:spPr bwMode="auto">
            <a:xfrm>
              <a:off x="3367088" y="2687638"/>
              <a:ext cx="4576762" cy="4170362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2"/>
            <p:cNvSpPr/>
            <p:nvPr/>
          </p:nvSpPr>
          <p:spPr bwMode="auto">
            <a:xfrm>
              <a:off x="2928938" y="2578100"/>
              <a:ext cx="3584574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E64F7-ED25-4FB8-B9C2-65348B1E7775}" type="datetimeFigureOut">
              <a:rPr lang="ru-RU"/>
              <a:pPr>
                <a:defRPr/>
              </a:pPr>
              <a:t>06.10.2021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3" y="5883275"/>
            <a:ext cx="4324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08498-D327-4EE5-9BA6-50F31CB0296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310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68AAA-6391-488F-9F36-D94602172312}" type="datetimeFigureOut">
              <a:rPr lang="ru-RU"/>
              <a:pPr>
                <a:defRPr/>
              </a:pPr>
              <a:t>06.10.2021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67B6B-D0C7-43F6-BDC6-95CA357B118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043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5236A-49A1-4973-B6C9-96532EAA0F00}" type="datetimeFigureOut">
              <a:rPr lang="ru-RU"/>
              <a:pPr>
                <a:defRPr/>
              </a:pPr>
              <a:t>06.10.2021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CDABE-1785-44BD-9AD3-C437658C084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208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98613" y="8636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893425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73478-1186-4E8D-96C5-9DD9CDBD3EC5}" type="datetimeFigureOut">
              <a:rPr lang="ru-RU"/>
              <a:pPr>
                <a:defRPr/>
              </a:pPr>
              <a:t>06.10.2021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B2AFB22-B18D-4D8F-8330-C9E8D1387C0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02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9CB24-A20B-4247-9C32-470FA4717574}" type="datetimeFigureOut">
              <a:rPr lang="ru-RU"/>
              <a:pPr>
                <a:defRPr/>
              </a:pPr>
              <a:t>06.10.2021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E36B1-031B-4A7E-986A-73EAEF6DE3A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202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98613" y="8636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893425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826E9-E32C-4D32-882C-A46DD58E5F3C}" type="datetimeFigureOut">
              <a:rPr lang="ru-RU"/>
              <a:pPr>
                <a:defRPr/>
              </a:pPr>
              <a:t>06.10.2021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224B383-306B-416E-BE09-7C852D8525C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40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103AD-1EBC-4282-B06D-0B0DB4144693}" type="datetimeFigureOut">
              <a:rPr lang="ru-RU"/>
              <a:pPr>
                <a:defRPr/>
              </a:pPr>
              <a:t>06.10.2021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2CD5BB2-B5E1-493E-9408-8F4AC215F01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394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1F99B-7C04-483A-8197-46AC441A44F1}" type="datetimeFigureOut">
              <a:rPr lang="ru-RU"/>
              <a:pPr>
                <a:defRPr/>
              </a:pPr>
              <a:t>06.10.2021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BD51C3-82E0-435B-82E7-96924FD0FC7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998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AE11C-54AA-4D60-876F-D10BFA288B07}" type="datetimeFigureOut">
              <a:rPr lang="ru-RU"/>
              <a:pPr>
                <a:defRPr/>
              </a:pPr>
              <a:t>06.10.2021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ACDCB-7795-449B-9ED5-FDD0A1AB2F5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4121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9403" y="404664"/>
            <a:ext cx="10363200" cy="432048"/>
          </a:xfrm>
        </p:spPr>
        <p:txBody>
          <a:bodyPr/>
          <a:lstStyle>
            <a:lvl1pPr>
              <a:defRPr sz="2800" b="1" i="1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908720"/>
            <a:ext cx="10363200" cy="547260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>
                <a:solidFill>
                  <a:schemeClr val="tx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45963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9158" y="0"/>
            <a:ext cx="10018713" cy="394447"/>
          </a:xfrm>
        </p:spPr>
        <p:txBody>
          <a:bodyPr>
            <a:normAutofit/>
          </a:bodyPr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582707"/>
            <a:ext cx="10018713" cy="6087034"/>
          </a:xfrm>
        </p:spPr>
        <p:txBody>
          <a:bodyPr>
            <a:normAutofit/>
          </a:bodyPr>
          <a:lstStyle>
            <a:lvl1pPr indent="0" algn="l">
              <a:spcBef>
                <a:spcPts val="0"/>
              </a:spcBef>
              <a:spcAft>
                <a:spcPts val="0"/>
              </a:spcAft>
              <a:buNone/>
              <a:defRPr sz="2000" baseline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indent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>
              <a:spcBef>
                <a:spcPts val="0"/>
              </a:spcBef>
              <a:spcAft>
                <a:spcPts val="0"/>
              </a:spcAft>
              <a:buNone/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3900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9B155-01AD-45BF-AC54-8DDE57ED0055}" type="datetimeFigureOut">
              <a:rPr lang="ru-RU"/>
              <a:pPr>
                <a:defRPr/>
              </a:pPr>
              <a:t>06.10.2021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1A95D-4288-4F55-A102-E9474C98736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14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524AB-3BD4-432C-BC60-CA2D7A47E827}" type="datetimeFigureOut">
              <a:rPr lang="ru-RU"/>
              <a:pPr>
                <a:defRPr/>
              </a:pPr>
              <a:t>06.10.2021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F8948-6473-4C0F-84D2-DDEE673E780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06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79F16-D4C5-4DDF-8BC6-7A7ADBF41780}" type="datetimeFigureOut">
              <a:rPr lang="ru-RU"/>
              <a:pPr>
                <a:defRPr/>
              </a:pPr>
              <a:t>06.10.2021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42F99-07D3-4230-87F5-D6B5830F931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150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17215-8412-4480-93AE-BCC0E7B654A5}" type="datetimeFigureOut">
              <a:rPr lang="ru-RU"/>
              <a:pPr>
                <a:defRPr/>
              </a:pPr>
              <a:t>06.10.2021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99938-E454-4140-A523-49269FF1CC3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865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AF112-20D4-4DEE-8C81-1C14725E6B81}" type="datetimeFigureOut">
              <a:rPr lang="ru-RU"/>
              <a:pPr>
                <a:defRPr/>
              </a:pPr>
              <a:t>06.10.2021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53BB8-92FD-4F37-9CF2-2FEC3FC8A39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239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4EF50-9C3F-4665-9361-D375A36EA4F2}" type="datetimeFigureOut">
              <a:rPr lang="ru-RU"/>
              <a:pPr>
                <a:defRPr/>
              </a:pPr>
              <a:t>06.10.2021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90E85-AA7A-40BD-94FD-DD8CE334635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536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89B68-E98E-43C8-8D29-C68DE1FDDF99}" type="datetimeFigureOut">
              <a:rPr lang="ru-RU"/>
              <a:pPr>
                <a:defRPr/>
              </a:pPr>
              <a:t>06.10.2021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DA263-4084-48BF-B462-4C6DF37EF25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494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150813" y="0"/>
            <a:ext cx="2436812" cy="6858000"/>
            <a:chOff x="1320800" y="0"/>
            <a:chExt cx="2436813" cy="6858001"/>
          </a:xfrm>
        </p:grpSpPr>
        <p:sp>
          <p:nvSpPr>
            <p:cNvPr id="1032" name="Freeform 6"/>
            <p:cNvSpPr>
              <a:spLocks/>
            </p:cNvSpPr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>
                <a:gd name="T0" fmla="*/ 0 w 707"/>
                <a:gd name="T1" fmla="*/ 2147483646 h 3357"/>
                <a:gd name="T2" fmla="*/ 393144550 w 707"/>
                <a:gd name="T3" fmla="*/ 2147483646 h 3357"/>
                <a:gd name="T4" fmla="*/ 1781752056 w 707"/>
                <a:gd name="T5" fmla="*/ 0 h 3357"/>
                <a:gd name="T6" fmla="*/ 1378526877 w 707"/>
                <a:gd name="T7" fmla="*/ 0 h 3357"/>
                <a:gd name="T8" fmla="*/ 0 w 707"/>
                <a:gd name="T9" fmla="*/ 2147483646 h 33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1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1"/>
              <a:ext cx="1228726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7" y="5291139"/>
              <a:ext cx="1495426" cy="1566862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7" y="5286376"/>
              <a:ext cx="2130426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1"/>
              <a:ext cx="1695451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484313" y="685800"/>
            <a:ext cx="1001871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84313" y="2667000"/>
            <a:ext cx="10018712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963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D936EA7D-E716-470B-A2FE-214E0AA4ECB7}" type="datetimeFigureOut">
              <a:rPr lang="ru-RU"/>
              <a:pPr>
                <a:defRPr/>
              </a:pPr>
              <a:t>06.10.2021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750" y="5883275"/>
            <a:ext cx="70850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2163" y="5883275"/>
            <a:ext cx="5508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D753C725-3A2B-4071-8C0A-C93BF6DC7CF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8" r:id="rId12"/>
    <p:sldLayoutId id="2147483742" r:id="rId13"/>
    <p:sldLayoutId id="2147483749" r:id="rId14"/>
    <p:sldLayoutId id="2147483743" r:id="rId15"/>
    <p:sldLayoutId id="2147483744" r:id="rId16"/>
    <p:sldLayoutId id="2147483745" r:id="rId1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236538" y="230188"/>
            <a:ext cx="271462" cy="6503987"/>
            <a:chOff x="112" y="145"/>
            <a:chExt cx="128" cy="4097"/>
          </a:xfrm>
        </p:grpSpPr>
        <p:sp>
          <p:nvSpPr>
            <p:cNvPr id="2068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rgbClr val="000066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69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mtClean="0">
                <a:solidFill>
                  <a:srgbClr val="000066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051" name="Group 5"/>
          <p:cNvGrpSpPr>
            <a:grpSpLocks/>
          </p:cNvGrpSpPr>
          <p:nvPr/>
        </p:nvGrpSpPr>
        <p:grpSpPr bwMode="auto">
          <a:xfrm>
            <a:off x="11723688" y="220663"/>
            <a:ext cx="265112" cy="6408737"/>
            <a:chOff x="5539" y="139"/>
            <a:chExt cx="125" cy="4037"/>
          </a:xfrm>
        </p:grpSpPr>
        <p:sp>
          <p:nvSpPr>
            <p:cNvPr id="2066" name="Rectangle 6"/>
            <p:cNvSpPr>
              <a:spLocks noChangeArrowheads="1"/>
            </p:cNvSpPr>
            <p:nvPr/>
          </p:nvSpPr>
          <p:spPr bwMode="auto">
            <a:xfrm rot="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rgbClr val="000066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67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rgbClr val="000066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052" name="Group 8"/>
          <p:cNvGrpSpPr>
            <a:grpSpLocks/>
          </p:cNvGrpSpPr>
          <p:nvPr/>
        </p:nvGrpSpPr>
        <p:grpSpPr bwMode="auto">
          <a:xfrm>
            <a:off x="550863" y="6477000"/>
            <a:ext cx="11582400" cy="228600"/>
            <a:chOff x="260" y="4080"/>
            <a:chExt cx="5472" cy="144"/>
          </a:xfrm>
        </p:grpSpPr>
        <p:sp>
          <p:nvSpPr>
            <p:cNvPr id="2064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rgbClr val="000066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65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rgbClr val="000066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053" name="Group 11"/>
          <p:cNvGrpSpPr>
            <a:grpSpLocks/>
          </p:cNvGrpSpPr>
          <p:nvPr/>
        </p:nvGrpSpPr>
        <p:grpSpPr bwMode="auto">
          <a:xfrm>
            <a:off x="101600" y="176213"/>
            <a:ext cx="11660188" cy="161925"/>
            <a:chOff x="48" y="111"/>
            <a:chExt cx="5509" cy="102"/>
          </a:xfrm>
        </p:grpSpPr>
        <p:sp>
          <p:nvSpPr>
            <p:cNvPr id="2062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rgbClr val="000066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63" name="Rectangle 13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rgbClr val="000066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054" name="Group 14"/>
          <p:cNvGrpSpPr>
            <a:grpSpLocks/>
          </p:cNvGrpSpPr>
          <p:nvPr/>
        </p:nvGrpSpPr>
        <p:grpSpPr bwMode="auto">
          <a:xfrm>
            <a:off x="95250" y="176213"/>
            <a:ext cx="11660188" cy="161925"/>
            <a:chOff x="45" y="111"/>
            <a:chExt cx="5509" cy="102"/>
          </a:xfrm>
        </p:grpSpPr>
        <p:sp>
          <p:nvSpPr>
            <p:cNvPr id="2060" name="Rectangle 15"/>
            <p:cNvSpPr>
              <a:spLocks noChangeArrowheads="1"/>
            </p:cNvSpPr>
            <p:nvPr/>
          </p:nvSpPr>
          <p:spPr bwMode="auto">
            <a:xfrm rot="5400000" flipV="1">
              <a:off x="2850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rgbClr val="000066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61" name="Rectangle 16"/>
            <p:cNvSpPr>
              <a:spLocks noChangeArrowheads="1"/>
            </p:cNvSpPr>
            <p:nvPr/>
          </p:nvSpPr>
          <p:spPr bwMode="auto">
            <a:xfrm rot="5400000" flipV="1">
              <a:off x="2780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rgbClr val="000066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05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6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0"/>
            <a:ext cx="10363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0198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000066"/>
                </a:solidFill>
                <a:latin typeface="+mn-lt"/>
              </a:defRPr>
            </a:lvl1pPr>
          </a:lstStyle>
          <a:p>
            <a:pPr>
              <a:defRPr/>
            </a:pPr>
            <a:fld id="{B76197EC-0224-4B9D-A3EA-FA6A3DBAE1CF}" type="datetimeFigureOut">
              <a:rPr lang="ru-RU"/>
              <a:pPr>
                <a:defRPr/>
              </a:pPr>
              <a:t>06.10.2021</a:t>
            </a:fld>
            <a:endParaRPr lang="ru-RU"/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0198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000066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0198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66"/>
                </a:solidFill>
                <a:latin typeface="Arial" charset="0"/>
              </a:defRPr>
            </a:lvl1pPr>
          </a:lstStyle>
          <a:p>
            <a:fld id="{CD71597F-58F8-4E4D-92C2-13DA529D52A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9pPr>
    </p:titleStyle>
    <p:bodyStyle>
      <a:lvl1pPr marL="95250" indent="-952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rgbClr val="800000"/>
          </a:solidFill>
          <a:latin typeface="+mn-lt"/>
          <a:ea typeface="+mn-ea"/>
          <a:cs typeface="+mn-cs"/>
        </a:defRPr>
      </a:lvl1pPr>
      <a:lvl2pPr marL="76200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Tahoma" pitchFamily="34" charset="0"/>
        </a:defRPr>
      </a:lvl2pPr>
      <a:lvl3pPr marL="11811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Tahom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Tahoma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Tahoma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Tahoma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Tahoma" pitchFamily="34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938" y="1379538"/>
            <a:ext cx="8574087" cy="26162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 и ИКТ.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единого государственного экзамена в 2021 году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14850" y="3995738"/>
            <a:ext cx="6988175" cy="1389062"/>
          </a:xfrm>
        </p:spPr>
        <p:txBody>
          <a:bodyPr/>
          <a:lstStyle/>
          <a:p>
            <a:pPr eaLnBrk="1" hangingPunct="1"/>
            <a:r>
              <a:rPr lang="ru-RU" altLang="ru-RU" smtClean="0"/>
              <a:t>Никитина Т.П.</a:t>
            </a:r>
          </a:p>
          <a:p>
            <a:pPr eaLnBrk="1" hangingPunct="1"/>
            <a:r>
              <a:rPr lang="ru-RU" altLang="ru-RU" smtClean="0"/>
              <a:t>6.10.2021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7388" y="411163"/>
            <a:ext cx="9244012" cy="357187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dirty="0"/>
              <a:t>Процент выполнения заданий в группе, набравших от 61 до 80 баллов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789890" y="982493"/>
          <a:ext cx="9027268" cy="5223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7388" y="411163"/>
            <a:ext cx="9244012" cy="357187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dirty="0"/>
              <a:t>Процент выполнения заданий в группе, набравших свыше 81 балла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887166" y="1060315"/>
          <a:ext cx="8861897" cy="5048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9138" y="795338"/>
            <a:ext cx="3186112" cy="933450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dirty="0"/>
              <a:t>Распределение количества набранных баллов по заданиям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471988" y="333375"/>
          <a:ext cx="3721100" cy="6291267"/>
        </p:xfrm>
        <a:graphic>
          <a:graphicData uri="http://schemas.openxmlformats.org/drawingml/2006/table">
            <a:tbl>
              <a:tblPr/>
              <a:tblGrid>
                <a:gridCol w="932132">
                  <a:extLst>
                    <a:ext uri="{9D8B030D-6E8A-4147-A177-3AD203B41FA5}">
                      <a16:colId xmlns:a16="http://schemas.microsoft.com/office/drawing/2014/main" xmlns="" val="2444115186"/>
                    </a:ext>
                  </a:extLst>
                </a:gridCol>
                <a:gridCol w="1335047">
                  <a:extLst>
                    <a:ext uri="{9D8B030D-6E8A-4147-A177-3AD203B41FA5}">
                      <a16:colId xmlns:a16="http://schemas.microsoft.com/office/drawing/2014/main" xmlns="" val="2675397446"/>
                    </a:ext>
                  </a:extLst>
                </a:gridCol>
                <a:gridCol w="1453921">
                  <a:extLst>
                    <a:ext uri="{9D8B030D-6E8A-4147-A177-3AD203B41FA5}">
                      <a16:colId xmlns:a16="http://schemas.microsoft.com/office/drawing/2014/main" xmlns="" val="2266693829"/>
                    </a:ext>
                  </a:extLst>
                </a:gridCol>
              </a:tblGrid>
              <a:tr h="24387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rgbClr val="8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заданий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rgbClr val="8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баллов</a:t>
                      </a:r>
                    </a:p>
                  </a:txBody>
                  <a:tcPr marL="68581" marR="6858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rgbClr val="8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балл</a:t>
                      </a:r>
                    </a:p>
                  </a:txBody>
                  <a:tcPr marL="68581" marR="6858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99647334"/>
                  </a:ext>
                </a:extLst>
              </a:tr>
              <a:tr h="2629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rgbClr val="8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1" marR="68581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83649109"/>
                  </a:ext>
                </a:extLst>
              </a:tr>
              <a:tr h="2629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rgbClr val="8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1" marR="68581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55406289"/>
                  </a:ext>
                </a:extLst>
              </a:tr>
              <a:tr h="2629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rgbClr val="8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1" marR="68581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80344802"/>
                  </a:ext>
                </a:extLst>
              </a:tr>
              <a:tr h="2629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rgbClr val="8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1" marR="68581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76236688"/>
                  </a:ext>
                </a:extLst>
              </a:tr>
              <a:tr h="2629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rgbClr val="8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1" marR="68581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5883610"/>
                  </a:ext>
                </a:extLst>
              </a:tr>
              <a:tr h="2629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rgbClr val="8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1" marR="68581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5177809"/>
                  </a:ext>
                </a:extLst>
              </a:tr>
              <a:tr h="2629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rgbClr val="8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1" marR="68581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09268933"/>
                  </a:ext>
                </a:extLst>
              </a:tr>
              <a:tr h="2629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rgbClr val="8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1" marR="68581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58880772"/>
                  </a:ext>
                </a:extLst>
              </a:tr>
              <a:tr h="2629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rgbClr val="8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1" marR="68581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19459761"/>
                  </a:ext>
                </a:extLst>
              </a:tr>
              <a:tr h="2629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rgbClr val="8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1" marR="68581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18694580"/>
                  </a:ext>
                </a:extLst>
              </a:tr>
              <a:tr h="2629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rgbClr val="8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1" marR="68581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59488802"/>
                  </a:ext>
                </a:extLst>
              </a:tr>
              <a:tr h="2629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rgbClr val="8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1" marR="68581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99290576"/>
                  </a:ext>
                </a:extLst>
              </a:tr>
              <a:tr h="2629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rgbClr val="8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1" marR="68581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9681403"/>
                  </a:ext>
                </a:extLst>
              </a:tr>
              <a:tr h="2629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rgbClr val="8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1" marR="68581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42004077"/>
                  </a:ext>
                </a:extLst>
              </a:tr>
              <a:tr h="2629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rgbClr val="8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1" marR="68581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74414890"/>
                  </a:ext>
                </a:extLst>
              </a:tr>
              <a:tr h="2629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rgbClr val="8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1" marR="68581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91984048"/>
                  </a:ext>
                </a:extLst>
              </a:tr>
              <a:tr h="2629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rgbClr val="8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1" marR="68581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71820261"/>
                  </a:ext>
                </a:extLst>
              </a:tr>
              <a:tr h="2629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rgbClr val="8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1" marR="68581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37648570"/>
                  </a:ext>
                </a:extLst>
              </a:tr>
              <a:tr h="2629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rgbClr val="8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1" marR="68581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14413173"/>
                  </a:ext>
                </a:extLst>
              </a:tr>
              <a:tr h="2629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rgbClr val="8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1" marR="68581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42390654"/>
                  </a:ext>
                </a:extLst>
              </a:tr>
              <a:tr h="2629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rgbClr val="8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1" marR="68581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57149661"/>
                  </a:ext>
                </a:extLst>
              </a:tr>
              <a:tr h="2629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rgbClr val="8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1" marR="68581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47567321"/>
                  </a:ext>
                </a:extLst>
              </a:tr>
              <a:tr h="2629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rgbClr val="8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1" marR="68581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1232986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3875" y="576263"/>
            <a:ext cx="6821488" cy="438150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dirty="0"/>
              <a:t>Распределение количества набранных баллов по заданиям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2112963" y="1404938"/>
          <a:ext cx="5842000" cy="2833685"/>
        </p:xfrm>
        <a:graphic>
          <a:graphicData uri="http://schemas.openxmlformats.org/drawingml/2006/table">
            <a:tbl>
              <a:tblPr/>
              <a:tblGrid>
                <a:gridCol w="1252537">
                  <a:extLst>
                    <a:ext uri="{9D8B030D-6E8A-4147-A177-3AD203B41FA5}">
                      <a16:colId xmlns:a16="http://schemas.microsoft.com/office/drawing/2014/main" xmlns="" val="1535811771"/>
                    </a:ext>
                  </a:extLst>
                </a:gridCol>
                <a:gridCol w="1700213">
                  <a:extLst>
                    <a:ext uri="{9D8B030D-6E8A-4147-A177-3AD203B41FA5}">
                      <a16:colId xmlns:a16="http://schemas.microsoft.com/office/drawing/2014/main" xmlns="" val="3922956573"/>
                    </a:ext>
                  </a:extLst>
                </a:gridCol>
                <a:gridCol w="1481137">
                  <a:extLst>
                    <a:ext uri="{9D8B030D-6E8A-4147-A177-3AD203B41FA5}">
                      <a16:colId xmlns:a16="http://schemas.microsoft.com/office/drawing/2014/main" xmlns="" val="478825940"/>
                    </a:ext>
                  </a:extLst>
                </a:gridCol>
                <a:gridCol w="1408113">
                  <a:extLst>
                    <a:ext uri="{9D8B030D-6E8A-4147-A177-3AD203B41FA5}">
                      <a16:colId xmlns:a16="http://schemas.microsoft.com/office/drawing/2014/main" xmlns="" val="1537047300"/>
                    </a:ext>
                  </a:extLst>
                </a:gridCol>
              </a:tblGrid>
              <a:tr h="5667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rgbClr val="8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заданий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rgbClr val="8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rgbClr val="8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rgbClr val="8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71831715"/>
                  </a:ext>
                </a:extLst>
              </a:tr>
              <a:tr h="5667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rgbClr val="8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83,0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7497258"/>
                  </a:ext>
                </a:extLst>
              </a:tr>
              <a:tr h="5667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rgbClr val="8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66,0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33,1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38952528"/>
                  </a:ext>
                </a:extLst>
              </a:tr>
              <a:tr h="5667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rgbClr val="8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76,4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7,1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16,5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73861292"/>
                  </a:ext>
                </a:extLst>
              </a:tr>
              <a:tr h="5667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rgbClr val="8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90,4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6,6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6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05309471"/>
                  </a:ext>
                </a:extLst>
              </a:tr>
            </a:tbl>
          </a:graphicData>
        </a:graphic>
      </p:graphicFrame>
      <p:cxnSp>
        <p:nvCxnSpPr>
          <p:cNvPr id="20514" name="Прямая соединительная линия 7"/>
          <p:cNvCxnSpPr>
            <a:cxnSpLocks noChangeShapeType="1"/>
          </p:cNvCxnSpPr>
          <p:nvPr/>
        </p:nvCxnSpPr>
        <p:spPr bwMode="auto">
          <a:xfrm>
            <a:off x="2112963" y="1404938"/>
            <a:ext cx="0" cy="2836862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9138" y="404813"/>
            <a:ext cx="10363200" cy="431800"/>
          </a:xfrm>
        </p:spPr>
        <p:txBody>
          <a:bodyPr/>
          <a:lstStyle/>
          <a:p>
            <a:pPr algn="ctr">
              <a:defRPr/>
            </a:pPr>
            <a:r>
              <a:rPr lang="ru-RU" sz="2000" dirty="0"/>
              <a:t>Диаграмма средних процентов выполнения заданий в 2021 и в 2020 </a:t>
            </a:r>
            <a:r>
              <a:rPr lang="ru-RU" sz="2000" dirty="0" smtClean="0"/>
              <a:t>годах</a:t>
            </a:r>
            <a:endParaRPr lang="ru-RU" sz="20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227635" y="1225685"/>
          <a:ext cx="8531156" cy="4747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9138" y="404813"/>
            <a:ext cx="10363200" cy="431800"/>
          </a:xfrm>
        </p:spPr>
        <p:txBody>
          <a:bodyPr/>
          <a:lstStyle/>
          <a:p>
            <a:pPr algn="ctr">
              <a:defRPr/>
            </a:pPr>
            <a:r>
              <a:rPr lang="ru-RU" sz="2000" dirty="0"/>
              <a:t>Диаграмма отклонений средних процентов выполнения заданий в 2021 и в 2020 годах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373549" y="1196501"/>
          <a:ext cx="7801583" cy="4591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50" y="528638"/>
            <a:ext cx="10272713" cy="580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3"/>
          <p:cNvSpPr>
            <a:spLocks noGrp="1"/>
          </p:cNvSpPr>
          <p:nvPr>
            <p:ph type="title"/>
          </p:nvPr>
        </p:nvSpPr>
        <p:spPr>
          <a:xfrm>
            <a:off x="1700213" y="0"/>
            <a:ext cx="9586912" cy="330200"/>
          </a:xfrm>
        </p:spPr>
        <p:txBody>
          <a:bodyPr/>
          <a:lstStyle/>
          <a:p>
            <a:pPr eaLnBrk="1" hangingPunct="1"/>
            <a:r>
              <a:rPr lang="ru-RU" sz="2000" smtClean="0">
                <a:ln>
                  <a:noFill/>
                </a:ln>
              </a:rPr>
              <a:t>Анализ выявленных сложных для участников заданий</a:t>
            </a:r>
          </a:p>
        </p:txBody>
      </p:sp>
      <p:sp>
        <p:nvSpPr>
          <p:cNvPr id="24579" name="Объект 4"/>
          <p:cNvSpPr>
            <a:spLocks noGrp="1"/>
          </p:cNvSpPr>
          <p:nvPr>
            <p:ph idx="1"/>
          </p:nvPr>
        </p:nvSpPr>
        <p:spPr>
          <a:xfrm>
            <a:off x="1449388" y="330200"/>
            <a:ext cx="10544175" cy="6605588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400" b="1" i="1" smtClean="0"/>
              <a:t>Задание 3, средний процент выполнения заданий 57,1 </a:t>
            </a:r>
            <a:endParaRPr lang="ru-RU" sz="1400" smtClean="0"/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400" smtClean="0"/>
              <a:t>Задание базового уровня сложности.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400" i="1" smtClean="0"/>
              <a:t>Проверяемые элементы содержания</a:t>
            </a:r>
            <a:r>
              <a:rPr lang="ru-RU" sz="1400" smtClean="0"/>
              <a:t>: Знание о технологии хранения, поиска и сортировки информации в реляционных базах данных. 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400" i="1" smtClean="0"/>
              <a:t>Элементы содержания, проверяемые на ЕГЭ</a:t>
            </a:r>
            <a:r>
              <a:rPr lang="ru-RU" sz="1400" smtClean="0"/>
              <a:t>: Системы управления базами данных. Организация баз данных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400" i="1" smtClean="0"/>
              <a:t>Проверяемые умения или способы действий</a:t>
            </a:r>
            <a:r>
              <a:rPr lang="ru-RU" sz="1400" smtClean="0"/>
              <a:t>: Создавать и использовать структуры хранения данных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400" smtClean="0"/>
              <a:t>Как показывает опыт, проверяемые элементы содержания задания 3 хорошо осваиваются обучаемыми, поэтому часть из них считает это задание простым и не уделяет особого внимания рутинным операциям.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400" b="1" i="1" smtClean="0"/>
              <a:t>Задание 8, средний процент выполнения заданий 56,8</a:t>
            </a:r>
            <a:endParaRPr lang="ru-RU" sz="1400" smtClean="0"/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400" smtClean="0"/>
              <a:t>Задание базового уровня сложности.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400" i="1" smtClean="0"/>
              <a:t>Проверяемые элементы содержания</a:t>
            </a:r>
            <a:r>
              <a:rPr lang="ru-RU" sz="1400" smtClean="0"/>
              <a:t>: Знание о методах измерения количества информации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400" i="1" smtClean="0"/>
              <a:t>Элементы содержания, проверяемые на ЕГЭ</a:t>
            </a:r>
            <a:r>
              <a:rPr lang="ru-RU" sz="1400" smtClean="0"/>
              <a:t>: Дискретное (цифровое) представление текстовой, графической, звуковой информации и видеоинформации. Единицы измерения количества информации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400" i="1" smtClean="0"/>
              <a:t>Проверяемые умения или способы действий</a:t>
            </a:r>
            <a:r>
              <a:rPr lang="ru-RU" sz="1400" smtClean="0"/>
              <a:t>: Оценивать объём памяти, необходимый для хранения информации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400" smtClean="0"/>
              <a:t>Типичная ошибка обычная невнимательность.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400" smtClean="0"/>
              <a:t>Условие задания: 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400" smtClean="0"/>
              <a:t>Все 4-буквенные слова, в составе которых могут быть буквы Л, Е, М, У, Р, записаны в алфавитном порядке и пронумерованы, начиная с 1. Ниже приведено начало списка. 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400" smtClean="0"/>
              <a:t>1. ЕЕЕЕ 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400" smtClean="0"/>
              <a:t>2. ЕЕЕЛ 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400" smtClean="0"/>
              <a:t>3. ЕЕЕМ 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400" smtClean="0"/>
              <a:t>4. ЕЕЕР 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400" smtClean="0"/>
              <a:t>5. ЕЕЕУ 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400" smtClean="0"/>
              <a:t>6. ЕЕЛЕ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400" smtClean="0"/>
              <a:t> … 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400" smtClean="0"/>
              <a:t>Под каким номером в списке идёт первое слово, которое начинается с буквы Л?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400" smtClean="0"/>
              <a:t>Часто допускается ошибка перехода от буквенного варианта записи к цифровому в пятеричной системе счисления. Обучаемый выполняет это действие неверно: Л</a:t>
            </a:r>
            <a:r>
              <a:rPr lang="ru-RU" sz="1400" smtClean="0">
                <a:sym typeface="Symbol" pitchFamily="18" charset="2"/>
              </a:rPr>
              <a:t></a:t>
            </a:r>
            <a:r>
              <a:rPr lang="ru-RU" sz="1400" smtClean="0"/>
              <a:t>0, Е</a:t>
            </a:r>
            <a:r>
              <a:rPr lang="ru-RU" sz="1400" smtClean="0">
                <a:sym typeface="Symbol" pitchFamily="18" charset="2"/>
              </a:rPr>
              <a:t></a:t>
            </a:r>
            <a:r>
              <a:rPr lang="ru-RU" sz="1400" smtClean="0"/>
              <a:t>1, М</a:t>
            </a:r>
            <a:r>
              <a:rPr lang="ru-RU" sz="1400" smtClean="0">
                <a:sym typeface="Symbol" pitchFamily="18" charset="2"/>
              </a:rPr>
              <a:t></a:t>
            </a:r>
            <a:r>
              <a:rPr lang="ru-RU" sz="1400" smtClean="0"/>
              <a:t>2, У</a:t>
            </a:r>
            <a:r>
              <a:rPr lang="ru-RU" sz="1400" smtClean="0">
                <a:sym typeface="Symbol" pitchFamily="18" charset="2"/>
              </a:rPr>
              <a:t></a:t>
            </a:r>
            <a:r>
              <a:rPr lang="ru-RU" sz="1400" smtClean="0"/>
              <a:t>3, Р</a:t>
            </a:r>
            <a:r>
              <a:rPr lang="ru-RU" sz="1400" smtClean="0">
                <a:sym typeface="Symbol" pitchFamily="18" charset="2"/>
              </a:rPr>
              <a:t></a:t>
            </a:r>
            <a:r>
              <a:rPr lang="ru-RU" sz="1400" smtClean="0"/>
              <a:t>4 (правильно: Л</a:t>
            </a:r>
            <a:r>
              <a:rPr lang="ru-RU" sz="1400" smtClean="0">
                <a:sym typeface="Symbol" pitchFamily="18" charset="2"/>
              </a:rPr>
              <a:t></a:t>
            </a:r>
            <a:r>
              <a:rPr lang="ru-RU" sz="1400" smtClean="0"/>
              <a:t>1, Е</a:t>
            </a:r>
            <a:r>
              <a:rPr lang="ru-RU" sz="1400" smtClean="0">
                <a:sym typeface="Symbol" pitchFamily="18" charset="2"/>
              </a:rPr>
              <a:t></a:t>
            </a:r>
            <a:r>
              <a:rPr lang="ru-RU" sz="1400" smtClean="0"/>
              <a:t>0, М</a:t>
            </a:r>
            <a:r>
              <a:rPr lang="ru-RU" sz="1400" smtClean="0">
                <a:sym typeface="Symbol" pitchFamily="18" charset="2"/>
              </a:rPr>
              <a:t></a:t>
            </a:r>
            <a:r>
              <a:rPr lang="ru-RU" sz="1400" smtClean="0"/>
              <a:t>2, У</a:t>
            </a:r>
            <a:r>
              <a:rPr lang="ru-RU" sz="1400" smtClean="0">
                <a:sym typeface="Symbol" pitchFamily="18" charset="2"/>
              </a:rPr>
              <a:t></a:t>
            </a:r>
            <a:r>
              <a:rPr lang="ru-RU" sz="1400" smtClean="0"/>
              <a:t>4, Р</a:t>
            </a:r>
            <a:r>
              <a:rPr lang="ru-RU" sz="1400" smtClean="0">
                <a:sym typeface="Symbol" pitchFamily="18" charset="2"/>
              </a:rPr>
              <a:t></a:t>
            </a:r>
            <a:r>
              <a:rPr lang="ru-RU" sz="1400" smtClean="0"/>
              <a:t>3).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400" smtClean="0"/>
              <a:t>Вторая возможная ошибка обучаемый забывает прибавить 1 к полученному им результату, забывая, что в условии задачи задана нумерация с нуля.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ъект 4"/>
          <p:cNvSpPr>
            <a:spLocks noGrp="1"/>
          </p:cNvSpPr>
          <p:nvPr>
            <p:ph idx="1"/>
          </p:nvPr>
        </p:nvSpPr>
        <p:spPr>
          <a:xfrm>
            <a:off x="1731963" y="0"/>
            <a:ext cx="9871075" cy="68580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800" b="1" i="1" smtClean="0"/>
              <a:t>Задание 11, средний процент выполнения заданий 51,6</a:t>
            </a:r>
            <a:endParaRPr lang="ru-RU" sz="1800" smtClean="0"/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800" smtClean="0"/>
              <a:t>Задание повышенного уровня сложности.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800" i="1" smtClean="0"/>
              <a:t>Проверяемые элементы содержания</a:t>
            </a:r>
            <a:r>
              <a:rPr lang="ru-RU" sz="1800" smtClean="0"/>
              <a:t>: Умение подсчитывать информационный объём сообщений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800" i="1" smtClean="0"/>
              <a:t>Элементы содержания, проверяемые на ЕГЭ</a:t>
            </a:r>
            <a:r>
              <a:rPr lang="ru-RU" sz="1800" smtClean="0"/>
              <a:t>: Дискретное (цифровое) представление текстовой, графической, звуковой информации и видеоинформации. Единицы измерения количества информации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800" i="1" smtClean="0"/>
              <a:t>Проверяемые умения или способы действий</a:t>
            </a:r>
            <a:r>
              <a:rPr lang="ru-RU" sz="1800" smtClean="0"/>
              <a:t>: Оценивать объём памяти, необходимый для хранения информации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800" smtClean="0"/>
              <a:t>Наиболее вероятные ошибки: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800" smtClean="0"/>
              <a:t>неправильно рассчитывается размер алфавита, используемый при записи идентификаторов во время регистрации;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800" smtClean="0"/>
              <a:t>неправильно определяется количество битов для записи одного символа;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800" smtClean="0"/>
              <a:t>неверно определяется число байт для одного идентификатора;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800" smtClean="0"/>
              <a:t>неверное выполняются арифметических операций.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800" b="1" i="1" smtClean="0"/>
              <a:t>Задание 14, средний процент выполнения заданий 49,9</a:t>
            </a:r>
            <a:endParaRPr lang="ru-RU" sz="1800" smtClean="0"/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800" smtClean="0"/>
              <a:t>Задание повышенного уровня сложности.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800" i="1" smtClean="0"/>
              <a:t>Проверяемые элементы содержания</a:t>
            </a:r>
            <a:r>
              <a:rPr lang="ru-RU" sz="1800" smtClean="0"/>
              <a:t>: Знание позиционных систем счисления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800" i="1" smtClean="0"/>
              <a:t>Элементы содержания, проверяемые на ЕГЭ</a:t>
            </a:r>
            <a:r>
              <a:rPr lang="ru-RU" sz="1800" smtClean="0"/>
              <a:t>: Позиционные системы счисления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800" i="1" smtClean="0"/>
              <a:t>Проверяемые умения или способы действий</a:t>
            </a:r>
            <a:r>
              <a:rPr lang="ru-RU" sz="1800" smtClean="0"/>
              <a:t>: Строить информационные модели объектов, систем и процессов в виде алгоритмов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800" smtClean="0"/>
              <a:t>Основная проблема при выполнении задания 14: правильное выполнение сложения и вычитания в пятеричной системе счисления. 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ru-RU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ъект 4"/>
          <p:cNvSpPr>
            <a:spLocks noGrp="1"/>
          </p:cNvSpPr>
          <p:nvPr>
            <p:ph idx="1"/>
          </p:nvPr>
        </p:nvSpPr>
        <p:spPr>
          <a:xfrm>
            <a:off x="1468438" y="0"/>
            <a:ext cx="10574337" cy="68580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800" b="1" i="1" smtClean="0"/>
              <a:t>Задание 15, средний процент выполнения заданий 42,9</a:t>
            </a:r>
            <a:r>
              <a:rPr lang="ru-RU" sz="1800" smtClean="0"/>
              <a:t> 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800" smtClean="0"/>
              <a:t>Задание повышенного уровня сложности.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800" i="1" smtClean="0"/>
              <a:t>Проверяемые элементы содержания</a:t>
            </a:r>
            <a:r>
              <a:rPr lang="ru-RU" sz="1800" smtClean="0"/>
              <a:t>: Знание основных понятий и законов математической логики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800" i="1" smtClean="0"/>
              <a:t>Элементы содержания, проверяемые на ЕГЭ</a:t>
            </a:r>
            <a:r>
              <a:rPr lang="ru-RU" sz="1800" smtClean="0"/>
              <a:t>: Высказывания, логические операции, кванторы, истинность высказывания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800" i="1" smtClean="0"/>
              <a:t>Проверяемые умения или способы действий</a:t>
            </a:r>
            <a:r>
              <a:rPr lang="ru-RU" sz="1800" smtClean="0"/>
              <a:t>: Вычислять логическое значение сложного высказывания по известным значениям элементарных высказываний.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800" smtClean="0"/>
              <a:t>Задание является традиционно сложным. 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800" smtClean="0"/>
              <a:t>От обучаемого требуется провести логический анализ составного высказывания и продемонстрировать знание логических операций, а также владение понятием всеобщности, в первую очередь, связанного с понятиями квантор всеобщности и квантор существования. С помощью квантора всеобщности (существования) формализуется высказывание о том, что какое-то логическое выражение истинно для всей (или для хотя бы отдельных элементов) области определения, в которой это выражение имеет смысл. Основной проблемой для обучаемого при выполнении этого задания является то, область определения – совокупность отрезков на числовой оси.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800" b="1" i="1" smtClean="0"/>
              <a:t>Задание 18, средний процент выполнения заданий 41,4</a:t>
            </a:r>
            <a:endParaRPr lang="ru-RU" sz="1800" smtClean="0"/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800" smtClean="0"/>
              <a:t>Задание повышенного уровня сложности.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800" i="1" smtClean="0"/>
              <a:t>Проверяемые элементы содержания</a:t>
            </a:r>
            <a:r>
              <a:rPr lang="ru-RU" sz="1800" smtClean="0"/>
              <a:t>: Умение использовать электронные таблицы для обработки целочисленных данных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800" i="1" smtClean="0"/>
              <a:t>Элементы содержания, проверяемые на ЕГЭ</a:t>
            </a:r>
            <a:r>
              <a:rPr lang="ru-RU" sz="1800" smtClean="0"/>
              <a:t>: Использование инструментов решения статистических и расчётно-графических задач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800" i="1" smtClean="0"/>
              <a:t>Проверяемые умения или способы действий</a:t>
            </a:r>
            <a:r>
              <a:rPr lang="ru-RU" sz="1800" smtClean="0"/>
              <a:t>: Проводить вычисления в электронных таблицах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800" smtClean="0"/>
              <a:t>Сложность этого задания заключается в формализации тех вычислений в электронных таблицах, которые необходимо выполнить для правильного решения задачи.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ru-RU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9138" y="404813"/>
            <a:ext cx="10363200" cy="18542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/>
              <a:t>Динамика </a:t>
            </a:r>
            <a:r>
              <a:rPr lang="ru-RU" sz="2400" dirty="0"/>
              <a:t>результатов ЕГЭ по </a:t>
            </a:r>
            <a:r>
              <a:rPr lang="ru-RU" sz="2400" dirty="0" smtClean="0"/>
              <a:t>информатике </a:t>
            </a:r>
            <a:r>
              <a:rPr lang="ru-RU" sz="2400" dirty="0"/>
              <a:t>за последние 3 </a:t>
            </a:r>
            <a:r>
              <a:rPr lang="ru-RU" sz="2400" dirty="0" smtClean="0"/>
              <a:t>года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b="0" i="0" dirty="0" smtClean="0"/>
              <a:t>Число участников – </a:t>
            </a:r>
            <a:r>
              <a:rPr lang="ru-RU" sz="2400" i="0" dirty="0" smtClean="0"/>
              <a:t>999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</p:nvPr>
        </p:nvGraphicFramePr>
        <p:xfrm>
          <a:off x="719138" y="1331913"/>
          <a:ext cx="10363200" cy="2955925"/>
        </p:xfrm>
        <a:graphic>
          <a:graphicData uri="http://schemas.openxmlformats.org/drawingml/2006/table">
            <a:tbl>
              <a:tblPr/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1728486031"/>
                    </a:ext>
                  </a:extLst>
                </a:gridCol>
                <a:gridCol w="2042350">
                  <a:extLst>
                    <a:ext uri="{9D8B030D-6E8A-4147-A177-3AD203B41FA5}">
                      <a16:colId xmlns:a16="http://schemas.microsoft.com/office/drawing/2014/main" xmlns="" val="3047932755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xmlns="" val="2063609320"/>
                    </a:ext>
                  </a:extLst>
                </a:gridCol>
                <a:gridCol w="1828610">
                  <a:extLst>
                    <a:ext uri="{9D8B030D-6E8A-4147-A177-3AD203B41FA5}">
                      <a16:colId xmlns:a16="http://schemas.microsoft.com/office/drawing/2014/main" xmlns="" val="3885243373"/>
                    </a:ext>
                  </a:extLst>
                </a:gridCol>
              </a:tblGrid>
              <a:tr h="422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rgbClr val="8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rgbClr val="8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69843352"/>
                  </a:ext>
                </a:extLst>
              </a:tr>
              <a:tr h="42227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rgbClr val="8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rgbClr val="8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Ярославская область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4365627"/>
                  </a:ext>
                </a:extLst>
              </a:tr>
              <a:tr h="422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26743504"/>
                  </a:ext>
                </a:extLst>
              </a:tr>
              <a:tr h="422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rgbClr val="8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преодолели минимального балла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20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68540667"/>
                  </a:ext>
                </a:extLst>
              </a:tr>
              <a:tr h="422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rgbClr val="8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73E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kumimoji="0" lang="ru-RU" alt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73E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20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67,5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20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67,4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99824338"/>
                  </a:ext>
                </a:extLst>
              </a:tr>
              <a:tr h="422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rgbClr val="8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300B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Получили от 81 до 100 баллов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B300B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20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26,71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20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71103989"/>
                  </a:ext>
                </a:extLst>
              </a:tr>
              <a:tr h="422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rgbClr val="8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Получили 100 баллов</a:t>
                      </a:r>
                      <a:endParaRPr kumimoji="0" lang="ru-RU" alt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20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20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000968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ъект 4"/>
          <p:cNvSpPr>
            <a:spLocks noGrp="1"/>
          </p:cNvSpPr>
          <p:nvPr>
            <p:ph idx="1"/>
          </p:nvPr>
        </p:nvSpPr>
        <p:spPr>
          <a:xfrm>
            <a:off x="1731963" y="584200"/>
            <a:ext cx="10136187" cy="5583238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b="1" i="1" smtClean="0"/>
              <a:t>Задание 24, средний процент выполнения заданий 17,0</a:t>
            </a:r>
            <a:endParaRPr lang="ru-RU" smtClean="0"/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mtClean="0"/>
              <a:t>Задание высокого уровня сложности.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i="1" smtClean="0"/>
              <a:t>Проверяемые элементы содержания</a:t>
            </a:r>
            <a:r>
              <a:rPr lang="ru-RU" smtClean="0"/>
              <a:t>: Умение создавать собственные программы (10–20 строк) для обработки символьной информации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i="1" smtClean="0"/>
              <a:t>Элементы содержания, проверяемые на ЕГЭ</a:t>
            </a:r>
            <a:r>
              <a:rPr lang="ru-RU" smtClean="0"/>
              <a:t>: Цепочки (конечные последовательности), деревья, списки, графы, матрицы (массивы), псевдослучайные последовательности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i="1" smtClean="0"/>
              <a:t>Проверяемые умения или способы действий</a:t>
            </a:r>
            <a:r>
              <a:rPr lang="ru-RU" smtClean="0"/>
              <a:t>: Строить информационные модели объектов, систем и процессов в виде алгоритмов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b="1" i="1" smtClean="0"/>
              <a:t>Задание 25, средний процент выполнения заданий 33,6</a:t>
            </a:r>
            <a:endParaRPr lang="ru-RU" smtClean="0"/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mtClean="0"/>
              <a:t>Задание высокого уровня сложности.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i="1" smtClean="0"/>
              <a:t>Проверяемые элементы содержания</a:t>
            </a:r>
            <a:r>
              <a:rPr lang="ru-RU" smtClean="0"/>
              <a:t>: Умение создавать собственные программы (10–20 строк) для обработки целочисленной информации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i="1" smtClean="0"/>
              <a:t>Элементы содержания, проверяемые на ЕГЭ</a:t>
            </a:r>
            <a:r>
              <a:rPr lang="ru-RU" smtClean="0"/>
              <a:t>: Построение алгоритмов и практические вычисления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i="1" smtClean="0"/>
              <a:t>Проверяемые умения или способы действий</a:t>
            </a:r>
            <a:r>
              <a:rPr lang="ru-RU" smtClean="0"/>
              <a:t>: Создавать программы на языке программирования по их описанию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ru-RU" sz="1800" smtClean="0"/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ru-RU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ъект 4"/>
          <p:cNvSpPr>
            <a:spLocks noGrp="1"/>
          </p:cNvSpPr>
          <p:nvPr>
            <p:ph idx="1"/>
          </p:nvPr>
        </p:nvSpPr>
        <p:spPr>
          <a:xfrm>
            <a:off x="1731963" y="584200"/>
            <a:ext cx="10136187" cy="5583238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b="1" i="1" smtClean="0"/>
              <a:t>Задание 26, средний процент выполнения заданий 20,1</a:t>
            </a:r>
            <a:endParaRPr lang="ru-RU" smtClean="0"/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mtClean="0"/>
              <a:t>Задание высокого уровня сложности.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i="1" smtClean="0"/>
              <a:t>Проверяемые элементы содержания</a:t>
            </a:r>
            <a:r>
              <a:rPr lang="ru-RU" smtClean="0"/>
              <a:t>: Умение обрабатывать целочисленную информацию с использованием сортировки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i="1" smtClean="0"/>
              <a:t>Элементы содержания, проверяемые на ЕГЭ</a:t>
            </a:r>
            <a:r>
              <a:rPr lang="ru-RU" smtClean="0"/>
              <a:t>: Сортировка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i="1" smtClean="0"/>
              <a:t>Проверяемые умения или способы действий</a:t>
            </a:r>
            <a:r>
              <a:rPr lang="ru-RU" smtClean="0"/>
              <a:t>: Создавать программы на языке программирования по их описанию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b="1" i="1" smtClean="0"/>
              <a:t>Задание 27, средний процент выполнения заданий 6,3</a:t>
            </a:r>
            <a:endParaRPr lang="ru-RU" smtClean="0"/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mtClean="0"/>
              <a:t>Задание высокого уровня сложности.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i="1" smtClean="0"/>
              <a:t>Проверяемые элементы содержания</a:t>
            </a:r>
            <a:r>
              <a:rPr lang="ru-RU" smtClean="0"/>
              <a:t>: Умение создавать собственные программы (20–40 строк) для анализа числовых последовательностей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i="1" smtClean="0"/>
              <a:t>Элементы содержания, проверяемые на ЕГЭ</a:t>
            </a:r>
            <a:r>
              <a:rPr lang="ru-RU" smtClean="0"/>
              <a:t>: Построение алгоритмов и практические вычисления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i="1" smtClean="0"/>
              <a:t>Проверяемые умения или способы действий</a:t>
            </a:r>
            <a:r>
              <a:rPr lang="ru-RU" smtClean="0"/>
              <a:t>: Создавать программы на языке программирования по их описанию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ru-RU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00213" y="0"/>
            <a:ext cx="9586912" cy="3937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438275" y="0"/>
            <a:ext cx="10329863" cy="6086475"/>
          </a:xfrm>
        </p:spPr>
        <p:txBody>
          <a:bodyPr rtlCol="0"/>
          <a:lstStyle/>
          <a:p>
            <a:pPr eaLnBrk="1" fontAlgn="auto" hangingPunct="1">
              <a:buClr>
                <a:schemeClr val="accent1">
                  <a:lumMod val="75000"/>
                </a:schemeClr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Наиболее вероятные проблемы выполнения заданий с номерами 24 – 27:</a:t>
            </a:r>
          </a:p>
          <a:p>
            <a:pPr marL="628650" indent="-342900" eaLnBrk="1" fontAlgn="auto" hangingPunct="1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недостаточное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владение хотя бы одним из языков программирования: С++,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Java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C#,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Pascal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Python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Школьный алгоритмический язык;</a:t>
            </a:r>
          </a:p>
          <a:p>
            <a:pPr marL="628650" indent="-342900" eaLnBrk="1" fontAlgn="auto" hangingPunct="1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недостаточное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владение умениями: </a:t>
            </a:r>
          </a:p>
          <a:p>
            <a:pPr marL="1166813" indent="-358775" eaLnBrk="1" fontAlgn="auto" hangingPunct="1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создавать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собственные программы для обработки символьной информации задание 24</a:t>
            </a:r>
          </a:p>
          <a:p>
            <a:pPr marL="1166813" indent="-358775" eaLnBrk="1" fontAlgn="auto" hangingPunct="1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создавать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собственные программы для обработки целочисленной информации, в частности для нахождения натуральных делителей целого числа, задание 25</a:t>
            </a:r>
          </a:p>
          <a:p>
            <a:pPr marL="1166813" indent="-358775" eaLnBrk="1" fontAlgn="auto" hangingPunct="1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создавать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собственные программы с использованием сортировки задание 26</a:t>
            </a:r>
          </a:p>
          <a:p>
            <a:pPr marL="1166813" indent="-358775" eaLnBrk="1" fontAlgn="auto" hangingPunct="1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создавать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собственные программы для анализа числовых последовательностей задание 27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SzPct val="100000"/>
              <a:buFont typeface="Arial" panose="020B0604020202020204" pitchFamily="34" charset="0"/>
              <a:buNone/>
              <a:defRPr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65125"/>
            <a:ext cx="10363200" cy="4032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/>
              <a:t>Результаты </a:t>
            </a:r>
            <a:r>
              <a:rPr lang="ru-RU" sz="2400" dirty="0"/>
              <a:t>ЕГЭ по </a:t>
            </a:r>
            <a:r>
              <a:rPr lang="ru-RU" sz="2400" dirty="0" smtClean="0"/>
              <a:t>информатике </a:t>
            </a:r>
            <a:r>
              <a:rPr lang="ru-RU" sz="2400" dirty="0"/>
              <a:t>за </a:t>
            </a:r>
            <a:r>
              <a:rPr lang="ru-RU" sz="2400" dirty="0" smtClean="0"/>
              <a:t>2021</a:t>
            </a:r>
            <a:endParaRPr lang="ru-RU" sz="24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451370" y="1118681"/>
          <a:ext cx="6284068" cy="4902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9138" y="312738"/>
            <a:ext cx="10363200" cy="382587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dirty="0"/>
              <a:t>Результаты </a:t>
            </a:r>
            <a:r>
              <a:rPr lang="ru-RU" sz="1800" dirty="0" smtClean="0"/>
              <a:t>ЕГЭ-2021 </a:t>
            </a:r>
            <a:r>
              <a:rPr lang="ru-RU" sz="1800" dirty="0"/>
              <a:t>по информатике по степени усвоения элементов </a:t>
            </a:r>
            <a:r>
              <a:rPr lang="ru-RU" sz="1800" dirty="0" smtClean="0"/>
              <a:t>содержания</a:t>
            </a:r>
            <a:endParaRPr lang="ru-RU" sz="1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719138" y="685800"/>
          <a:ext cx="10604501" cy="5481641"/>
        </p:xfrm>
        <a:graphic>
          <a:graphicData uri="http://schemas.openxmlformats.org/drawingml/2006/table">
            <a:tbl>
              <a:tblPr firstRow="1" firstCol="1" bandRow="1"/>
              <a:tblGrid>
                <a:gridCol w="376706">
                  <a:extLst>
                    <a:ext uri="{9D8B030D-6E8A-4147-A177-3AD203B41FA5}">
                      <a16:colId xmlns:a16="http://schemas.microsoft.com/office/drawing/2014/main" xmlns="" val="32008747"/>
                    </a:ext>
                  </a:extLst>
                </a:gridCol>
                <a:gridCol w="528710">
                  <a:extLst>
                    <a:ext uri="{9D8B030D-6E8A-4147-A177-3AD203B41FA5}">
                      <a16:colId xmlns:a16="http://schemas.microsoft.com/office/drawing/2014/main" xmlns="" val="817833493"/>
                    </a:ext>
                  </a:extLst>
                </a:gridCol>
                <a:gridCol w="6210206">
                  <a:extLst>
                    <a:ext uri="{9D8B030D-6E8A-4147-A177-3AD203B41FA5}">
                      <a16:colId xmlns:a16="http://schemas.microsoft.com/office/drawing/2014/main" xmlns="" val="4292584619"/>
                    </a:ext>
                  </a:extLst>
                </a:gridCol>
                <a:gridCol w="827100">
                  <a:extLst>
                    <a:ext uri="{9D8B030D-6E8A-4147-A177-3AD203B41FA5}">
                      <a16:colId xmlns:a16="http://schemas.microsoft.com/office/drawing/2014/main" xmlns="" val="3987427680"/>
                    </a:ext>
                  </a:extLst>
                </a:gridCol>
                <a:gridCol w="1166545">
                  <a:extLst>
                    <a:ext uri="{9D8B030D-6E8A-4147-A177-3AD203B41FA5}">
                      <a16:colId xmlns:a16="http://schemas.microsoft.com/office/drawing/2014/main" xmlns="" val="3797216339"/>
                    </a:ext>
                  </a:extLst>
                </a:gridCol>
                <a:gridCol w="852602">
                  <a:extLst>
                    <a:ext uri="{9D8B030D-6E8A-4147-A177-3AD203B41FA5}">
                      <a16:colId xmlns:a16="http://schemas.microsoft.com/office/drawing/2014/main" xmlns="" val="2119133490"/>
                    </a:ext>
                  </a:extLst>
                </a:gridCol>
                <a:gridCol w="642632">
                  <a:extLst>
                    <a:ext uri="{9D8B030D-6E8A-4147-A177-3AD203B41FA5}">
                      <a16:colId xmlns:a16="http://schemas.microsoft.com/office/drawing/2014/main" xmlns="" val="3953181961"/>
                    </a:ext>
                  </a:extLst>
                </a:gridCol>
              </a:tblGrid>
              <a:tr h="349559"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04" marR="342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 сложности</a:t>
                      </a:r>
                    </a:p>
                  </a:txBody>
                  <a:tcPr marL="34204" marR="342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Проверяемые элементы содержания</a:t>
                      </a:r>
                    </a:p>
                  </a:txBody>
                  <a:tcPr marL="34204" marR="342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Процент выполнения по региону</a:t>
                      </a:r>
                    </a:p>
                  </a:txBody>
                  <a:tcPr marL="34204" marR="342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7993821"/>
                  </a:ext>
                </a:extLst>
              </a:tr>
              <a:tr h="6827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</a:t>
                      </a:r>
                    </a:p>
                  </a:txBody>
                  <a:tcPr marL="34204" marR="342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группе не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преодолев. минимальный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</a:t>
                      </a:r>
                    </a:p>
                  </a:txBody>
                  <a:tcPr marL="34204" marR="342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группе 61-80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т.б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34204" marR="342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группе 81-100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т.б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34204" marR="342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51034438"/>
                  </a:ext>
                </a:extLst>
              </a:tr>
              <a:tr h="4660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4204" marR="34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Умение </a:t>
                      </a:r>
                      <a:r>
                        <a:rPr lang="ru-RU" sz="15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представлять и считывать данные в разных типах информационных моделей (схемы, карты, таблицы, графики и формулы)</a:t>
                      </a: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94,5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56,8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96,8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99,2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2964613"/>
                  </a:ext>
                </a:extLst>
              </a:tr>
              <a:tr h="2330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5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04" marR="34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Умение строить таблицы истинности и логические схемы</a:t>
                      </a: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11,4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99,2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61253975"/>
                  </a:ext>
                </a:extLst>
              </a:tr>
              <a:tr h="4572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5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04" marR="34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Знание о технологии хранения, поиска и сортировки информации в реляционных базах данных</a:t>
                      </a: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57,1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22,7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56,7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78,5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45172628"/>
                  </a:ext>
                </a:extLst>
              </a:tr>
              <a:tr h="3746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5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04" marR="34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Умение кодировать и декодировать </a:t>
                      </a:r>
                      <a:r>
                        <a:rPr lang="ru-RU" sz="15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информацию</a:t>
                      </a:r>
                      <a:endParaRPr lang="ru-RU" sz="15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89,1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45,5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92,2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98,1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32430576"/>
                  </a:ext>
                </a:extLst>
              </a:tr>
              <a:tr h="6858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5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04" marR="34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Формальное исполнение алгоритма, записанного на естественном языке, или умение создавать линейный алгоритм для формального исполнителя с ограниченным набором команд</a:t>
                      </a: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74,4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22,7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82,3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93,1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07258691"/>
                  </a:ext>
                </a:extLst>
              </a:tr>
              <a:tr h="4572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5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04" marR="34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Знание основных конструкций языка программирования, понятия переменной, оператора присваивания</a:t>
                      </a: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27,3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93,5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98,8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65574080"/>
                  </a:ext>
                </a:extLst>
              </a:tr>
              <a:tr h="4660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5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04" marR="34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Умение определять объём памяти, необходимый для хранения графической и звуковой информации</a:t>
                      </a: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61,8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71,5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39440727"/>
                  </a:ext>
                </a:extLst>
              </a:tr>
              <a:tr h="4660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5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04" marR="34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Знание о методах измерения количества информации</a:t>
                      </a: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56,8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63,7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93,5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45633275"/>
                  </a:ext>
                </a:extLst>
              </a:tr>
              <a:tr h="3859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5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04" marR="34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Умение обрабатывать числовую информацию в электронных таблицах</a:t>
                      </a: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84,2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36,4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89,8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96,9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04801928"/>
                  </a:ext>
                </a:extLst>
              </a:tr>
              <a:tr h="4572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5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04" marR="34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Информационный поиск средствами операционной системы или текстового процессора</a:t>
                      </a:r>
                      <a:endParaRPr lang="ru-RU" sz="15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04" marR="34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85,7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47,7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7225655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9138" y="312738"/>
            <a:ext cx="10363200" cy="382587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dirty="0"/>
              <a:t>Результаты </a:t>
            </a:r>
            <a:r>
              <a:rPr lang="ru-RU" sz="1800" dirty="0" smtClean="0"/>
              <a:t>ЕГЭ-2021 </a:t>
            </a:r>
            <a:r>
              <a:rPr lang="ru-RU" sz="1800" dirty="0"/>
              <a:t>по информатике по степени усвоения элементов </a:t>
            </a:r>
            <a:r>
              <a:rPr lang="ru-RU" sz="1800" dirty="0" smtClean="0"/>
              <a:t>содержания</a:t>
            </a:r>
            <a:endParaRPr lang="ru-RU" sz="1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719138" y="688975"/>
          <a:ext cx="10180637" cy="5629274"/>
        </p:xfrm>
        <a:graphic>
          <a:graphicData uri="http://schemas.openxmlformats.org/drawingml/2006/table">
            <a:tbl>
              <a:tblPr firstRow="1" firstCol="1" bandRow="1"/>
              <a:tblGrid>
                <a:gridCol w="551634">
                  <a:extLst>
                    <a:ext uri="{9D8B030D-6E8A-4147-A177-3AD203B41FA5}">
                      <a16:colId xmlns:a16="http://schemas.microsoft.com/office/drawing/2014/main" xmlns="" val="32008747"/>
                    </a:ext>
                  </a:extLst>
                </a:gridCol>
                <a:gridCol w="621816">
                  <a:extLst>
                    <a:ext uri="{9D8B030D-6E8A-4147-A177-3AD203B41FA5}">
                      <a16:colId xmlns:a16="http://schemas.microsoft.com/office/drawing/2014/main" xmlns="" val="817833493"/>
                    </a:ext>
                  </a:extLst>
                </a:gridCol>
                <a:gridCol w="5657761">
                  <a:extLst>
                    <a:ext uri="{9D8B030D-6E8A-4147-A177-3AD203B41FA5}">
                      <a16:colId xmlns:a16="http://schemas.microsoft.com/office/drawing/2014/main" xmlns="" val="4292584619"/>
                    </a:ext>
                  </a:extLst>
                </a:gridCol>
                <a:gridCol w="789007">
                  <a:extLst>
                    <a:ext uri="{9D8B030D-6E8A-4147-A177-3AD203B41FA5}">
                      <a16:colId xmlns:a16="http://schemas.microsoft.com/office/drawing/2014/main" xmlns="" val="3987427680"/>
                    </a:ext>
                  </a:extLst>
                </a:gridCol>
                <a:gridCol w="1124950">
                  <a:extLst>
                    <a:ext uri="{9D8B030D-6E8A-4147-A177-3AD203B41FA5}">
                      <a16:colId xmlns:a16="http://schemas.microsoft.com/office/drawing/2014/main" xmlns="" val="3797216339"/>
                    </a:ext>
                  </a:extLst>
                </a:gridCol>
                <a:gridCol w="818523">
                  <a:extLst>
                    <a:ext uri="{9D8B030D-6E8A-4147-A177-3AD203B41FA5}">
                      <a16:colId xmlns:a16="http://schemas.microsoft.com/office/drawing/2014/main" xmlns="" val="2119133490"/>
                    </a:ext>
                  </a:extLst>
                </a:gridCol>
                <a:gridCol w="616946">
                  <a:extLst>
                    <a:ext uri="{9D8B030D-6E8A-4147-A177-3AD203B41FA5}">
                      <a16:colId xmlns:a16="http://schemas.microsoft.com/office/drawing/2014/main" xmlns="" val="3953181961"/>
                    </a:ext>
                  </a:extLst>
                </a:gridCol>
              </a:tblGrid>
              <a:tr h="240006">
                <a:tc rowSpan="2"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задания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02" marR="342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 сложности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02" marR="342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Проверяемые элементы содержания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02" marR="342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Процент выполнения по региону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02" marR="342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7993821"/>
                  </a:ext>
                </a:extLst>
              </a:tr>
              <a:tr h="6080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02" marR="342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группе не преодолевших минимальный балл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02" marR="342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группе 61-80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т.б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02" marR="342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группе 81-100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т.б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02" marR="342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51034438"/>
                  </a:ext>
                </a:extLst>
              </a:tr>
              <a:tr h="280441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5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02" marR="34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Умение подсчитывать информационный объём сообщения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87072340"/>
                  </a:ext>
                </a:extLst>
              </a:tr>
              <a:tr h="480011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5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02" marR="34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Умение исполнить алгоритм для конкретного исполнителя с фиксированным набором команд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4794252"/>
                  </a:ext>
                </a:extLst>
              </a:tr>
              <a:tr h="685836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5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02" marR="34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Умение представлять и считывать данные в разных типах информационных моделей (схемы, карты, таблицы, графики и формулы)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61310935"/>
                  </a:ext>
                </a:extLst>
              </a:tr>
              <a:tr h="295055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5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02" marR="34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Знание позиционных систем счисления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65091997"/>
                  </a:ext>
                </a:extLst>
              </a:tr>
              <a:tr h="27238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5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02" marR="34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Знание основных понятий и законов математической логики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65130387"/>
                  </a:ext>
                </a:extLst>
              </a:tr>
              <a:tr h="280441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5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02" marR="34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Вычисление рекуррентных выражений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8803364"/>
                  </a:ext>
                </a:extLst>
              </a:tr>
              <a:tr h="457224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5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02" marR="34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Умение составить алгоритм и записать его в виде простой программы (10–15 строк) на языке программирования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5455320"/>
                  </a:ext>
                </a:extLst>
              </a:tr>
              <a:tr h="457224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5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02" marR="34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Умение использовать электронные таблицы для обработки целочисленных данных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90925830"/>
                  </a:ext>
                </a:extLst>
              </a:tr>
              <a:tr h="274066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5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02" marR="34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Умение анализировать алгоритм логической игры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4564095"/>
                  </a:ext>
                </a:extLst>
              </a:tr>
              <a:tr h="280441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5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02" marR="34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Умение найти выигрышную стратегию игры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70459150"/>
                  </a:ext>
                </a:extLst>
              </a:tr>
              <a:tr h="457224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5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02" marR="34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Умение построить дерево игры по заданному алгоритму и найти выигрышную стратегию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69776494"/>
                  </a:ext>
                </a:extLst>
              </a:tr>
              <a:tr h="280441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5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02" marR="34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Умение анализировать алгоритм, содержащий ветвление и цикл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46815291"/>
                  </a:ext>
                </a:extLst>
              </a:tr>
              <a:tr h="280441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5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02" marR="34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Умение анализировать результат исполнения алгоритма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8403382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9138" y="312738"/>
            <a:ext cx="10363200" cy="382587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dirty="0"/>
              <a:t>Результаты </a:t>
            </a:r>
            <a:r>
              <a:rPr lang="ru-RU" sz="1800" dirty="0" smtClean="0"/>
              <a:t>ЕГЭ-2021 </a:t>
            </a:r>
            <a:r>
              <a:rPr lang="ru-RU" sz="1800" dirty="0"/>
              <a:t>по информатике по степени усвоения элементов </a:t>
            </a:r>
            <a:r>
              <a:rPr lang="ru-RU" sz="1800" dirty="0" smtClean="0"/>
              <a:t>содержания</a:t>
            </a:r>
            <a:endParaRPr lang="ru-RU" sz="1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1216025" y="981075"/>
          <a:ext cx="9391651" cy="4202113"/>
        </p:xfrm>
        <a:graphic>
          <a:graphicData uri="http://schemas.openxmlformats.org/drawingml/2006/table">
            <a:tbl>
              <a:tblPr firstRow="1" firstCol="1" bandRow="1"/>
              <a:tblGrid>
                <a:gridCol w="811439">
                  <a:extLst>
                    <a:ext uri="{9D8B030D-6E8A-4147-A177-3AD203B41FA5}">
                      <a16:colId xmlns:a16="http://schemas.microsoft.com/office/drawing/2014/main" xmlns="" val="32008747"/>
                    </a:ext>
                  </a:extLst>
                </a:gridCol>
                <a:gridCol w="884693">
                  <a:extLst>
                    <a:ext uri="{9D8B030D-6E8A-4147-A177-3AD203B41FA5}">
                      <a16:colId xmlns:a16="http://schemas.microsoft.com/office/drawing/2014/main" xmlns="" val="817833493"/>
                    </a:ext>
                  </a:extLst>
                </a:gridCol>
                <a:gridCol w="4605668">
                  <a:extLst>
                    <a:ext uri="{9D8B030D-6E8A-4147-A177-3AD203B41FA5}">
                      <a16:colId xmlns:a16="http://schemas.microsoft.com/office/drawing/2014/main" xmlns="" val="4292584619"/>
                    </a:ext>
                  </a:extLst>
                </a:gridCol>
                <a:gridCol w="882815">
                  <a:extLst>
                    <a:ext uri="{9D8B030D-6E8A-4147-A177-3AD203B41FA5}">
                      <a16:colId xmlns:a16="http://schemas.microsoft.com/office/drawing/2014/main" xmlns="" val="3987427680"/>
                    </a:ext>
                  </a:extLst>
                </a:gridCol>
                <a:gridCol w="882815">
                  <a:extLst>
                    <a:ext uri="{9D8B030D-6E8A-4147-A177-3AD203B41FA5}">
                      <a16:colId xmlns:a16="http://schemas.microsoft.com/office/drawing/2014/main" xmlns="" val="3797216339"/>
                    </a:ext>
                  </a:extLst>
                </a:gridCol>
                <a:gridCol w="755088">
                  <a:extLst>
                    <a:ext uri="{9D8B030D-6E8A-4147-A177-3AD203B41FA5}">
                      <a16:colId xmlns:a16="http://schemas.microsoft.com/office/drawing/2014/main" xmlns="" val="2119133490"/>
                    </a:ext>
                  </a:extLst>
                </a:gridCol>
                <a:gridCol w="569133">
                  <a:extLst>
                    <a:ext uri="{9D8B030D-6E8A-4147-A177-3AD203B41FA5}">
                      <a16:colId xmlns:a16="http://schemas.microsoft.com/office/drawing/2014/main" xmlns="" val="3953181961"/>
                    </a:ext>
                  </a:extLst>
                </a:gridCol>
              </a:tblGrid>
              <a:tr h="347889"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задания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04" marR="342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 сложности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04" marR="342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Проверяемые элементы содержания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04" marR="342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Процент выполнения по региону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04" marR="342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7993821"/>
                  </a:ext>
                </a:extLst>
              </a:tr>
              <a:tr h="8890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04" marR="342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группе не преодолевших минимальный балл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04" marR="342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группе 61-80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т.б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04" marR="342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группе 81-100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т.б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04" marR="342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51034438"/>
                  </a:ext>
                </a:extLst>
              </a:tr>
              <a:tr h="695779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04" marR="342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Умение создавать собственные программы (10–20 строк) для обработки символьной информации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73114061"/>
                  </a:ext>
                </a:extLst>
              </a:tr>
              <a:tr h="877853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04" marR="342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Умение создавать собственные программы (10–20 строк) для обработки целочисленной информации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57888894"/>
                  </a:ext>
                </a:extLst>
              </a:tr>
              <a:tr h="695779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04" marR="342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Умение обрабатывать целочисленную информацию с использованием сортировки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01839329"/>
                  </a:ext>
                </a:extLst>
              </a:tr>
              <a:tr h="695779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04" marR="342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Умение создавать собственные программы (20–40 строк) для анализа числовых последовательностей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926869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3875" y="411163"/>
            <a:ext cx="6821488" cy="439737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/>
              <a:t>Средний процент выполнения по региону 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66153" y="1177047"/>
          <a:ext cx="8531157" cy="5000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7388" y="411163"/>
            <a:ext cx="9244012" cy="357187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dirty="0"/>
              <a:t>Процент выполнения заданий в группе не преодолевших минимальный балл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877438" y="1079770"/>
          <a:ext cx="8171233" cy="5165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7388" y="411163"/>
            <a:ext cx="9244012" cy="357187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dirty="0"/>
              <a:t>Процент выполнения заданий в группе, набравших до 60 баллов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957388" y="1070043"/>
          <a:ext cx="8567939" cy="5204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2_Тема4">
  <a:themeElements>
    <a:clrScheme name="Неоновая реклама 2">
      <a:dk1>
        <a:srgbClr val="000066"/>
      </a:dk1>
      <a:lt1>
        <a:srgbClr val="FFFFFF"/>
      </a:lt1>
      <a:dk2>
        <a:srgbClr val="3333FF"/>
      </a:dk2>
      <a:lt2>
        <a:srgbClr val="3399FF"/>
      </a:lt2>
      <a:accent1>
        <a:srgbClr val="66CCFF"/>
      </a:accent1>
      <a:accent2>
        <a:srgbClr val="FF66FF"/>
      </a:accent2>
      <a:accent3>
        <a:srgbClr val="FFFFFF"/>
      </a:accent3>
      <a:accent4>
        <a:srgbClr val="000056"/>
      </a:accent4>
      <a:accent5>
        <a:srgbClr val="B8E2FF"/>
      </a:accent5>
      <a:accent6>
        <a:srgbClr val="E75CE7"/>
      </a:accent6>
      <a:hlink>
        <a:srgbClr val="CC00CC"/>
      </a:hlink>
      <a:folHlink>
        <a:srgbClr val="CC99FF"/>
      </a:folHlink>
    </a:clrScheme>
    <a:fontScheme name="Неоновая реклама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Неоновая реклама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Неоновая реклама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еоновая реклама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еоновая реклама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Неоновая реклама 5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41FF"/>
        </a:accent2>
        <a:accent3>
          <a:srgbClr val="AAAAAA"/>
        </a:accent3>
        <a:accent4>
          <a:srgbClr val="D4D4D4"/>
        </a:accent4>
        <a:accent5>
          <a:srgbClr val="FFB8AA"/>
        </a:accent5>
        <a:accent6>
          <a:srgbClr val="E73AE7"/>
        </a:accent6>
        <a:hlink>
          <a:srgbClr val="FF0066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Неоновая реклама 6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4FC9"/>
        </a:accent1>
        <a:accent2>
          <a:srgbClr val="FF91B6"/>
        </a:accent2>
        <a:accent3>
          <a:srgbClr val="AAAAAA"/>
        </a:accent3>
        <a:accent4>
          <a:srgbClr val="D4D4D4"/>
        </a:accent4>
        <a:accent5>
          <a:srgbClr val="FFB2E1"/>
        </a:accent5>
        <a:accent6>
          <a:srgbClr val="E783A5"/>
        </a:accent6>
        <a:hlink>
          <a:srgbClr val="FF99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502</TotalTime>
  <Words>1820</Words>
  <Application>Microsoft Office PowerPoint</Application>
  <PresentationFormat>Произвольный</PresentationFormat>
  <Paragraphs>433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Corbel</vt:lpstr>
      <vt:lpstr>Arial</vt:lpstr>
      <vt:lpstr>Calibri</vt:lpstr>
      <vt:lpstr>Times New Roman</vt:lpstr>
      <vt:lpstr>Tahoma</vt:lpstr>
      <vt:lpstr>Symbol</vt:lpstr>
      <vt:lpstr>Wingdings</vt:lpstr>
      <vt:lpstr>Параллакс</vt:lpstr>
      <vt:lpstr>2_Тема4</vt:lpstr>
      <vt:lpstr>Информатика и ИКТ.  Анализ результатов единого государственного экзамена в 2021 году</vt:lpstr>
      <vt:lpstr>Динамика результатов ЕГЭ по информатике за последние 3 года  Число участников – 999  </vt:lpstr>
      <vt:lpstr>Результаты ЕГЭ по информатике за 2021</vt:lpstr>
      <vt:lpstr>Результаты ЕГЭ-2021 по информатике по степени усвоения элементов содержания</vt:lpstr>
      <vt:lpstr>Результаты ЕГЭ-2021 по информатике по степени усвоения элементов содержания</vt:lpstr>
      <vt:lpstr>Результаты ЕГЭ-2021 по информатике по степени усвоения элементов содержания</vt:lpstr>
      <vt:lpstr>Средний процент выполнения по региону </vt:lpstr>
      <vt:lpstr>Процент выполнения заданий в группе не преодолевших минимальный балл</vt:lpstr>
      <vt:lpstr>Процент выполнения заданий в группе, набравших до 60 баллов</vt:lpstr>
      <vt:lpstr>Процент выполнения заданий в группе, набравших от 61 до 80 баллов</vt:lpstr>
      <vt:lpstr>Процент выполнения заданий в группе, набравших свыше 81 балла</vt:lpstr>
      <vt:lpstr>Распределение количества набранных баллов по заданиям</vt:lpstr>
      <vt:lpstr>Распределение количества набранных баллов по заданиям</vt:lpstr>
      <vt:lpstr>Диаграмма средних процентов выполнения заданий в 2021 и в 2020 годах</vt:lpstr>
      <vt:lpstr>Диаграмма отклонений средних процентов выполнения заданий в 2021 и в 2020 годах</vt:lpstr>
      <vt:lpstr>Презентация PowerPoint</vt:lpstr>
      <vt:lpstr>Анализ выявленных сложных для участников заданий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Информатика. ЕГЭ</dc:title>
  <dc:creator>user</dc:creator>
  <cp:lastModifiedBy>Елена Валентиновна Кувакина</cp:lastModifiedBy>
  <cp:revision>87</cp:revision>
  <dcterms:created xsi:type="dcterms:W3CDTF">2018-10-09T16:23:24Z</dcterms:created>
  <dcterms:modified xsi:type="dcterms:W3CDTF">2021-10-06T13:00:21Z</dcterms:modified>
</cp:coreProperties>
</file>