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B07"/>
    <a:srgbClr val="E15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810"/>
      </p:cViewPr>
      <p:guideLst>
        <p:guide orient="horz" pos="2160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19B3F-4D5F-4FFC-A1E7-D5A6DE29E80F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CF93-C351-4865-9D48-C0FD7674A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  <a:latin typeface="+mn-lt"/>
                <a:sym typeface="+mn-ea"/>
              </a:rPr>
              <a:t>Наш математический сборник </a:t>
            </a:r>
            <a:br>
              <a:rPr lang="ru-RU" sz="3200" b="1" dirty="0">
                <a:solidFill>
                  <a:srgbClr val="207B07"/>
                </a:solidFill>
                <a:latin typeface="+mn-lt"/>
                <a:sym typeface="+mn-ea"/>
              </a:rPr>
            </a:br>
            <a:r>
              <a:rPr lang="ru-RU" sz="3200" b="1" dirty="0">
                <a:solidFill>
                  <a:srgbClr val="207B07"/>
                </a:solidFill>
                <a:latin typeface="+mn-lt"/>
                <a:sym typeface="+mn-ea"/>
              </a:rPr>
              <a:t>3 класс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en-US" b="1" dirty="0">
                <a:solidFill>
                  <a:srgbClr val="C00000"/>
                </a:solidFill>
                <a:sym typeface="+mn-ea"/>
              </a:rPr>
              <a:t>Команда «Мыслители!»</a:t>
            </a:r>
            <a:endParaRPr lang="ru-RU" alt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en-US" sz="2800" b="1" dirty="0">
                <a:solidFill>
                  <a:srgbClr val="207B07"/>
                </a:solidFill>
                <a:sym typeface="+mn-ea"/>
              </a:rPr>
              <a:t>Мысли в науку -</a:t>
            </a:r>
            <a:endParaRPr lang="ru-RU" altLang="en-US" sz="2800" b="1" dirty="0">
              <a:solidFill>
                <a:srgbClr val="207B07"/>
              </a:solidFill>
            </a:endParaRPr>
          </a:p>
          <a:p>
            <a:pPr marL="0" indent="0" algn="ctr">
              <a:buNone/>
            </a:pPr>
            <a:r>
              <a:rPr lang="ru-RU" altLang="en-US" sz="2800" b="1" dirty="0">
                <a:solidFill>
                  <a:srgbClr val="207B07"/>
                </a:solidFill>
                <a:sym typeface="+mn-ea"/>
              </a:rPr>
              <a:t>К решению задач!</a:t>
            </a:r>
            <a:endParaRPr lang="ru-RU" altLang="en-US" sz="2800" b="1" dirty="0">
              <a:solidFill>
                <a:srgbClr val="207B07"/>
              </a:solidFill>
            </a:endParaRPr>
          </a:p>
          <a:p>
            <a:pPr marL="0" indent="0" algn="ctr">
              <a:buNone/>
            </a:pPr>
            <a:r>
              <a:rPr lang="ru-RU" altLang="en-US" sz="2800" b="1" dirty="0">
                <a:solidFill>
                  <a:srgbClr val="207B07"/>
                </a:solidFill>
                <a:sym typeface="+mn-ea"/>
              </a:rPr>
              <a:t>Нас ждёт в математике</a:t>
            </a:r>
            <a:endParaRPr lang="ru-RU" altLang="en-US" sz="2800" b="1" dirty="0">
              <a:solidFill>
                <a:srgbClr val="207B07"/>
              </a:solidFill>
            </a:endParaRPr>
          </a:p>
          <a:p>
            <a:pPr marL="0" indent="0" algn="ctr">
              <a:buNone/>
            </a:pPr>
            <a:r>
              <a:rPr lang="ru-RU" altLang="en-US" sz="2800" b="1" dirty="0">
                <a:solidFill>
                  <a:srgbClr val="207B07"/>
                </a:solidFill>
                <a:sym typeface="+mn-ea"/>
              </a:rPr>
              <a:t>Масса удач!</a:t>
            </a:r>
            <a:endParaRPr lang="ru-RU" altLang="en-US" sz="2800" b="1" dirty="0">
              <a:solidFill>
                <a:srgbClr val="207B07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3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  <a:latin typeface="+mn-lt"/>
              </a:rPr>
              <a:t>Решение: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1)36+24=60(р)-стоит покупка всех яблок</a:t>
            </a:r>
          </a:p>
          <a:p>
            <a:pPr marL="0" indent="0">
              <a:buNone/>
            </a:pPr>
            <a:r>
              <a:rPr lang="ru-RU" sz="2400" dirty="0" smtClean="0"/>
              <a:t>2)60:5=12(р)-цена яблок</a:t>
            </a:r>
          </a:p>
          <a:p>
            <a:pPr marL="0" indent="0">
              <a:buNone/>
            </a:pPr>
            <a:r>
              <a:rPr lang="ru-RU" sz="2400" dirty="0" smtClean="0"/>
              <a:t>3)36:12=3(кг)-купила Полина красных яблок</a:t>
            </a:r>
          </a:p>
          <a:p>
            <a:pPr marL="0" indent="0">
              <a:buNone/>
            </a:pPr>
            <a:r>
              <a:rPr lang="ru-RU" sz="2400" dirty="0" smtClean="0"/>
              <a:t>4)24:12=2(кг)-купила Полина зелёных яблок</a:t>
            </a:r>
          </a:p>
          <a:p>
            <a:pPr marL="0" indent="0">
              <a:buNone/>
            </a:pPr>
            <a:r>
              <a:rPr lang="ru-RU" sz="2400" dirty="0" smtClean="0"/>
              <a:t>Ответ:3 кг,2 кг.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69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dirty="0">
                <a:solidFill>
                  <a:srgbClr val="207B07"/>
                </a:solidFill>
                <a:latin typeface="+mn-lt"/>
                <a:ea typeface="Arial Unicode MS" charset="0"/>
              </a:rPr>
              <a:t>Задача </a:t>
            </a:r>
            <a:r>
              <a:rPr lang="ru-RU" altLang="en-US" sz="3200" dirty="0" smtClean="0">
                <a:solidFill>
                  <a:srgbClr val="207B07"/>
                </a:solidFill>
                <a:latin typeface="+mn-lt"/>
                <a:ea typeface="Arial Unicode MS" charset="0"/>
              </a:rPr>
              <a:t>-5.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Утром в 7ч </a:t>
            </a:r>
            <a:r>
              <a:rPr lang="ru-RU" sz="2400" dirty="0" smtClean="0"/>
              <a:t>30  мин </a:t>
            </a:r>
            <a:r>
              <a:rPr lang="ru-RU" sz="2400" dirty="0"/>
              <a:t>бабушка Катя отправилась с урожаем </a:t>
            </a:r>
            <a:r>
              <a:rPr lang="ru-RU" sz="2400" dirty="0" smtClean="0"/>
              <a:t>овощей на </a:t>
            </a:r>
            <a:r>
              <a:rPr lang="ru-RU" sz="2400" dirty="0"/>
              <a:t>рынок в город и приехала в </a:t>
            </a:r>
            <a:r>
              <a:rPr lang="ru-RU" sz="2400" dirty="0" smtClean="0"/>
              <a:t>10 ч 10 мин. </a:t>
            </a:r>
            <a:r>
              <a:rPr lang="ru-RU" sz="2400" dirty="0"/>
              <a:t>Сколько времени была в пути бабушка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06" y="155552"/>
            <a:ext cx="1566120" cy="154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7" y="2852936"/>
            <a:ext cx="1811889" cy="25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3390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0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  <a:latin typeface="+mn-lt"/>
              </a:rPr>
              <a:t>Решение: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1)10ч 10 мин-7ч 30мин=2ч 40 мин</a:t>
            </a:r>
          </a:p>
          <a:p>
            <a:pPr marL="0" indent="0">
              <a:buNone/>
            </a:pPr>
            <a:r>
              <a:rPr lang="ru-RU" sz="2400" dirty="0" smtClean="0"/>
              <a:t>Ответ: 2ч 40мин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9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  <a:ea typeface="Arial Unicode MS" charset="0"/>
                <a:sym typeface="+mn-ea"/>
              </a:rPr>
              <a:t>Тема </a:t>
            </a:r>
            <a:r>
              <a:rPr lang="ru-RU" sz="3200" b="1" dirty="0" smtClean="0">
                <a:solidFill>
                  <a:srgbClr val="207B07"/>
                </a:solidFill>
                <a:ea typeface="Arial Unicode MS" charset="0"/>
                <a:sym typeface="+mn-ea"/>
              </a:rPr>
              <a:t>«Умножение и деление»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err="1" smtClean="0">
                <a:solidFill>
                  <a:srgbClr val="207B07"/>
                </a:solidFill>
              </a:rPr>
              <a:t>Коля,Даша,Света,Оля</a:t>
            </a:r>
            <a:r>
              <a:rPr lang="ru-RU" sz="2400" b="1" dirty="0" smtClean="0">
                <a:solidFill>
                  <a:srgbClr val="207B07"/>
                </a:solidFill>
              </a:rPr>
              <a:t> и Валера</a:t>
            </a:r>
            <a:r>
              <a:rPr lang="ru-RU" sz="2400" b="1" dirty="0" smtClean="0">
                <a:solidFill>
                  <a:srgbClr val="C00000"/>
                </a:solidFill>
              </a:rPr>
              <a:t>-коллекционеры!</a:t>
            </a: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6166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5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207B07"/>
                </a:solidFill>
                <a:ea typeface="Arial Unicode MS" charset="0"/>
                <a:sym typeface="+mn-ea"/>
              </a:rPr>
              <a:t>Задача 1.</a:t>
            </a:r>
            <a:r>
              <a:rPr lang="ru-RU" altLang="en-US" sz="3200" b="1" dirty="0">
                <a:solidFill>
                  <a:srgbClr val="207B07"/>
                </a:solidFill>
                <a:ea typeface="Arial Unicode MS" charset="0"/>
              </a:rPr>
              <a:t/>
            </a:r>
            <a:br>
              <a:rPr lang="ru-RU" altLang="en-US" sz="3200" b="1" dirty="0">
                <a:solidFill>
                  <a:srgbClr val="207B07"/>
                </a:solidFill>
                <a:ea typeface="Arial Unicode MS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У Коли 40 марок о космосе ,а о </a:t>
            </a:r>
            <a:r>
              <a:rPr lang="ru-RU" sz="2400" dirty="0" smtClean="0"/>
              <a:t>птицах </a:t>
            </a:r>
            <a:r>
              <a:rPr lang="ru-RU" sz="2400" dirty="0"/>
              <a:t>в 5 раз меньше. Все марки он разложил в альбом на 6 страниц поровну. Сколько марок на каждой странице?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1803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47879"/>
            <a:ext cx="1790179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0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</a:rPr>
              <a:t>Решение: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1)40:5=8(м.)-с животными</a:t>
            </a:r>
          </a:p>
          <a:p>
            <a:pPr marL="0" indent="0">
              <a:buNone/>
            </a:pPr>
            <a:r>
              <a:rPr lang="ru-RU" sz="2400" dirty="0" smtClean="0"/>
              <a:t>2)40+8=48(м.)-всего марок у Коли</a:t>
            </a:r>
          </a:p>
          <a:p>
            <a:pPr marL="0" indent="0">
              <a:buNone/>
            </a:pPr>
            <a:r>
              <a:rPr lang="ru-RU" sz="2400" dirty="0" smtClean="0"/>
              <a:t>3)48:6=8(м.)-на каждой странице альбома</a:t>
            </a:r>
          </a:p>
          <a:p>
            <a:pPr marL="0" indent="0">
              <a:buNone/>
            </a:pPr>
            <a:r>
              <a:rPr lang="ru-RU" sz="2400" dirty="0" smtClean="0"/>
              <a:t>Ответ:8 марок.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00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207B07"/>
                </a:solidFill>
                <a:ea typeface="Arial Unicode MS" charset="0"/>
                <a:sym typeface="+mn-ea"/>
              </a:rPr>
              <a:t>Задача </a:t>
            </a:r>
            <a:r>
              <a:rPr lang="ru-RU" altLang="en-US" sz="3200" b="1" dirty="0" smtClean="0">
                <a:solidFill>
                  <a:srgbClr val="207B07"/>
                </a:solidFill>
                <a:ea typeface="Arial Unicode MS" charset="0"/>
                <a:sym typeface="+mn-ea"/>
              </a:rPr>
              <a:t>2.</a:t>
            </a:r>
            <a:r>
              <a:rPr lang="ru-RU" altLang="en-US" sz="3200" b="1" dirty="0">
                <a:solidFill>
                  <a:srgbClr val="207B07"/>
                </a:solidFill>
                <a:ea typeface="Arial Unicode MS" charset="0"/>
              </a:rPr>
              <a:t/>
            </a:r>
            <a:br>
              <a:rPr lang="ru-RU" altLang="en-US" sz="3200" b="1" dirty="0">
                <a:solidFill>
                  <a:srgbClr val="207B07"/>
                </a:solidFill>
                <a:ea typeface="Arial Unicode MS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У Оли в коллекции 32 открытки к Новому году, а к 8 марта в 2 раза </a:t>
            </a:r>
            <a:r>
              <a:rPr lang="ru-RU" sz="2400" dirty="0" smtClean="0"/>
              <a:t>больше .</a:t>
            </a:r>
            <a:r>
              <a:rPr lang="ru-RU" sz="2400" dirty="0"/>
              <a:t>Сколько всего открыток у Оли?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18002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92896"/>
            <a:ext cx="1357318" cy="186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19676"/>
            <a:ext cx="1331193" cy="141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</a:rPr>
              <a:t>Решение: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1)32х2=64(от.)-к Новому году.</a:t>
            </a:r>
          </a:p>
          <a:p>
            <a:pPr marL="0" indent="0">
              <a:buNone/>
            </a:pPr>
            <a:r>
              <a:rPr lang="ru-RU" sz="2400" dirty="0" smtClean="0"/>
              <a:t>2)32+64=96(от.)-всего открыток у Оли</a:t>
            </a:r>
          </a:p>
          <a:p>
            <a:pPr marL="0" indent="0">
              <a:buNone/>
            </a:pPr>
            <a:r>
              <a:rPr lang="ru-RU" sz="2400" dirty="0" smtClean="0"/>
              <a:t>Ответ:96 открыток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77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207B07"/>
                </a:solidFill>
                <a:ea typeface="Arial Unicode MS" charset="0"/>
                <a:sym typeface="+mn-ea"/>
              </a:rPr>
              <a:t>Задача </a:t>
            </a:r>
            <a:r>
              <a:rPr lang="ru-RU" altLang="en-US" sz="3200" b="1" dirty="0" smtClean="0">
                <a:solidFill>
                  <a:srgbClr val="207B07"/>
                </a:solidFill>
                <a:ea typeface="Arial Unicode MS" charset="0"/>
                <a:sym typeface="+mn-ea"/>
              </a:rPr>
              <a:t>3.</a:t>
            </a:r>
            <a:r>
              <a:rPr lang="ru-RU" altLang="en-US" sz="3200" b="1" dirty="0">
                <a:solidFill>
                  <a:srgbClr val="207B07"/>
                </a:solidFill>
                <a:ea typeface="Arial Unicode MS" charset="0"/>
              </a:rPr>
              <a:t/>
            </a:r>
            <a:br>
              <a:rPr lang="ru-RU" altLang="en-US" sz="3200" b="1" dirty="0">
                <a:solidFill>
                  <a:srgbClr val="207B07"/>
                </a:solidFill>
                <a:ea typeface="Arial Unicode MS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У Валеры 3 набора по 15 значков о спорте. Два набора он отдал на выставку. Сколько значков у него осталось?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8960"/>
            <a:ext cx="1280591" cy="247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29523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0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</a:rPr>
              <a:t>Решение: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1)15х3=45(з.)-в 3 наборах</a:t>
            </a:r>
          </a:p>
          <a:p>
            <a:pPr marL="0" indent="0">
              <a:buNone/>
            </a:pPr>
            <a:r>
              <a:rPr lang="ru-RU" sz="2400" dirty="0" smtClean="0"/>
              <a:t>2)15х2=30(з.)-в 2 наборах</a:t>
            </a:r>
          </a:p>
          <a:p>
            <a:pPr marL="0" indent="0">
              <a:buNone/>
            </a:pPr>
            <a:r>
              <a:rPr lang="ru-RU" sz="2400" dirty="0" smtClean="0"/>
              <a:t>3)45-30=15(з.)-осталось у Валеры</a:t>
            </a:r>
          </a:p>
          <a:p>
            <a:pPr marL="0" indent="0">
              <a:buNone/>
            </a:pPr>
            <a:r>
              <a:rPr lang="ru-RU" sz="2400" dirty="0" smtClean="0"/>
              <a:t>Ответ:15 значков.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6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070" y="0"/>
            <a:ext cx="6837258" cy="127127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07B07"/>
                </a:solidFill>
                <a:latin typeface="+mn-lt"/>
                <a:ea typeface="Arial Unicode MS" charset="0"/>
                <a:sym typeface="+mn-ea"/>
              </a:rPr>
              <a:t>Тема «Величины»</a:t>
            </a:r>
            <a:endParaRPr lang="ru-RU" sz="3200" b="1" dirty="0">
              <a:solidFill>
                <a:srgbClr val="207B07"/>
              </a:solidFill>
              <a:latin typeface="+mn-lt"/>
              <a:ea typeface="Arial Unicode MS" charset="0"/>
            </a:endParaRPr>
          </a:p>
          <a:p>
            <a:endParaRPr lang="ru-RU" sz="3200" b="1" dirty="0" smtClean="0">
              <a:solidFill>
                <a:srgbClr val="207B07"/>
              </a:solidFill>
              <a:latin typeface="Arial Unicode MS" charset="0"/>
              <a:ea typeface="Arial Unicode MS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332230"/>
            <a:ext cx="7088832" cy="430720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ea typeface="Arial Unicode MS" charset="0"/>
                <a:sym typeface="+mn-ea"/>
              </a:rPr>
              <a:t>Всё ,что выросло на грядке сосчитайте </a:t>
            </a:r>
            <a:endParaRPr lang="ru-RU" sz="2400" b="1" dirty="0">
              <a:solidFill>
                <a:srgbClr val="C00000"/>
              </a:solidFill>
              <a:ea typeface="Arial Unicode MS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ea typeface="Arial Unicode MS" charset="0"/>
                <a:sym typeface="+mn-ea"/>
              </a:rPr>
              <a:t>по порядку!</a:t>
            </a:r>
            <a:endParaRPr lang="ru-RU" sz="2400" b="1" dirty="0">
              <a:solidFill>
                <a:srgbClr val="C00000"/>
              </a:solidFill>
              <a:ea typeface="Arial Unicode MS" charset="0"/>
            </a:endParaRPr>
          </a:p>
          <a:p>
            <a:pPr marL="0" indent="0" algn="l">
              <a:buNone/>
            </a:pPr>
            <a:r>
              <a:rPr lang="ru-RU" sz="2400" b="1" dirty="0" smtClean="0">
                <a:solidFill>
                  <a:srgbClr val="207B07"/>
                </a:solidFill>
                <a:latin typeface="Arial Unicode MS" charset="0"/>
                <a:ea typeface="Arial Unicode MS" charset="0"/>
                <a:sym typeface="+mn-ea"/>
              </a:rPr>
              <a:t> </a:t>
            </a:r>
            <a:r>
              <a:rPr lang="ru-RU" sz="2400" b="1" dirty="0" err="1" smtClean="0">
                <a:solidFill>
                  <a:srgbClr val="207B07"/>
                </a:solidFill>
                <a:ea typeface="Arial Unicode MS" charset="0"/>
                <a:sym typeface="+mn-ea"/>
              </a:rPr>
              <a:t>Знакомтесь</a:t>
            </a:r>
            <a:r>
              <a:rPr lang="ru-RU" sz="2400" b="1" dirty="0" smtClean="0">
                <a:solidFill>
                  <a:srgbClr val="207B07"/>
                </a:solidFill>
                <a:ea typeface="Arial Unicode MS" charset="0"/>
                <a:sym typeface="+mn-ea"/>
              </a:rPr>
              <a:t>-</a:t>
            </a:r>
            <a:endParaRPr lang="ru-RU" sz="2400" b="1" dirty="0">
              <a:solidFill>
                <a:srgbClr val="207B07"/>
              </a:solidFill>
              <a:ea typeface="Arial Unicode MS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207B07"/>
                </a:solidFill>
                <a:ea typeface="Arial Unicode MS" charset="0"/>
                <a:sym typeface="+mn-ea"/>
              </a:rPr>
              <a:t>   бабушка </a:t>
            </a:r>
            <a:r>
              <a:rPr lang="ru-RU" sz="2400" b="1" dirty="0">
                <a:solidFill>
                  <a:srgbClr val="207B07"/>
                </a:solidFill>
                <a:ea typeface="Arial Unicode MS" charset="0"/>
                <a:sym typeface="+mn-ea"/>
              </a:rPr>
              <a:t>Катя </a:t>
            </a:r>
            <a:endParaRPr lang="ru-RU" sz="2400" b="1" dirty="0" smtClean="0">
              <a:solidFill>
                <a:srgbClr val="207B07"/>
              </a:solidFill>
              <a:ea typeface="Arial Unicode MS" charset="0"/>
              <a:sym typeface="+mn-ea"/>
            </a:endParaRPr>
          </a:p>
          <a:p>
            <a:pPr marL="0" indent="0">
              <a:buNone/>
            </a:pPr>
            <a:endParaRPr lang="ru-RU" sz="2400" b="1" dirty="0">
              <a:solidFill>
                <a:srgbClr val="207B07"/>
              </a:solidFill>
              <a:ea typeface="Arial Unicode MS" charset="0"/>
              <a:sym typeface="+mn-ea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207B07"/>
                </a:solidFill>
                <a:ea typeface="Arial Unicode MS" charset="0"/>
                <a:sym typeface="+mn-ea"/>
              </a:rPr>
              <a:t>и </a:t>
            </a:r>
            <a:endParaRPr lang="ru-RU" sz="2400" b="1" dirty="0">
              <a:solidFill>
                <a:srgbClr val="207B07"/>
              </a:solidFill>
              <a:ea typeface="Arial Unicode MS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207B07"/>
                </a:solidFill>
                <a:ea typeface="Arial Unicode MS" charset="0"/>
                <a:sym typeface="+mn-ea"/>
              </a:rPr>
              <a:t>    </a:t>
            </a:r>
            <a:r>
              <a:rPr lang="ru-RU" sz="2400" b="1" dirty="0" smtClean="0">
                <a:solidFill>
                  <a:srgbClr val="207B07"/>
                </a:solidFill>
                <a:ea typeface="Arial Unicode MS" charset="0"/>
                <a:sym typeface="+mn-ea"/>
              </a:rPr>
              <a:t>внучка Оля </a:t>
            </a:r>
            <a:r>
              <a:rPr lang="ru-RU" sz="2400" b="1" dirty="0">
                <a:solidFill>
                  <a:srgbClr val="207B07"/>
                </a:solidFill>
                <a:ea typeface="Arial Unicode MS" charset="0"/>
                <a:sym typeface="+mn-ea"/>
              </a:rPr>
              <a:t>!</a:t>
            </a:r>
            <a:endParaRPr lang="ru-RU" sz="2400" b="1" dirty="0">
              <a:solidFill>
                <a:srgbClr val="207B07"/>
              </a:solidFill>
              <a:ea typeface="Arial Unicode MS" charset="0"/>
            </a:endParaRPr>
          </a:p>
          <a:p>
            <a:pPr algn="l"/>
            <a:endParaRPr lang="ru-RU" altLang="en-US" sz="2000" dirty="0">
              <a:solidFill>
                <a:schemeClr val="tx1"/>
              </a:solidFill>
              <a:ea typeface="Arial Unicode MS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1296144" cy="16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905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207B07"/>
                </a:solidFill>
                <a:ea typeface="Arial Unicode MS" charset="0"/>
                <a:sym typeface="+mn-ea"/>
              </a:rPr>
              <a:t>Задача </a:t>
            </a:r>
            <a:r>
              <a:rPr lang="ru-RU" altLang="en-US" sz="3200" b="1" dirty="0" smtClean="0">
                <a:solidFill>
                  <a:srgbClr val="207B07"/>
                </a:solidFill>
                <a:ea typeface="Arial Unicode MS" charset="0"/>
                <a:sym typeface="+mn-ea"/>
              </a:rPr>
              <a:t>4.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На День Рождения Свете подарили 3 набора марок о спорте по 12 штук в каждом и 3 набора марок с бабочками по 9 штук в </a:t>
            </a:r>
            <a:r>
              <a:rPr lang="ru-RU" sz="2400" dirty="0" smtClean="0"/>
              <a:t>каждом .</a:t>
            </a:r>
            <a:r>
              <a:rPr lang="ru-RU" sz="2400" dirty="0"/>
              <a:t>Сколько всего марок подарили Свете?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81526"/>
            <a:ext cx="1872208" cy="241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77" y="3212976"/>
            <a:ext cx="1308373" cy="93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19" y="3208638"/>
            <a:ext cx="130041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3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</a:rPr>
              <a:t>Решение: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1)12х3=36(м.)-в 3 наборах</a:t>
            </a:r>
          </a:p>
          <a:p>
            <a:pPr marL="0" indent="0">
              <a:buNone/>
            </a:pPr>
            <a:r>
              <a:rPr lang="ru-RU" sz="2400" dirty="0" smtClean="0"/>
              <a:t>2)9х3=27(м.)-в 2 наборах</a:t>
            </a:r>
          </a:p>
          <a:p>
            <a:pPr marL="0" indent="0">
              <a:buNone/>
            </a:pPr>
            <a:r>
              <a:rPr lang="ru-RU" sz="2400" dirty="0" smtClean="0"/>
              <a:t>3)36+27=63(м.)-всего у Светы</a:t>
            </a:r>
          </a:p>
          <a:p>
            <a:pPr marL="0" indent="0">
              <a:buNone/>
            </a:pPr>
            <a:r>
              <a:rPr lang="ru-RU" sz="2400" dirty="0" smtClean="0"/>
              <a:t>Ответ:63 марки.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75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207B07"/>
                </a:solidFill>
                <a:ea typeface="Arial Unicode MS" charset="0"/>
                <a:sym typeface="+mn-ea"/>
              </a:rPr>
              <a:t>Задача </a:t>
            </a:r>
            <a:r>
              <a:rPr lang="ru-RU" altLang="en-US" sz="3200" b="1" dirty="0" smtClean="0">
                <a:solidFill>
                  <a:srgbClr val="207B07"/>
                </a:solidFill>
                <a:ea typeface="Arial Unicode MS" charset="0"/>
                <a:sym typeface="+mn-ea"/>
              </a:rPr>
              <a:t>5.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В коллекции Даши 28 открыток с цветами и 14 открыток с бабочками Во сколько раз открыток с цветами больше, чем с бабочками?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81" y="2924944"/>
            <a:ext cx="16561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1403201" cy="140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2082"/>
            <a:ext cx="1471798" cy="14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7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</a:rPr>
              <a:t>Решение: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1)28:14=2(р.)</a:t>
            </a:r>
          </a:p>
          <a:p>
            <a:pPr marL="0" indent="0">
              <a:buNone/>
            </a:pPr>
            <a:r>
              <a:rPr lang="ru-RU" sz="2400" dirty="0" err="1" smtClean="0"/>
              <a:t>Ответ:в</a:t>
            </a:r>
            <a:r>
              <a:rPr lang="ru-RU" sz="2400" dirty="0" smtClean="0"/>
              <a:t> 2 раза больше открыток с цветами.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69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Составители сборника задач: ученики 3-а класса МОУСШ№6 года Тутаева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1.Галочкина </a:t>
            </a:r>
            <a:r>
              <a:rPr lang="ru-RU" sz="2000" dirty="0" err="1" smtClean="0"/>
              <a:t>Авелина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2.Михайлова Алина</a:t>
            </a:r>
          </a:p>
          <a:p>
            <a:pPr marL="0" indent="0">
              <a:buNone/>
            </a:pPr>
            <a:r>
              <a:rPr lang="ru-RU" sz="2000" dirty="0" smtClean="0"/>
              <a:t>3.Редькин Артём</a:t>
            </a:r>
          </a:p>
          <a:p>
            <a:pPr marL="0" indent="0">
              <a:buNone/>
            </a:pPr>
            <a:r>
              <a:rPr lang="ru-RU" sz="2000" dirty="0" smtClean="0"/>
              <a:t>4.Третьяков Алексей</a:t>
            </a:r>
          </a:p>
          <a:p>
            <a:pPr marL="0" indent="0">
              <a:buNone/>
            </a:pPr>
            <a:r>
              <a:rPr lang="ru-RU" sz="2000" dirty="0" smtClean="0"/>
              <a:t>5.Зелди София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Учитель Нина Анатольевна </a:t>
            </a:r>
            <a:r>
              <a:rPr lang="ru-RU" sz="2000" dirty="0" err="1" smtClean="0"/>
              <a:t>Петрушова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28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207B07"/>
                </a:solidFill>
                <a:latin typeface="+mn-lt"/>
                <a:ea typeface="Arial Unicode MS" charset="0"/>
                <a:sym typeface="+mn-ea"/>
              </a:rPr>
              <a:t>А что дальше?...........</a:t>
            </a:r>
            <a:endParaRPr lang="ru-RU" sz="3200" b="1" dirty="0" smtClean="0">
              <a:solidFill>
                <a:srgbClr val="207B07"/>
              </a:solidFill>
              <a:latin typeface="+mn-lt"/>
              <a:ea typeface="Arial Unicode MS" charset="0"/>
            </a:endParaRPr>
          </a:p>
          <a:p>
            <a:endParaRPr lang="ru-RU" altLang="en-US" sz="3200" dirty="0">
              <a:latin typeface="+mn-lt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altLang="en-US" b="1" dirty="0">
                <a:solidFill>
                  <a:srgbClr val="207B07"/>
                </a:solidFill>
                <a:ea typeface="Arial Unicode MS" charset="0"/>
                <a:sym typeface="+mn-ea"/>
              </a:rPr>
              <a:t>Задача 1.</a:t>
            </a:r>
            <a:endParaRPr lang="ru-RU" altLang="en-US" b="1" dirty="0">
              <a:solidFill>
                <a:srgbClr val="207B07"/>
              </a:solidFill>
              <a:ea typeface="Arial Unicode MS" charset="0"/>
            </a:endParaRPr>
          </a:p>
          <a:p>
            <a:pPr marL="0" indent="0" algn="l">
              <a:buNone/>
            </a:pPr>
            <a:r>
              <a:rPr lang="ru-RU" altLang="en-US" sz="2400" dirty="0">
                <a:ea typeface="Arial Unicode MS" charset="0"/>
                <a:sym typeface="+mn-ea"/>
              </a:rPr>
              <a:t>Бабушка Катя вырастила арбуз массой 8кг 600г, а </a:t>
            </a:r>
            <a:r>
              <a:rPr lang="ru-RU" altLang="en-US" sz="2400" dirty="0" smtClean="0">
                <a:ea typeface="Arial Unicode MS" charset="0"/>
                <a:sym typeface="+mn-ea"/>
              </a:rPr>
              <a:t>внучка Оля вырастила </a:t>
            </a:r>
            <a:r>
              <a:rPr lang="ru-RU" altLang="en-US" sz="2400" dirty="0">
                <a:ea typeface="Arial Unicode MS" charset="0"/>
                <a:sym typeface="+mn-ea"/>
              </a:rPr>
              <a:t>дыню массой 2кг 400г. На сколько масса дыни меньше массы арбуза?</a:t>
            </a:r>
            <a:endParaRPr lang="ru-RU" altLang="en-US" sz="2400" dirty="0">
              <a:solidFill>
                <a:schemeClr val="tx1"/>
              </a:solidFill>
              <a:ea typeface="Arial Unicode MS" charset="0"/>
            </a:endParaRPr>
          </a:p>
          <a:p>
            <a:endParaRPr lang="ru-RU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48680"/>
            <a:ext cx="18050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088232" cy="133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  <a:latin typeface="+mn-lt"/>
              </a:rPr>
              <a:t>Решение: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2400" dirty="0"/>
              <a:t>1) 8кг600г -2кг 400г= 6кг 200г</a:t>
            </a:r>
          </a:p>
          <a:p>
            <a:pPr marL="0" indent="0">
              <a:buNone/>
            </a:pPr>
            <a:r>
              <a:rPr lang="ru-RU" altLang="en-US" sz="2400" dirty="0"/>
              <a:t>8кг 600г=8600г</a:t>
            </a:r>
          </a:p>
          <a:p>
            <a:pPr marL="0" indent="0">
              <a:buNone/>
            </a:pPr>
            <a:r>
              <a:rPr lang="ru-RU" altLang="en-US" sz="2400" dirty="0"/>
              <a:t>2кг 400г=2400г</a:t>
            </a:r>
          </a:p>
          <a:p>
            <a:pPr marL="0" indent="0">
              <a:buNone/>
            </a:pPr>
            <a:r>
              <a:rPr lang="ru-RU" altLang="en-US" sz="2400" dirty="0"/>
              <a:t>8600 -2400=6200 (г) =6кг200г</a:t>
            </a:r>
          </a:p>
          <a:p>
            <a:pPr marL="0" indent="0">
              <a:buNone/>
            </a:pPr>
            <a:r>
              <a:rPr lang="ru-RU" sz="2400" dirty="0" err="1" smtClean="0"/>
              <a:t>Ответ:на</a:t>
            </a:r>
            <a:r>
              <a:rPr lang="ru-RU" sz="2400" dirty="0" smtClean="0"/>
              <a:t> 6кг 200г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34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207B07"/>
                </a:solidFill>
                <a:latin typeface="+mn-lt"/>
                <a:ea typeface="Arial Unicode MS" charset="0"/>
              </a:rPr>
              <a:t>Задача -2.</a:t>
            </a:r>
            <a:br>
              <a:rPr lang="ru-RU" altLang="en-US" sz="3200" b="1" dirty="0">
                <a:solidFill>
                  <a:srgbClr val="207B07"/>
                </a:solidFill>
                <a:latin typeface="+mn-lt"/>
                <a:ea typeface="Arial Unicode MS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 sz="2400" dirty="0" smtClean="0">
              <a:latin typeface="Arial Unicode MS" charset="0"/>
              <a:ea typeface="Arial Unicode MS" charset="0"/>
            </a:endParaRPr>
          </a:p>
          <a:p>
            <a:pPr marL="0" indent="0">
              <a:buNone/>
            </a:pPr>
            <a:r>
              <a:rPr lang="ru-RU" altLang="en-US" sz="2400" dirty="0" smtClean="0">
                <a:latin typeface="Arial Unicode MS" charset="0"/>
                <a:ea typeface="Arial Unicode MS" charset="0"/>
              </a:rPr>
              <a:t>Оля пригласила </a:t>
            </a:r>
            <a:r>
              <a:rPr lang="ru-RU" altLang="en-US" sz="2400" dirty="0">
                <a:latin typeface="Arial Unicode MS" charset="0"/>
                <a:ea typeface="Arial Unicode MS" charset="0"/>
              </a:rPr>
              <a:t>друзей на праздник и </a:t>
            </a:r>
            <a:r>
              <a:rPr lang="ru-RU" altLang="en-US" sz="2400" dirty="0" smtClean="0">
                <a:latin typeface="Arial Unicode MS" charset="0"/>
                <a:ea typeface="Arial Unicode MS" charset="0"/>
              </a:rPr>
              <a:t>угощала </a:t>
            </a:r>
            <a:r>
              <a:rPr lang="ru-RU" altLang="en-US" sz="2400" dirty="0">
                <a:latin typeface="Arial Unicode MS" charset="0"/>
                <a:ea typeface="Arial Unicode MS" charset="0"/>
              </a:rPr>
              <a:t>дыней, каждому досталось по 300 г. Сколько друзей было в </a:t>
            </a:r>
            <a:r>
              <a:rPr lang="ru-RU" altLang="en-US" sz="2400" dirty="0" smtClean="0">
                <a:latin typeface="Arial Unicode MS" charset="0"/>
                <a:ea typeface="Arial Unicode MS" charset="0"/>
              </a:rPr>
              <a:t>гостя</a:t>
            </a:r>
            <a:r>
              <a:rPr lang="ru-RU" altLang="en-US" sz="2400" dirty="0" smtClean="0">
                <a:ea typeface="Arial Unicode MS" charset="0"/>
              </a:rPr>
              <a:t>х</a:t>
            </a:r>
            <a:r>
              <a:rPr lang="ru-RU" altLang="en-US" sz="2400" dirty="0" smtClean="0">
                <a:latin typeface="Arial Unicode MS" charset="0"/>
                <a:ea typeface="Arial Unicode MS" charset="0"/>
              </a:rPr>
              <a:t> </a:t>
            </a:r>
            <a:r>
              <a:rPr lang="ru-RU" altLang="en-US" sz="2400" dirty="0">
                <a:latin typeface="Arial Unicode MS" charset="0"/>
                <a:ea typeface="Arial Unicode MS" charset="0"/>
              </a:rPr>
              <a:t>у </a:t>
            </a:r>
            <a:r>
              <a:rPr lang="ru-RU" altLang="en-US" sz="2400" dirty="0" smtClean="0">
                <a:latin typeface="Arial Unicode MS" charset="0"/>
                <a:ea typeface="Arial Unicode MS" charset="0"/>
              </a:rPr>
              <a:t>Оли</a:t>
            </a:r>
            <a:r>
              <a:rPr lang="ru-RU" altLang="en-US" sz="2400" dirty="0">
                <a:latin typeface="Arial Unicode MS" charset="0"/>
                <a:ea typeface="Arial Unicode MS" charset="0"/>
              </a:rPr>
              <a:t>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28555" cy="190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3600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2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  <a:latin typeface="+mn-lt"/>
              </a:rPr>
              <a:t>Решение: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2кг 400г :300г=8(друзей)</a:t>
            </a:r>
          </a:p>
          <a:p>
            <a:pPr marL="0" indent="0">
              <a:buNone/>
            </a:pPr>
            <a:r>
              <a:rPr lang="ru-RU" sz="2400" dirty="0" smtClean="0"/>
              <a:t>2400:300=8</a:t>
            </a:r>
          </a:p>
          <a:p>
            <a:pPr marL="0" indent="0">
              <a:buNone/>
            </a:pPr>
            <a:r>
              <a:rPr lang="ru-RU" sz="2400" dirty="0" smtClean="0"/>
              <a:t>Ответ: 8 друзей.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14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207B07"/>
                </a:solidFill>
                <a:latin typeface="+mn-lt"/>
                <a:ea typeface="Arial Unicode MS" charset="0"/>
              </a:rPr>
              <a:t>Задача </a:t>
            </a:r>
            <a:r>
              <a:rPr lang="ru-RU" altLang="en-US" sz="3200" b="1" dirty="0" smtClean="0">
                <a:solidFill>
                  <a:srgbClr val="207B07"/>
                </a:solidFill>
                <a:latin typeface="+mn-lt"/>
                <a:ea typeface="Arial Unicode MS" charset="0"/>
              </a:rPr>
              <a:t>-3.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 sz="2400" dirty="0" smtClean="0"/>
          </a:p>
          <a:p>
            <a:pPr marL="0" indent="0">
              <a:buNone/>
            </a:pPr>
            <a:r>
              <a:rPr lang="ru-RU" altLang="en-US" sz="2400" dirty="0" smtClean="0"/>
              <a:t>Найди </a:t>
            </a:r>
            <a:r>
              <a:rPr lang="ru-RU" altLang="en-US" sz="2400" dirty="0"/>
              <a:t>площадь участка его длина 6м и ширина 2м. Третью часть участка у бабушки Кати занимают огурцы, а на остальной части </a:t>
            </a:r>
            <a:r>
              <a:rPr lang="ru-RU" altLang="en-US" sz="2400" dirty="0" smtClean="0"/>
              <a:t>растёт картофель. Узнай </a:t>
            </a:r>
            <a:r>
              <a:rPr lang="ru-RU" altLang="en-US" sz="2400" dirty="0"/>
              <a:t>какую площадь занимает </a:t>
            </a:r>
            <a:r>
              <a:rPr lang="ru-RU" altLang="en-US" sz="2400" dirty="0" smtClean="0"/>
              <a:t>картофель?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5"/>
            <a:ext cx="1185664" cy="180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16751"/>
            <a:ext cx="3201888" cy="255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6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207B07"/>
                </a:solidFill>
                <a:latin typeface="+mn-lt"/>
              </a:rPr>
              <a:t>Решение: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1)6х3=18(</a:t>
            </a:r>
            <a:r>
              <a:rPr lang="ru-RU" sz="2400" dirty="0" err="1" smtClean="0"/>
              <a:t>кв.м</a:t>
            </a:r>
            <a:r>
              <a:rPr lang="ru-RU" sz="2400" dirty="0" smtClean="0"/>
              <a:t>)-площадь всего участка</a:t>
            </a:r>
          </a:p>
          <a:p>
            <a:pPr marL="0" indent="0">
              <a:buNone/>
            </a:pPr>
            <a:r>
              <a:rPr lang="ru-RU" sz="2400" dirty="0" smtClean="0"/>
              <a:t>2)18:3=6(</a:t>
            </a:r>
            <a:r>
              <a:rPr lang="ru-RU" sz="2400" dirty="0" err="1" smtClean="0"/>
              <a:t>кв.м</a:t>
            </a:r>
            <a:r>
              <a:rPr lang="ru-RU" sz="2400" dirty="0" smtClean="0"/>
              <a:t>)- площадь для огурцов</a:t>
            </a:r>
          </a:p>
          <a:p>
            <a:pPr marL="0" indent="0">
              <a:buNone/>
            </a:pPr>
            <a:r>
              <a:rPr lang="ru-RU" sz="2400" dirty="0" smtClean="0"/>
              <a:t>3)18-6=12(</a:t>
            </a:r>
            <a:r>
              <a:rPr lang="ru-RU" sz="2400" dirty="0" err="1" smtClean="0"/>
              <a:t>кв.м</a:t>
            </a:r>
            <a:r>
              <a:rPr lang="ru-RU" sz="2400" dirty="0" smtClean="0"/>
              <a:t>)-площадь для картофеля</a:t>
            </a:r>
          </a:p>
          <a:p>
            <a:pPr marL="0" indent="0">
              <a:buNone/>
            </a:pPr>
            <a:r>
              <a:rPr lang="ru-RU" sz="2400" dirty="0" smtClean="0"/>
              <a:t>Ответ:12 </a:t>
            </a:r>
            <a:r>
              <a:rPr lang="ru-RU" sz="2400" dirty="0" err="1" smtClean="0"/>
              <a:t>кв.метров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59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207B07"/>
                </a:solidFill>
                <a:latin typeface="+mn-lt"/>
                <a:ea typeface="Arial Unicode MS" charset="0"/>
              </a:rPr>
              <a:t>Задача </a:t>
            </a:r>
            <a:r>
              <a:rPr lang="ru-RU" altLang="en-US" sz="3200" b="1" dirty="0" smtClean="0">
                <a:solidFill>
                  <a:srgbClr val="207B07"/>
                </a:solidFill>
                <a:latin typeface="+mn-lt"/>
                <a:ea typeface="Arial Unicode MS" charset="0"/>
              </a:rPr>
              <a:t>-4.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Соседка Полина купила у бабушки Кати 5 кг красных и зелёных яблок по одинаковой цене</a:t>
            </a:r>
            <a:r>
              <a:rPr lang="ru-RU" sz="2400" dirty="0" smtClean="0"/>
              <a:t>. За </a:t>
            </a:r>
            <a:r>
              <a:rPr lang="ru-RU" sz="2400" dirty="0"/>
              <a:t>красные яблоки заплатила 36 рублей, а за зелёные 24 рубля. Сколько кг  красных и сколько зелёных яблок соседка купила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098" name="Picture 2" descr="C:\Users\Home\Pictures\ФРУКТЫ\яблоч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05000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55" y="3639772"/>
            <a:ext cx="1224136" cy="117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2" y="3237065"/>
            <a:ext cx="1398687" cy="163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1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593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Default Design</vt:lpstr>
      <vt:lpstr>Наш математический сборник  3 класс</vt:lpstr>
      <vt:lpstr>Тема «Величины» </vt:lpstr>
      <vt:lpstr>А что дальше?........... </vt:lpstr>
      <vt:lpstr>Решение:</vt:lpstr>
      <vt:lpstr>Задача -2. </vt:lpstr>
      <vt:lpstr>Решение:</vt:lpstr>
      <vt:lpstr>Задача -3.</vt:lpstr>
      <vt:lpstr>Решение:</vt:lpstr>
      <vt:lpstr>Задача -4.</vt:lpstr>
      <vt:lpstr>Решение:</vt:lpstr>
      <vt:lpstr>Задача -5.</vt:lpstr>
      <vt:lpstr>Решение:</vt:lpstr>
      <vt:lpstr>Тема «Умножение и деление»</vt:lpstr>
      <vt:lpstr>Задача 1. </vt:lpstr>
      <vt:lpstr>Решение:</vt:lpstr>
      <vt:lpstr>Задача 2. </vt:lpstr>
      <vt:lpstr>Решение:</vt:lpstr>
      <vt:lpstr>Задача 3. </vt:lpstr>
      <vt:lpstr>Решение:</vt:lpstr>
      <vt:lpstr>Задача 4.</vt:lpstr>
      <vt:lpstr>Решение:</vt:lpstr>
      <vt:lpstr>Задача 5.</vt:lpstr>
      <vt:lpstr>Решение:</vt:lpstr>
      <vt:lpstr>Составители сборника задач: ученики 3-а класса МОУСШ№6 года Тутаева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35</cp:revision>
  <dcterms:created xsi:type="dcterms:W3CDTF">2015-10-11T15:54:00Z</dcterms:created>
  <dcterms:modified xsi:type="dcterms:W3CDTF">2017-10-02T17:51:02Z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