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78" r:id="rId5"/>
    <p:sldId id="279" r:id="rId6"/>
    <p:sldId id="281" r:id="rId7"/>
    <p:sldId id="283" r:id="rId8"/>
    <p:sldId id="285" r:id="rId9"/>
    <p:sldId id="287" r:id="rId10"/>
    <p:sldId id="289" r:id="rId11"/>
    <p:sldId id="291" r:id="rId12"/>
    <p:sldId id="268" r:id="rId13"/>
    <p:sldId id="296" r:id="rId14"/>
    <p:sldId id="297" r:id="rId15"/>
    <p:sldId id="298" r:id="rId16"/>
    <p:sldId id="299" r:id="rId17"/>
    <p:sldId id="269" r:id="rId18"/>
    <p:sldId id="259" r:id="rId19"/>
    <p:sldId id="262" r:id="rId20"/>
    <p:sldId id="263" r:id="rId21"/>
    <p:sldId id="264" r:id="rId22"/>
    <p:sldId id="265" r:id="rId23"/>
    <p:sldId id="266" r:id="rId24"/>
    <p:sldId id="270" r:id="rId25"/>
    <p:sldId id="271" r:id="rId26"/>
    <p:sldId id="272" r:id="rId27"/>
    <p:sldId id="274" r:id="rId28"/>
    <p:sldId id="275" r:id="rId29"/>
    <p:sldId id="276" r:id="rId30"/>
    <p:sldId id="273" r:id="rId31"/>
    <p:sldId id="277" r:id="rId32"/>
    <p:sldId id="26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7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2" autoAdjust="0"/>
    <p:restoredTop sz="95000" autoAdjust="0"/>
  </p:normalViewPr>
  <p:slideViewPr>
    <p:cSldViewPr>
      <p:cViewPr varScale="1">
        <p:scale>
          <a:sx n="88" d="100"/>
          <a:sy n="88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90EDF-6813-4D46-8291-8DFA2FC1606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9916B-CCDC-4712-AEBF-91D170818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Оставить</a:t>
            </a:r>
            <a:r>
              <a:rPr lang="ru-RU" baseline="0" dirty="0" smtClean="0"/>
              <a:t> этот слайд, а перед ним сделать слайды со сложением, вычитанием, умножением, делением. А потом все вместе.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9916B-CCDC-4712-AEBF-91D1708189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 </a:t>
            </a:r>
            <a:r>
              <a:rPr lang="en-US" dirty="0" smtClean="0"/>
              <a:t>mod</a:t>
            </a:r>
            <a:r>
              <a:rPr lang="en-US" baseline="0" dirty="0" smtClean="0"/>
              <a:t> 4=</a:t>
            </a:r>
          </a:p>
          <a:p>
            <a:r>
              <a:rPr lang="en-US" baseline="0" dirty="0" smtClean="0"/>
              <a:t>N/M = ? </a:t>
            </a:r>
          </a:p>
          <a:p>
            <a:r>
              <a:rPr lang="en-US" baseline="0" dirty="0" smtClean="0"/>
              <a:t>N = p*</a:t>
            </a:r>
            <a:r>
              <a:rPr lang="en-US" baseline="0" dirty="0" err="1" smtClean="0"/>
              <a:t>M+q</a:t>
            </a:r>
            <a:r>
              <a:rPr lang="en-US" baseline="0" dirty="0" smtClean="0"/>
              <a:t>, 0&lt;=q&lt;M</a:t>
            </a:r>
          </a:p>
          <a:p>
            <a:r>
              <a:rPr lang="en-US" baseline="0" dirty="0" smtClean="0"/>
              <a:t>3 = 0*4+3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9916B-CCDC-4712-AEBF-91D1708189C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</a:t>
            </a:r>
            <a:r>
              <a:rPr lang="ru-RU" baseline="0" dirty="0" smtClean="0"/>
              <a:t> квадратное уравнение пример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9916B-CCDC-4712-AEBF-91D1708189C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Программу</a:t>
            </a:r>
            <a:r>
              <a:rPr lang="ru-RU" baseline="0" dirty="0" smtClean="0"/>
              <a:t> </a:t>
            </a:r>
            <a:r>
              <a:rPr lang="ru-RU" baseline="0" smtClean="0"/>
              <a:t>написать шрифтом курьер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9916B-CCDC-4712-AEBF-91D1708189C3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38C167-5F02-4FCA-9E0C-82D226AA248F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0690F0-9EF7-425C-9627-5B5DB33AA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14311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Математические операции и оператор присваивания на языке </a:t>
            </a:r>
            <a:r>
              <a:rPr lang="en-US" sz="4400" dirty="0" smtClean="0">
                <a:solidFill>
                  <a:srgbClr val="002060"/>
                </a:solidFill>
              </a:rPr>
              <a:t>Pascal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Выполнил: </a:t>
            </a:r>
            <a:r>
              <a:rPr lang="ru-RU" dirty="0" smtClean="0">
                <a:solidFill>
                  <a:srgbClr val="002060"/>
                </a:solidFill>
              </a:rPr>
              <a:t>учитель МОУ ШУРСКОЛЬСКОЙ СОШ.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Кузнецов </a:t>
            </a:r>
            <a:r>
              <a:rPr lang="ru-RU" dirty="0" smtClean="0">
                <a:solidFill>
                  <a:srgbClr val="002060"/>
                </a:solidFill>
              </a:rPr>
              <a:t>Александр Сергеевич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</a:rPr>
              <a:t>Деление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Знак операции деление: </a:t>
            </a:r>
            <a:r>
              <a:rPr lang="en-US" sz="3000" dirty="0" smtClean="0">
                <a:solidFill>
                  <a:srgbClr val="002060"/>
                </a:solidFill>
              </a:rPr>
              <a:t>/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целый, вещественный.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Вещественный.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деления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21455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928934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{Z=3.0, Z </a:t>
            </a:r>
            <a:r>
              <a:rPr lang="ru-RU" sz="3200" i="1" dirty="0" smtClean="0">
                <a:solidFill>
                  <a:srgbClr val="7030A0"/>
                </a:solidFill>
              </a:rPr>
              <a:t> должно быть описано как 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538" y="550070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{M=4.0, M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вещественное число 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42873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Z:=  9 /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7356" y="40719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M:=  4.4  / 1.1;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929198"/>
            <a:ext cx="214314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4929198"/>
            <a:ext cx="221457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b="1" dirty="0" smtClean="0">
                <a:solidFill>
                  <a:schemeClr val="tx1"/>
                </a:solidFill>
              </a:rPr>
              <a:t>Pascal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857224" y="1586187"/>
          <a:ext cx="6929485" cy="4842301"/>
        </p:xfrm>
        <a:graphic>
          <a:graphicData uri="http://schemas.openxmlformats.org/drawingml/2006/table">
            <a:tbl>
              <a:tblPr/>
              <a:tblGrid>
                <a:gridCol w="1328359"/>
                <a:gridCol w="741505"/>
                <a:gridCol w="1628878"/>
                <a:gridCol w="1633606"/>
                <a:gridCol w="1597137"/>
              </a:tblGrid>
              <a:tr h="518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Название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Знак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Тип операндов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Тип результата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Пример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Сложение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+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15+3=</a:t>
                      </a:r>
                      <a:r>
                        <a:rPr lang="en-US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{18} </a:t>
                      </a: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- целое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12.5+3=</a:t>
                      </a:r>
                      <a:r>
                        <a:rPr lang="en-US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{15.5}</a:t>
                      </a: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 -вещественное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Вычитание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-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15-3=</a:t>
                      </a:r>
                      <a:r>
                        <a:rPr lang="en-US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{12} </a:t>
                      </a: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- целое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15.5-3={12.5}</a:t>
                      </a: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 - вещественное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Умножение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*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3.5*2 {=7.0} - вещественное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3*2    {=6} - целое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Деление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/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Целое, вещественное 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Century Schoolbook"/>
                          <a:ea typeface="Times New Roman"/>
                          <a:cs typeface="Arial"/>
                        </a:rPr>
                        <a:t>Вещественное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3/5      {=0.6} - вещ.</a:t>
                      </a:r>
                    </a:p>
                    <a:p>
                      <a:r>
                        <a:rPr kumimoji="0" lang="ru-RU" sz="14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15.5/5 {=3.1}  -вещ.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70225" marR="70225" marT="35113" marB="351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Целое частное от деления (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DIV)</a:t>
            </a: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Операция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возвращает целую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часть частного, а дробная часть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отбрасывается.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Обозначение операции : </a:t>
            </a:r>
            <a:r>
              <a:rPr lang="en-US" sz="3000" dirty="0" smtClean="0">
                <a:solidFill>
                  <a:srgbClr val="002060"/>
                </a:solidFill>
              </a:rPr>
              <a:t>DIV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целый.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</a:t>
            </a:r>
            <a:r>
              <a:rPr lang="en-US" sz="3600" b="1" dirty="0" smtClean="0">
                <a:solidFill>
                  <a:schemeClr val="tx1"/>
                </a:solidFill>
              </a:rPr>
              <a:t>DIV (</a:t>
            </a:r>
            <a:r>
              <a:rPr lang="ru-RU" sz="3600" b="1" dirty="0" smtClean="0">
                <a:solidFill>
                  <a:schemeClr val="tx1"/>
                </a:solidFill>
              </a:rPr>
              <a:t>целое частное от деления)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21455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92893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{Z=3, Z – </a:t>
            </a:r>
            <a:r>
              <a:rPr lang="ru-RU" sz="3200" i="1" dirty="0" smtClean="0">
                <a:solidFill>
                  <a:srgbClr val="7030A0"/>
                </a:solidFill>
              </a:rPr>
              <a:t>целое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728" y="5643578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{Z=0, Z – </a:t>
            </a:r>
            <a:r>
              <a:rPr lang="ru-RU" sz="3200" i="1" dirty="0" smtClean="0">
                <a:solidFill>
                  <a:srgbClr val="7030A0"/>
                </a:solidFill>
              </a:rPr>
              <a:t>целое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500174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Z:=  10 div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18" y="40719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Z:=  1  div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4929198"/>
            <a:ext cx="171451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72066" y="4929198"/>
            <a:ext cx="171451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Остаток от деления (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MOD)</a:t>
            </a: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Операция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вычисляет остаток при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выполнении целочисленного деления.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Обозначение операции : </a:t>
            </a:r>
            <a:r>
              <a:rPr lang="en-US" sz="3000" dirty="0" smtClean="0">
                <a:solidFill>
                  <a:srgbClr val="002060"/>
                </a:solidFill>
              </a:rPr>
              <a:t>MOD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целый.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</a:t>
            </a:r>
            <a:r>
              <a:rPr lang="en-US" sz="3600" b="1" dirty="0" smtClean="0">
                <a:solidFill>
                  <a:schemeClr val="tx1"/>
                </a:solidFill>
              </a:rPr>
              <a:t>MOD (</a:t>
            </a:r>
            <a:r>
              <a:rPr lang="ru-RU" sz="3600" b="1" dirty="0" smtClean="0">
                <a:solidFill>
                  <a:schemeClr val="tx1"/>
                </a:solidFill>
              </a:rPr>
              <a:t>Остаток от деления)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285992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92893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{C=1, C – </a:t>
            </a:r>
            <a:r>
              <a:rPr lang="ru-RU" sz="3200" i="1" dirty="0" smtClean="0">
                <a:solidFill>
                  <a:srgbClr val="7030A0"/>
                </a:solidFill>
              </a:rPr>
              <a:t>целое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728" y="5643578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{Y=2, Y – </a:t>
            </a:r>
            <a:r>
              <a:rPr lang="ru-RU" sz="3200" i="1" dirty="0" smtClean="0">
                <a:solidFill>
                  <a:srgbClr val="7030A0"/>
                </a:solidFill>
              </a:rPr>
              <a:t>целое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500174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</a:rPr>
              <a:t>С</a:t>
            </a:r>
            <a:r>
              <a:rPr lang="en-US" sz="5400" i="1" dirty="0" smtClean="0">
                <a:solidFill>
                  <a:srgbClr val="002060"/>
                </a:solidFill>
              </a:rPr>
              <a:t>:=  10 mod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8794" y="400050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Y:=  12  mod 5;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4857760"/>
            <a:ext cx="171451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4857760"/>
            <a:ext cx="171451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b="1" dirty="0" smtClean="0">
                <a:solidFill>
                  <a:schemeClr val="tx1"/>
                </a:solidFill>
              </a:rPr>
              <a:t>Pascal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714488"/>
          <a:ext cx="7858180" cy="34633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3433"/>
                <a:gridCol w="1115524"/>
                <a:gridCol w="1500198"/>
                <a:gridCol w="1571636"/>
                <a:gridCol w="1857389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Знак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Типы операндов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Тип результата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Пример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Целое частное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от деления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DIV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div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5 {= 1} 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4 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div 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5 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{=0}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  <a:endParaRPr lang="en-US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Целый остаток от деления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MOD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Целое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mod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4 {=2}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Примеры оператора присваивания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857364"/>
            <a:ext cx="8572560" cy="48291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A:=5;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числовую константу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M:=‘</a:t>
            </a:r>
            <a:r>
              <a:rPr lang="ru-RU" b="1" dirty="0" smtClean="0">
                <a:solidFill>
                  <a:srgbClr val="002060"/>
                </a:solidFill>
              </a:rPr>
              <a:t>Локомотив</a:t>
            </a:r>
            <a:r>
              <a:rPr lang="en-US" b="1" dirty="0" smtClean="0">
                <a:solidFill>
                  <a:srgbClr val="002060"/>
                </a:solidFill>
              </a:rPr>
              <a:t>‘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строковую константу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X:=X*2;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выражение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Z:=Y;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имя переменной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B:=true;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логическую величину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C:=B*B – 4*A*C; 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r>
              <a:rPr lang="ru-RU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присвоить математическое выражение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ru-RU" sz="2000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Правила использования оператора присваивания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Слева от знака 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  <a:r>
              <a:rPr lang="ru-RU" sz="2800" dirty="0" smtClean="0">
                <a:solidFill>
                  <a:srgbClr val="002060"/>
                </a:solidFill>
              </a:rPr>
              <a:t>= может быть только переменная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C</a:t>
            </a:r>
            <a:r>
              <a:rPr lang="ru-RU" sz="2800" dirty="0" smtClean="0">
                <a:solidFill>
                  <a:srgbClr val="002060"/>
                </a:solidFill>
              </a:rPr>
              <a:t>права  можно записать и константу, и переменную </a:t>
            </a:r>
            <a:r>
              <a:rPr lang="ru-RU" sz="2800" smtClean="0">
                <a:solidFill>
                  <a:srgbClr val="002060"/>
                </a:solidFill>
              </a:rPr>
              <a:t>и выражение </a:t>
            </a:r>
            <a:r>
              <a:rPr lang="ru-RU" sz="2800" dirty="0" smtClean="0">
                <a:solidFill>
                  <a:srgbClr val="002060"/>
                </a:solidFill>
              </a:rPr>
              <a:t>любой сложности.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857224" y="3643314"/>
            <a:ext cx="1571636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D5709"/>
                </a:solidFill>
              </a:rPr>
              <a:t>Верно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857224" y="4572008"/>
            <a:ext cx="1571636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D5709"/>
                </a:solidFill>
              </a:rPr>
              <a:t>X:=Y;</a:t>
            </a:r>
            <a:endParaRPr lang="ru-RU" sz="2800" dirty="0" smtClean="0">
              <a:solidFill>
                <a:srgbClr val="0D5709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000100" y="5715016"/>
            <a:ext cx="2000264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D5709"/>
                </a:solidFill>
              </a:rPr>
              <a:t>X:=5*Y+3;</a:t>
            </a:r>
            <a:endParaRPr lang="ru-RU" sz="2800" dirty="0" smtClean="0">
              <a:solidFill>
                <a:srgbClr val="0D5709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000496" y="3714752"/>
            <a:ext cx="1928826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Неверно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143372" y="5715016"/>
            <a:ext cx="1571636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5:=X;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214810" y="4643446"/>
            <a:ext cx="1571636" cy="8572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X+2:=4;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857884" y="3643314"/>
            <a:ext cx="2786082" cy="1357322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Слева от оператора присваивания находится выражение!</a:t>
            </a:r>
            <a:endParaRPr lang="en-US" b="1" dirty="0" err="1" smtClean="0">
              <a:solidFill>
                <a:srgbClr val="FF0000"/>
              </a:solidFill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5857884" y="4786322"/>
            <a:ext cx="2786082" cy="1357322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Слева от оператора присваивания находится константа!</a:t>
            </a:r>
            <a:endParaRPr lang="en-US" b="1" dirty="0" err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7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Оператор присваивания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7467600" cy="4659462"/>
          </a:xfrm>
        </p:spPr>
        <p:txBody>
          <a:bodyPr>
            <a:normAutofit lnSpcReduction="10000"/>
          </a:bodyPr>
          <a:lstStyle/>
          <a:p>
            <a:pPr marL="176213" indent="-176213" algn="just">
              <a:spcBef>
                <a:spcPct val="5000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Оператор</a:t>
            </a:r>
            <a:r>
              <a:rPr lang="ru-RU" sz="3200" dirty="0" smtClean="0">
                <a:solidFill>
                  <a:srgbClr val="002060"/>
                </a:solidFill>
              </a:rPr>
              <a:t> – это команда языка программирования (инструкция).</a:t>
            </a:r>
          </a:p>
          <a:p>
            <a:pPr marL="176213" indent="-176213" algn="just">
              <a:spcBef>
                <a:spcPct val="5000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Оператор присваивания </a:t>
            </a:r>
            <a:r>
              <a:rPr lang="ru-RU" sz="3200" dirty="0" smtClean="0">
                <a:solidFill>
                  <a:srgbClr val="002060"/>
                </a:solidFill>
              </a:rPr>
              <a:t>– это команда для записи нового значения в переменную.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При записи нового значения переменной  старое значение теряется!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786322"/>
            <a:ext cx="6286544" cy="164307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Правила использования оператора присваивания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Переменная и выражение должны иметь одинаковый тип. 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	</a:t>
            </a:r>
            <a:r>
              <a:rPr lang="ru-RU" sz="3200" dirty="0" smtClean="0">
                <a:solidFill>
                  <a:srgbClr val="002060"/>
                </a:solidFill>
              </a:rPr>
              <a:t>Исключение составляет случай, когда тип переменной </a:t>
            </a:r>
            <a:r>
              <a:rPr lang="en-US" sz="3200" dirty="0" smtClean="0">
                <a:solidFill>
                  <a:srgbClr val="002060"/>
                </a:solidFill>
              </a:rPr>
              <a:t>REAL</a:t>
            </a:r>
            <a:r>
              <a:rPr lang="ru-RU" sz="3200" dirty="0" smtClean="0">
                <a:solidFill>
                  <a:srgbClr val="002060"/>
                </a:solidFill>
              </a:rPr>
              <a:t>. Тогда тип выражения может быть </a:t>
            </a:r>
            <a:r>
              <a:rPr lang="en-US" sz="3200" dirty="0" smtClean="0">
                <a:solidFill>
                  <a:srgbClr val="002060"/>
                </a:solidFill>
              </a:rPr>
              <a:t>INTEGER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Примеры верного использования оператора присваивания</a:t>
            </a:r>
            <a:endParaRPr lang="ru-RU" sz="32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785786" y="1857364"/>
            <a:ext cx="3643338" cy="41434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Var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X,Y,Z:integer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X:=Y+Z;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   End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571868" y="4214818"/>
            <a:ext cx="5143536" cy="1428760"/>
          </a:xfrm>
          <a:prstGeom prst="wedge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Переменной </a:t>
            </a:r>
            <a:r>
              <a:rPr lang="en-US" sz="2400" b="1" dirty="0" smtClean="0">
                <a:solidFill>
                  <a:srgbClr val="00B050"/>
                </a:solidFill>
              </a:rPr>
              <a:t>X </a:t>
            </a:r>
            <a:r>
              <a:rPr lang="ru-RU" sz="2400" b="1" dirty="0" smtClean="0">
                <a:solidFill>
                  <a:srgbClr val="00B050"/>
                </a:solidFill>
              </a:rPr>
              <a:t>типа </a:t>
            </a:r>
            <a:r>
              <a:rPr lang="en-US" sz="2400" b="1" dirty="0" smtClean="0">
                <a:solidFill>
                  <a:srgbClr val="00B050"/>
                </a:solidFill>
              </a:rPr>
              <a:t>integer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присвоено значение типа </a:t>
            </a:r>
            <a:r>
              <a:rPr lang="en-US" sz="2400" b="1" dirty="0" smtClean="0">
                <a:solidFill>
                  <a:srgbClr val="00B050"/>
                </a:solidFill>
              </a:rPr>
              <a:t>integer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7158" y="1928802"/>
            <a:ext cx="3643338" cy="41434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Var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X,Y:integer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D:real;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D:=2*Y+Z;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End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143240" y="4357694"/>
            <a:ext cx="5143536" cy="1428760"/>
          </a:xfrm>
          <a:prstGeom prst="wedge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Переменной </a:t>
            </a:r>
            <a:r>
              <a:rPr lang="en-US" sz="2400" b="1" dirty="0" smtClean="0">
                <a:solidFill>
                  <a:srgbClr val="00B050"/>
                </a:solidFill>
              </a:rPr>
              <a:t>D </a:t>
            </a:r>
            <a:r>
              <a:rPr lang="ru-RU" sz="2400" b="1" dirty="0" smtClean="0">
                <a:solidFill>
                  <a:srgbClr val="00B050"/>
                </a:solidFill>
              </a:rPr>
              <a:t>типа </a:t>
            </a:r>
            <a:r>
              <a:rPr lang="en-US" sz="2400" b="1" dirty="0" smtClean="0">
                <a:solidFill>
                  <a:srgbClr val="00B050"/>
                </a:solidFill>
              </a:rPr>
              <a:t>real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присвоено значение типа </a:t>
            </a:r>
            <a:r>
              <a:rPr lang="en-US" sz="2400" b="1" dirty="0" smtClean="0">
                <a:solidFill>
                  <a:srgbClr val="00B050"/>
                </a:solidFill>
              </a:rPr>
              <a:t>integer. </a:t>
            </a:r>
            <a:r>
              <a:rPr lang="ru-RU" sz="2400" b="1" dirty="0" smtClean="0">
                <a:solidFill>
                  <a:srgbClr val="00B050"/>
                </a:solidFill>
              </a:rPr>
              <a:t>Такое присваивание разрешено.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Примеры неверного использования оператора присваивания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Var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X,Y:integer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D:string;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D:=Y+Z;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</a:rPr>
              <a:t>End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928926" y="4286256"/>
            <a:ext cx="5143536" cy="1428760"/>
          </a:xfrm>
          <a:prstGeom prst="wedge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ОШИБКА!  Попытка присвоить переменной </a:t>
            </a:r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ru-RU" sz="2800" b="1" dirty="0" smtClean="0">
                <a:solidFill>
                  <a:srgbClr val="FF0000"/>
                </a:solidFill>
              </a:rPr>
              <a:t>типа </a:t>
            </a:r>
            <a:r>
              <a:rPr lang="en-US" sz="2800" b="1" dirty="0" smtClean="0">
                <a:solidFill>
                  <a:srgbClr val="FF0000"/>
                </a:solidFill>
              </a:rPr>
              <a:t>string </a:t>
            </a:r>
            <a:r>
              <a:rPr lang="ru-RU" sz="2800" b="1" dirty="0" smtClean="0">
                <a:solidFill>
                  <a:srgbClr val="FF0000"/>
                </a:solidFill>
              </a:rPr>
              <a:t>выражение типа </a:t>
            </a:r>
            <a:r>
              <a:rPr lang="en-US" sz="2800" b="1" dirty="0" smtClean="0">
                <a:solidFill>
                  <a:srgbClr val="FF0000"/>
                </a:solidFill>
              </a:rPr>
              <a:t>integer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28662" y="5357826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процесс 8"/>
          <p:cNvSpPr/>
          <p:nvPr/>
        </p:nvSpPr>
        <p:spPr>
          <a:xfrm>
            <a:off x="357158" y="1785926"/>
            <a:ext cx="3643338" cy="41434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Var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X,Y:real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D:integer;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 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 D:=2*Y+X;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…..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End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214678" y="4500570"/>
            <a:ext cx="5143536" cy="1428760"/>
          </a:xfrm>
          <a:prstGeom prst="wedge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ОШИБКА!  Попытка присвоить переменной </a:t>
            </a:r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ru-RU" sz="2800" b="1" dirty="0" smtClean="0">
                <a:solidFill>
                  <a:srgbClr val="FF0000"/>
                </a:solidFill>
              </a:rPr>
              <a:t>типа </a:t>
            </a:r>
            <a:r>
              <a:rPr lang="en-US" sz="2800" b="1" dirty="0" smtClean="0">
                <a:solidFill>
                  <a:srgbClr val="FF0000"/>
                </a:solidFill>
              </a:rPr>
              <a:t>integer </a:t>
            </a:r>
            <a:r>
              <a:rPr lang="ru-RU" sz="2800" b="1" dirty="0" smtClean="0">
                <a:solidFill>
                  <a:srgbClr val="FF0000"/>
                </a:solidFill>
              </a:rPr>
              <a:t>выражение типа </a:t>
            </a:r>
            <a:r>
              <a:rPr lang="en-US" sz="2800" b="1" dirty="0" smtClean="0">
                <a:solidFill>
                  <a:srgbClr val="FF0000"/>
                </a:solidFill>
              </a:rPr>
              <a:t>real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28662" y="5072074"/>
            <a:ext cx="200026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Запомнить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D5709"/>
                </a:solidFill>
              </a:rPr>
              <a:t>	</a:t>
            </a:r>
            <a:r>
              <a:rPr lang="ru-RU" sz="3200" dirty="0" smtClean="0">
                <a:solidFill>
                  <a:srgbClr val="0D5709"/>
                </a:solidFill>
              </a:rPr>
              <a:t>Переменной типа </a:t>
            </a:r>
            <a:r>
              <a:rPr lang="en-US" sz="3200" b="1" dirty="0" smtClean="0">
                <a:solidFill>
                  <a:srgbClr val="0D5709"/>
                </a:solidFill>
              </a:rPr>
              <a:t>real </a:t>
            </a:r>
            <a:r>
              <a:rPr lang="ru-RU" sz="3200" b="1" dirty="0" smtClean="0">
                <a:solidFill>
                  <a:srgbClr val="0D5709"/>
                </a:solidFill>
              </a:rPr>
              <a:t>можно </a:t>
            </a:r>
            <a:r>
              <a:rPr lang="ru-RU" sz="3200" dirty="0" smtClean="0">
                <a:solidFill>
                  <a:srgbClr val="0D5709"/>
                </a:solidFill>
              </a:rPr>
              <a:t>присвоить выражение типа </a:t>
            </a:r>
            <a:r>
              <a:rPr lang="en-US" sz="3200" b="1" dirty="0" smtClean="0">
                <a:solidFill>
                  <a:srgbClr val="0D5709"/>
                </a:solidFill>
              </a:rPr>
              <a:t>integer</a:t>
            </a:r>
            <a:r>
              <a:rPr lang="en-US" sz="3200" dirty="0" smtClean="0">
                <a:solidFill>
                  <a:srgbClr val="0D5709"/>
                </a:solidFill>
              </a:rPr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ru-RU" sz="3200" dirty="0" smtClean="0">
                <a:solidFill>
                  <a:srgbClr val="FF0000"/>
                </a:solidFill>
              </a:rPr>
              <a:t>Но переменной типа </a:t>
            </a:r>
            <a:r>
              <a:rPr lang="en-US" sz="3200" b="1" dirty="0" smtClean="0">
                <a:solidFill>
                  <a:srgbClr val="FF0000"/>
                </a:solidFill>
              </a:rPr>
              <a:t>integer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нельзя</a:t>
            </a:r>
            <a:r>
              <a:rPr lang="ru-RU" sz="3200" dirty="0" smtClean="0">
                <a:solidFill>
                  <a:srgbClr val="FF0000"/>
                </a:solidFill>
              </a:rPr>
              <a:t> присвоить выражение типа </a:t>
            </a:r>
            <a:r>
              <a:rPr lang="en-US" sz="3200" b="1" dirty="0" smtClean="0">
                <a:solidFill>
                  <a:srgbClr val="FF0000"/>
                </a:solidFill>
              </a:rPr>
              <a:t>real!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Примеры верных алгебраических выражений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071538" y="2071678"/>
            <a:ext cx="3643338" cy="42862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A:integer;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X:real;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Z:real;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0D5709"/>
                </a:solidFill>
              </a:rPr>
              <a:t>Z:=A DIV 3;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End.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D5709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857620" y="3500438"/>
            <a:ext cx="2786082" cy="1357322"/>
          </a:xfrm>
          <a:prstGeom prst="wedgeRectCallout">
            <a:avLst/>
          </a:prstGeom>
          <a:noFill/>
          <a:ln>
            <a:solidFill>
              <a:srgbClr val="0D5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D5709"/>
                </a:solidFill>
              </a:rPr>
              <a:t>Целой переменной можно присваивать результат деления на цело. Ошибок нет.</a:t>
            </a:r>
            <a:endParaRPr lang="en-US" b="1" dirty="0" err="1" smtClean="0">
              <a:solidFill>
                <a:srgbClr val="0D5709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14348" y="1785926"/>
            <a:ext cx="3643338" cy="42862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A:integer;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X:real;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Z:real;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0D5709"/>
                </a:solidFill>
              </a:rPr>
              <a:t>Z:=X/A;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End.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D5709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857620" y="3500438"/>
            <a:ext cx="2786082" cy="1357322"/>
          </a:xfrm>
          <a:prstGeom prst="wedgeRectCallout">
            <a:avLst/>
          </a:prstGeom>
          <a:noFill/>
          <a:ln>
            <a:solidFill>
              <a:srgbClr val="0D5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D5709"/>
                </a:solidFill>
              </a:rPr>
              <a:t>Вещественной переменной можно присваивать результат деления. Ошибок нет.</a:t>
            </a:r>
            <a:endParaRPr lang="en-US" b="1" dirty="0" err="1" smtClean="0">
              <a:solidFill>
                <a:srgbClr val="0D57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9" grpId="0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Примеры неверных алгебраических выражений</a:t>
            </a: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000364" y="3643314"/>
            <a:ext cx="3000396" cy="1500198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Вещественной переменной нельзя присваивать результат операции </a:t>
            </a:r>
            <a:r>
              <a:rPr lang="en-US" dirty="0" smtClean="0">
                <a:solidFill>
                  <a:srgbClr val="FF0000"/>
                </a:solidFill>
              </a:rPr>
              <a:t>div.</a:t>
            </a:r>
            <a:endParaRPr lang="en-US" b="1" dirty="0" err="1" smtClean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28596" y="1928778"/>
            <a:ext cx="2714644" cy="492922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A:integer;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X:real;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Z:real;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Begin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Z:=X div A</a:t>
            </a:r>
            <a:endParaRPr lang="en-US" sz="3200" dirty="0" smtClean="0">
              <a:solidFill>
                <a:srgbClr val="0D5709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…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End.</a:t>
            </a:r>
            <a:endParaRPr lang="ru-RU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D5709"/>
              </a:solidFill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285720" y="1928778"/>
            <a:ext cx="2714644" cy="4929222"/>
          </a:xfrm>
          <a:prstGeom prst="flowChartProcess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A:integer;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X:real;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Z:real;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570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Z:=A/3;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X:=Z mod 5;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D570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D570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2786050" y="3429000"/>
            <a:ext cx="3000396" cy="1500198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Вещественной переменной нельзя присваивать результат операции </a:t>
            </a:r>
            <a:r>
              <a:rPr lang="en-US" dirty="0" smtClean="0">
                <a:solidFill>
                  <a:srgbClr val="FF0000"/>
                </a:solidFill>
              </a:rPr>
              <a:t>mod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9" grpId="1"/>
      <p:bldP spid="11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Алгебраические функции в выражении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Квадратный корень числа </a:t>
            </a:r>
            <a:r>
              <a:rPr lang="en-US" dirty="0" smtClean="0">
                <a:solidFill>
                  <a:srgbClr val="002060"/>
                </a:solidFill>
              </a:rPr>
              <a:t>X - </a:t>
            </a:r>
            <a:r>
              <a:rPr lang="en-US" dirty="0" err="1" smtClean="0">
                <a:solidFill>
                  <a:srgbClr val="002060"/>
                </a:solidFill>
              </a:rPr>
              <a:t>sqrt</a:t>
            </a:r>
            <a:r>
              <a:rPr lang="en-US" dirty="0" smtClean="0">
                <a:solidFill>
                  <a:srgbClr val="002060"/>
                </a:solidFill>
              </a:rPr>
              <a:t>(X);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Квадрат числа </a:t>
            </a:r>
            <a:r>
              <a:rPr lang="en-US" dirty="0" smtClean="0">
                <a:solidFill>
                  <a:srgbClr val="002060"/>
                </a:solidFill>
              </a:rPr>
              <a:t>X - </a:t>
            </a:r>
            <a:r>
              <a:rPr lang="en-US" dirty="0" err="1" smtClean="0">
                <a:solidFill>
                  <a:srgbClr val="002060"/>
                </a:solidFill>
              </a:rPr>
              <a:t>sqr</a:t>
            </a:r>
            <a:r>
              <a:rPr lang="en-US" dirty="0" smtClean="0">
                <a:solidFill>
                  <a:srgbClr val="002060"/>
                </a:solidFill>
              </a:rPr>
              <a:t>(X);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Косинус числа </a:t>
            </a:r>
            <a:r>
              <a:rPr lang="en-US" dirty="0" smtClean="0">
                <a:solidFill>
                  <a:srgbClr val="002060"/>
                </a:solidFill>
              </a:rPr>
              <a:t>X  - </a:t>
            </a:r>
            <a:r>
              <a:rPr lang="en-US" dirty="0" err="1" smtClean="0">
                <a:solidFill>
                  <a:srgbClr val="002060"/>
                </a:solidFill>
              </a:rPr>
              <a:t>cos</a:t>
            </a:r>
            <a:r>
              <a:rPr lang="en-US" dirty="0" smtClean="0">
                <a:solidFill>
                  <a:srgbClr val="002060"/>
                </a:solidFill>
              </a:rPr>
              <a:t>(X);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Синус числа </a:t>
            </a:r>
            <a:r>
              <a:rPr lang="en-US" dirty="0" smtClean="0">
                <a:solidFill>
                  <a:srgbClr val="002060"/>
                </a:solidFill>
              </a:rPr>
              <a:t>X - sin(X);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Экспонента </a:t>
            </a:r>
            <a:r>
              <a:rPr lang="en-US" dirty="0" smtClean="0">
                <a:solidFill>
                  <a:srgbClr val="002060"/>
                </a:solidFill>
              </a:rPr>
              <a:t>E</a:t>
            </a:r>
            <a:r>
              <a:rPr lang="en-US" baseline="30000" dirty="0" smtClean="0">
                <a:solidFill>
                  <a:srgbClr val="002060"/>
                </a:solidFill>
              </a:rPr>
              <a:t>X </a:t>
            </a:r>
            <a:r>
              <a:rPr lang="en-US" dirty="0" smtClean="0">
                <a:solidFill>
                  <a:srgbClr val="002060"/>
                </a:solidFill>
              </a:rPr>
              <a:t> -  exp(X);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Модуль числа </a:t>
            </a:r>
            <a:r>
              <a:rPr lang="en-US" dirty="0" smtClean="0">
                <a:solidFill>
                  <a:srgbClr val="002060"/>
                </a:solidFill>
              </a:rPr>
              <a:t>X – abs(X);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Примечание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Нужно помнить, что в тригонометрических функциях аргумент должен быть задан только в радианах. Если аргумент X дан в градусах, то для перевода его в радианы используется формула:</a:t>
            </a: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Y </a:t>
            </a:r>
            <a:r>
              <a:rPr lang="en-US" sz="4000" b="1" dirty="0" smtClean="0">
                <a:solidFill>
                  <a:srgbClr val="002060"/>
                </a:solidFill>
              </a:rPr>
              <a:t>:</a:t>
            </a:r>
            <a:r>
              <a:rPr lang="ru-RU" sz="4000" b="1" dirty="0" smtClean="0">
                <a:solidFill>
                  <a:srgbClr val="002060"/>
                </a:solidFill>
              </a:rPr>
              <a:t>= X * </a:t>
            </a:r>
            <a:r>
              <a:rPr lang="ru-RU" sz="4000" b="1" dirty="0" err="1" smtClean="0">
                <a:solidFill>
                  <a:srgbClr val="002060"/>
                </a:solidFill>
              </a:rPr>
              <a:t>Pi</a:t>
            </a:r>
            <a:r>
              <a:rPr lang="ru-RU" sz="4000" b="1" dirty="0" smtClean="0">
                <a:solidFill>
                  <a:srgbClr val="002060"/>
                </a:solidFill>
              </a:rPr>
              <a:t> / 180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Где </a:t>
            </a:r>
            <a:r>
              <a:rPr lang="en-US" sz="2800" b="1" dirty="0" smtClean="0">
                <a:solidFill>
                  <a:srgbClr val="002060"/>
                </a:solidFill>
              </a:rPr>
              <a:t>Y – </a:t>
            </a:r>
            <a:r>
              <a:rPr lang="ru-RU" sz="2800" b="1" dirty="0" smtClean="0">
                <a:solidFill>
                  <a:srgbClr val="002060"/>
                </a:solidFill>
              </a:rPr>
              <a:t>значение в радианах,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X – </a:t>
            </a:r>
            <a:r>
              <a:rPr lang="ru-RU" sz="2800" b="1" dirty="0" smtClean="0">
                <a:solidFill>
                  <a:srgbClr val="002060"/>
                </a:solidFill>
              </a:rPr>
              <a:t>значение в градусах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Пример использования тригонометрической функции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07167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Задача</a:t>
            </a:r>
            <a:r>
              <a:rPr lang="ru-RU" sz="3600" dirty="0" smtClean="0">
                <a:solidFill>
                  <a:srgbClr val="002060"/>
                </a:solidFill>
              </a:rPr>
              <a:t>: по введенному с клавиатуры числу </a:t>
            </a:r>
            <a:r>
              <a:rPr lang="en-US" sz="3600" dirty="0" smtClean="0">
                <a:solidFill>
                  <a:srgbClr val="002060"/>
                </a:solidFill>
              </a:rPr>
              <a:t>X</a:t>
            </a:r>
            <a:r>
              <a:rPr lang="ru-RU" sz="3600" dirty="0" smtClean="0">
                <a:solidFill>
                  <a:srgbClr val="002060"/>
                </a:solidFill>
              </a:rPr>
              <a:t>, вычислить синус этого числа и вывести значение на экран.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Решение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1538" y="1428736"/>
            <a:ext cx="3071834" cy="473087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x:real;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read(X);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x:=x*3.14/180;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sin(x));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034" y="1500174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357298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Раздел описания переменных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2071678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Описание переменной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2714620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Начало основной программы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3357562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Вводим значение </a:t>
            </a:r>
            <a:r>
              <a:rPr lang="en-US" i="1" dirty="0" smtClean="0">
                <a:solidFill>
                  <a:schemeClr val="tx1"/>
                </a:solidFill>
              </a:rPr>
              <a:t>X </a:t>
            </a:r>
            <a:r>
              <a:rPr lang="ru-RU" i="1" dirty="0" smtClean="0">
                <a:solidFill>
                  <a:schemeClr val="tx1"/>
                </a:solidFill>
              </a:rPr>
              <a:t>в градусах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4000504"/>
            <a:ext cx="600079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Переводим значение </a:t>
            </a:r>
            <a:r>
              <a:rPr lang="en-US" i="1" dirty="0" smtClean="0">
                <a:solidFill>
                  <a:schemeClr val="tx1"/>
                </a:solidFill>
              </a:rPr>
              <a:t>X </a:t>
            </a:r>
            <a:r>
              <a:rPr lang="ru-RU" i="1" dirty="0" smtClean="0">
                <a:solidFill>
                  <a:schemeClr val="tx1"/>
                </a:solidFill>
              </a:rPr>
              <a:t>из градусов в радианы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4714884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Вычисляем и выводим значение синуса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5357826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//</a:t>
            </a:r>
            <a:r>
              <a:rPr lang="ru-RU" i="1" dirty="0" smtClean="0">
                <a:solidFill>
                  <a:schemeClr val="tx1"/>
                </a:solidFill>
              </a:rPr>
              <a:t>Конец программы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71472" y="2214554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71472" y="2857496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71472" y="3500438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71472" y="4214818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71472" y="4857760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71472" y="5643578"/>
            <a:ext cx="357190" cy="28575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/>
      <p:bldP spid="8" grpId="0"/>
      <p:bldP spid="12" grpId="0"/>
      <p:bldP spid="13" grpId="0"/>
      <p:bldP spid="14" grpId="0"/>
      <p:bldP spid="15" grpId="0"/>
      <p:bldP spid="16" grpId="0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Общий вид оператора присваивания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/>
          <a:lstStyle/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3116"/>
            <a:ext cx="4429124" cy="1643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&lt;</a:t>
            </a:r>
            <a:r>
              <a:rPr lang="ru-RU" sz="3600" dirty="0" smtClean="0">
                <a:solidFill>
                  <a:srgbClr val="002060"/>
                </a:solidFill>
              </a:rPr>
              <a:t>Имя величины</a:t>
            </a:r>
            <a:r>
              <a:rPr lang="en-US" sz="3600" dirty="0" smtClean="0">
                <a:solidFill>
                  <a:srgbClr val="002060"/>
                </a:solidFill>
              </a:rPr>
              <a:t>&gt;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4984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420888"/>
            <a:ext cx="285752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:=</a:t>
            </a:r>
            <a:endParaRPr lang="ru-RU" sz="4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348880"/>
            <a:ext cx="5143536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&lt;</a:t>
            </a:r>
            <a:r>
              <a:rPr lang="ru-RU" sz="3600" dirty="0" smtClean="0">
                <a:solidFill>
                  <a:srgbClr val="002060"/>
                </a:solidFill>
              </a:rPr>
              <a:t>выражение</a:t>
            </a:r>
            <a:r>
              <a:rPr lang="en-US" sz="3600" dirty="0" smtClean="0">
                <a:solidFill>
                  <a:srgbClr val="002060"/>
                </a:solidFill>
              </a:rPr>
              <a:t>&gt;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143380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:=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3857628"/>
            <a:ext cx="6286544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Обозначение оператора присваивания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643314"/>
            <a:ext cx="7715304" cy="19288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ru-RU" sz="3200" dirty="0" smtClean="0">
                <a:solidFill>
                  <a:srgbClr val="002060"/>
                </a:solidFill>
              </a:rPr>
              <a:t>Вычисления в скобках (…)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ru-RU" sz="3200" dirty="0" smtClean="0">
                <a:solidFill>
                  <a:srgbClr val="002060"/>
                </a:solidFill>
              </a:rPr>
              <a:t>Вычисления функций</a:t>
            </a:r>
            <a:r>
              <a:rPr lang="en-US" sz="3200" dirty="0" smtClean="0">
                <a:solidFill>
                  <a:srgbClr val="002060"/>
                </a:solidFill>
              </a:rPr>
              <a:t>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3200" dirty="0" smtClean="0">
                <a:solidFill>
                  <a:srgbClr val="002060"/>
                </a:solidFill>
              </a:rPr>
              <a:t>Унарные операции, например </a:t>
            </a:r>
            <a:r>
              <a:rPr lang="en-US" sz="3200" dirty="0" smtClean="0">
                <a:solidFill>
                  <a:srgbClr val="002060"/>
                </a:solidFill>
              </a:rPr>
              <a:t>NOT;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3200" dirty="0" smtClean="0">
                <a:solidFill>
                  <a:srgbClr val="002060"/>
                </a:solidFill>
              </a:rPr>
              <a:t>Операции типа умножения, деления(</a:t>
            </a:r>
            <a:r>
              <a:rPr lang="en-US" sz="3200" dirty="0" smtClean="0">
                <a:solidFill>
                  <a:srgbClr val="002060"/>
                </a:solidFill>
              </a:rPr>
              <a:t>/,*,</a:t>
            </a:r>
            <a:r>
              <a:rPr lang="en-US" sz="3200" dirty="0" err="1" smtClean="0">
                <a:solidFill>
                  <a:srgbClr val="002060"/>
                </a:solidFill>
              </a:rPr>
              <a:t>div,mod</a:t>
            </a:r>
            <a:r>
              <a:rPr lang="en-US" sz="3200" dirty="0" smtClean="0">
                <a:solidFill>
                  <a:srgbClr val="002060"/>
                </a:solidFill>
              </a:rPr>
              <a:t>);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3200" dirty="0" smtClean="0">
                <a:solidFill>
                  <a:srgbClr val="002060"/>
                </a:solidFill>
              </a:rPr>
              <a:t>Операции типа сложения (+</a:t>
            </a:r>
            <a:r>
              <a:rPr lang="en-US" sz="3200" dirty="0" smtClean="0">
                <a:solidFill>
                  <a:srgbClr val="002060"/>
                </a:solidFill>
              </a:rPr>
              <a:t>,-)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Приоритет математических операций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Задача</a:t>
            </a:r>
            <a:r>
              <a:rPr lang="ru-RU" dirty="0" smtClean="0">
                <a:solidFill>
                  <a:srgbClr val="002060"/>
                </a:solidFill>
              </a:rPr>
              <a:t>: Записать на языке Паскаль выражение                   1+а</a:t>
            </a:r>
            <a:r>
              <a:rPr lang="ru-RU" baseline="30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endParaRPr lang="ru-RU" baseline="30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aseline="300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786" y="2428868"/>
            <a:ext cx="642942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786" y="250030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3а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496"/>
            <a:ext cx="221457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Верная запись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071942"/>
            <a:ext cx="221457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1+sqr(a))/(3*a)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214950"/>
            <a:ext cx="221457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1+sqr(a))/3/a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2857496"/>
            <a:ext cx="271464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Неверная запись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4000504"/>
            <a:ext cx="221457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(1+sqr(a))/3*a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5214950"/>
            <a:ext cx="221457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1+sqr(a)/(3*a)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5572132" y="3571876"/>
            <a:ext cx="2928958" cy="1357322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Сначала компьютер разделит сумму на 3, а потом, что получилось, умножит на а.</a:t>
            </a:r>
            <a:endParaRPr lang="en-US" b="1" dirty="0" err="1" smtClean="0">
              <a:solidFill>
                <a:srgbClr val="FF0000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572132" y="4714884"/>
            <a:ext cx="2928958" cy="1428760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Сначала значение квадрата </a:t>
            </a:r>
            <a:r>
              <a:rPr lang="ru-RU" dirty="0" err="1" smtClean="0">
                <a:solidFill>
                  <a:srgbClr val="FF0000"/>
                </a:solidFill>
              </a:rPr>
              <a:t>sqr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a</a:t>
            </a:r>
            <a:r>
              <a:rPr lang="ru-RU" dirty="0" smtClean="0">
                <a:solidFill>
                  <a:srgbClr val="FF0000"/>
                </a:solidFill>
              </a:rPr>
              <a:t>) будет поделено на 3а, затем к результату прибавится 1</a:t>
            </a:r>
            <a:endParaRPr lang="en-US" b="1" dirty="0" err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 animBg="1"/>
      <p:bldP spid="15" grpId="1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Разбор программы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indent="528638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Var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marL="273050" indent="528638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a,b</a:t>
            </a:r>
            <a:r>
              <a:rPr lang="en-US" dirty="0" smtClean="0">
                <a:solidFill>
                  <a:srgbClr val="002060"/>
                </a:solidFill>
              </a:rPr>
              <a:t>: integer;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c:real;</a:t>
            </a:r>
          </a:p>
          <a:p>
            <a:pPr marL="273050" indent="528638">
              <a:buNone/>
            </a:pPr>
            <a:r>
              <a:rPr lang="en-US" b="1" dirty="0" smtClean="0">
                <a:solidFill>
                  <a:srgbClr val="002060"/>
                </a:solidFill>
              </a:rPr>
              <a:t>Begin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  a:=5; b:=3; 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  c:=a+3; 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  b:=c*2; 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  c:=</a:t>
            </a:r>
            <a:r>
              <a:rPr lang="en-US" dirty="0" err="1" smtClean="0">
                <a:solidFill>
                  <a:srgbClr val="002060"/>
                </a:solidFill>
              </a:rPr>
              <a:t>b+c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pPr marL="273050" indent="528638">
              <a:buNone/>
            </a:pP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Writeln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ru-RU" dirty="0" smtClean="0">
                <a:solidFill>
                  <a:srgbClr val="002060"/>
                </a:solidFill>
              </a:rPr>
              <a:t>С)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pPr marL="273050" indent="528638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End.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3857628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//c:=5+3;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4286256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//b:=8*2;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572008"/>
            <a:ext cx="150019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//c:=16+8;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1500174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Раздел описания переменных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2000240"/>
            <a:ext cx="478634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Переменные а и </a:t>
            </a:r>
            <a:r>
              <a:rPr lang="en-US" sz="2000" i="1" dirty="0" smtClean="0">
                <a:solidFill>
                  <a:schemeClr val="tx1"/>
                </a:solidFill>
              </a:rPr>
              <a:t>b </a:t>
            </a:r>
            <a:r>
              <a:rPr lang="ru-RU" sz="2000" i="1" dirty="0" smtClean="0">
                <a:solidFill>
                  <a:schemeClr val="tx1"/>
                </a:solidFill>
              </a:rPr>
              <a:t>целого типа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2428868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Переменная с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вещественного типа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2857496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Начало основной программы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3286124"/>
            <a:ext cx="514353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//a </a:t>
            </a:r>
            <a:r>
              <a:rPr lang="ru-RU" sz="2000" i="1" dirty="0" smtClean="0">
                <a:solidFill>
                  <a:schemeClr val="tx1"/>
                </a:solidFill>
              </a:rPr>
              <a:t>присвоено значение 5</a:t>
            </a:r>
            <a:r>
              <a:rPr lang="en-US" sz="2000" i="1" dirty="0" smtClean="0">
                <a:solidFill>
                  <a:schemeClr val="tx1"/>
                </a:solidFill>
              </a:rPr>
              <a:t>, b </a:t>
            </a:r>
            <a:r>
              <a:rPr lang="ru-RU" sz="2000" i="1" dirty="0" smtClean="0">
                <a:solidFill>
                  <a:schemeClr val="tx1"/>
                </a:solidFill>
              </a:rPr>
              <a:t>присвоено 3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3857628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//c=8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4286256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//b=16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4714884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//c=24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71802" y="5000636"/>
            <a:ext cx="357190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вывод (с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вывод (24)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28926" y="5500702"/>
            <a:ext cx="357190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/>
                </a:solidFill>
              </a:rPr>
              <a:t>конец программы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85786" y="1643050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785786" y="2143116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85786" y="2571744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85786" y="3000372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785786" y="3500438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785786" y="3929066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785786" y="4357694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785786" y="4786322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85786" y="5214950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85786" y="5715016"/>
            <a:ext cx="428628" cy="35719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842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Сложение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Знак операции сложения: </a:t>
            </a:r>
            <a:r>
              <a:rPr lang="ru-RU" sz="3000" b="1" dirty="0" smtClean="0">
                <a:solidFill>
                  <a:srgbClr val="002060"/>
                </a:solidFill>
              </a:rPr>
              <a:t>+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целый, вещественный.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целый, вещественный.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сложения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21455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786058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{A=8, A 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</a:p>
          <a:p>
            <a:pPr algn="ctr"/>
            <a:r>
              <a:rPr lang="ru-RU" sz="3200" i="1" dirty="0" smtClean="0">
                <a:solidFill>
                  <a:srgbClr val="7030A0"/>
                </a:solidFill>
              </a:rPr>
              <a:t>целое или 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5500702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{A=5.8, A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42873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A:=  5  + 3;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7356" y="40719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A:=  2.5  + 3.3;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929198"/>
            <a:ext cx="192882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4929198"/>
            <a:ext cx="192882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Вычитание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Знак операции вычитания: -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целый, вещественный.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целый, вещественный.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вычитания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21455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2786058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{X=2, X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</a:p>
          <a:p>
            <a:pPr algn="ctr"/>
            <a:r>
              <a:rPr lang="ru-RU" sz="3200" i="1" dirty="0" smtClean="0">
                <a:solidFill>
                  <a:srgbClr val="7030A0"/>
                </a:solidFill>
              </a:rPr>
              <a:t>целое или 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100" y="550070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{X=4.2, X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42873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X:=  5  </a:t>
            </a:r>
            <a:r>
              <a:rPr lang="ru-RU" sz="5400" i="1" dirty="0" smtClean="0">
                <a:solidFill>
                  <a:srgbClr val="002060"/>
                </a:solidFill>
              </a:rPr>
              <a:t>-</a:t>
            </a:r>
            <a:r>
              <a:rPr lang="en-US" sz="5400" i="1" dirty="0" smtClean="0">
                <a:solidFill>
                  <a:srgbClr val="002060"/>
                </a:solidFill>
              </a:rPr>
              <a:t>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7356" y="40719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X:=  5.5  - 1.3;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929198"/>
            <a:ext cx="192882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4929198"/>
            <a:ext cx="200026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Математические операции в </a:t>
            </a:r>
            <a:r>
              <a:rPr lang="en-US" sz="3600" b="1" dirty="0" smtClean="0">
                <a:solidFill>
                  <a:schemeClr val="tx1"/>
                </a:solidFill>
              </a:rPr>
              <a:t>Pascal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842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 Black" pitchFamily="34" charset="0"/>
              </a:rPr>
              <a:t>Умножение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Знак операции умножения: *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операндов: целый, вещественный.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Тип результата: целый, вещественный.</a:t>
            </a:r>
          </a:p>
          <a:p>
            <a:pPr algn="ctr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Операция умножения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21455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214554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целое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928934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{M=21, M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целое или 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538" y="5500702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</a:rPr>
              <a:t>{M=3.3, M </a:t>
            </a:r>
            <a:r>
              <a:rPr lang="ru-RU" sz="3200" i="1" dirty="0" smtClean="0">
                <a:solidFill>
                  <a:srgbClr val="7030A0"/>
                </a:solidFill>
              </a:rPr>
              <a:t>должно быть описано как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вещественное число</a:t>
            </a:r>
            <a:r>
              <a:rPr lang="en-US" sz="3200" i="1" dirty="0" smtClean="0">
                <a:solidFill>
                  <a:srgbClr val="7030A0"/>
                </a:solidFill>
              </a:rPr>
              <a:t>} 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142873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M:=  9 * 3;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7356" y="407194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002060"/>
                </a:solidFill>
              </a:rPr>
              <a:t>M:=  1.1  * 3.0;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4786322"/>
            <a:ext cx="178595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3504" y="4786322"/>
            <a:ext cx="1928826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вещественное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4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794</TotalTime>
  <Words>1331</Words>
  <Application>Microsoft Office PowerPoint</Application>
  <PresentationFormat>Экран (4:3)</PresentationFormat>
  <Paragraphs>351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Эркер</vt:lpstr>
      <vt:lpstr>Математические операции и оператор присваивания на языке Pascal</vt:lpstr>
      <vt:lpstr>Оператор присваивания</vt:lpstr>
      <vt:lpstr>Общий вид оператора присваивания</vt:lpstr>
      <vt:lpstr>Математические операции в Pascal</vt:lpstr>
      <vt:lpstr>Операция сложения</vt:lpstr>
      <vt:lpstr>Математические операции в Pascal</vt:lpstr>
      <vt:lpstr>Операция вычитания</vt:lpstr>
      <vt:lpstr>Математические операции в Pascal</vt:lpstr>
      <vt:lpstr>Операция умножения</vt:lpstr>
      <vt:lpstr>Математические операции в Pascal</vt:lpstr>
      <vt:lpstr>Операция деления</vt:lpstr>
      <vt:lpstr>Математические операции в Pascal</vt:lpstr>
      <vt:lpstr>Математические операции в Pascal</vt:lpstr>
      <vt:lpstr>Операция DIV (целое частное от деления)</vt:lpstr>
      <vt:lpstr>Математические операции в Pascal</vt:lpstr>
      <vt:lpstr>Операция MOD (Остаток от деления)</vt:lpstr>
      <vt:lpstr>Математические операции в Pascal</vt:lpstr>
      <vt:lpstr>Примеры оператора присваивания</vt:lpstr>
      <vt:lpstr>Правила использования оператора присваивания</vt:lpstr>
      <vt:lpstr>Правила использования оператора присваивания</vt:lpstr>
      <vt:lpstr>Примеры верного использования оператора присваивания</vt:lpstr>
      <vt:lpstr>Примеры неверного использования оператора присваивания</vt:lpstr>
      <vt:lpstr>Запомнить</vt:lpstr>
      <vt:lpstr>Примеры верных алгебраических выражений</vt:lpstr>
      <vt:lpstr>Примеры неверных алгебраических выражений</vt:lpstr>
      <vt:lpstr>Алгебраические функции в выражении</vt:lpstr>
      <vt:lpstr>Примечание</vt:lpstr>
      <vt:lpstr>Пример использования тригонометрической функции </vt:lpstr>
      <vt:lpstr>Решение</vt:lpstr>
      <vt:lpstr>Приоритет математических операций</vt:lpstr>
      <vt:lpstr>Пример</vt:lpstr>
      <vt:lpstr>Разбор программы</vt:lpstr>
    </vt:vector>
  </TitlesOfParts>
  <Company>YSPU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присваивания на языке Pascal</dc:title>
  <dc:creator>4i</dc:creator>
  <cp:lastModifiedBy>123</cp:lastModifiedBy>
  <cp:revision>115</cp:revision>
  <dcterms:created xsi:type="dcterms:W3CDTF">2014-03-13T07:16:05Z</dcterms:created>
  <dcterms:modified xsi:type="dcterms:W3CDTF">2016-03-17T07:21:55Z</dcterms:modified>
</cp:coreProperties>
</file>