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9" r:id="rId3"/>
    <p:sldId id="259" r:id="rId4"/>
    <p:sldId id="275" r:id="rId5"/>
    <p:sldId id="261" r:id="rId6"/>
    <p:sldId id="277" r:id="rId7"/>
    <p:sldId id="263" r:id="rId8"/>
    <p:sldId id="278" r:id="rId9"/>
    <p:sldId id="260" r:id="rId10"/>
    <p:sldId id="265" r:id="rId11"/>
    <p:sldId id="267" r:id="rId12"/>
    <p:sldId id="269" r:id="rId13"/>
    <p:sldId id="271" r:id="rId14"/>
    <p:sldId id="273" r:id="rId15"/>
    <p:sldId id="258" r:id="rId16"/>
    <p:sldId id="280" r:id="rId17"/>
    <p:sldId id="25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bezboleznej.ru/vsya-li-ryba-polezna" TargetMode="External"/><Relationship Id="rId2" Type="http://schemas.openxmlformats.org/officeDocument/2006/relationships/hyperlink" Target="http://www.bolshoyvopros.ru/questions/292371-kakaja-rechnaja-ryba-samaja-vkusnaja-vashe-mnenie.html" TargetMode="External"/><Relationship Id="rId1" Type="http://schemas.openxmlformats.org/officeDocument/2006/relationships/slideLayout" Target="../slideLayouts/slideLayout1.xml"/><Relationship Id="rId5" Type="http://schemas.openxmlformats.org/officeDocument/2006/relationships/hyperlink" Target="http://trekhrechie.ru/"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static2.bigstockphoto.com/3/1/4/large2/41325037.jpg"/>
          <p:cNvPicPr>
            <a:picLocks noChangeAspect="1" noChangeArrowheads="1"/>
          </p:cNvPicPr>
          <p:nvPr/>
        </p:nvPicPr>
        <p:blipFill>
          <a:blip r:embed="rId2"/>
          <a:srcRect b="5000"/>
          <a:stretch>
            <a:fillRect/>
          </a:stretch>
        </p:blipFill>
        <p:spPr bwMode="auto">
          <a:xfrm>
            <a:off x="357158" y="1214422"/>
            <a:ext cx="4517155" cy="4071966"/>
          </a:xfrm>
          <a:prstGeom prst="rect">
            <a:avLst/>
          </a:prstGeom>
          <a:noFill/>
        </p:spPr>
      </p:pic>
      <p:sp>
        <p:nvSpPr>
          <p:cNvPr id="2" name="Заголовок 1"/>
          <p:cNvSpPr>
            <a:spLocks noGrp="1"/>
          </p:cNvSpPr>
          <p:nvPr>
            <p:ph type="title"/>
          </p:nvPr>
        </p:nvSpPr>
        <p:spPr/>
        <p:txBody>
          <a:bodyPr>
            <a:normAutofit fontScale="90000"/>
          </a:bodyPr>
          <a:lstStyle/>
          <a:p>
            <a:r>
              <a:rPr lang="ru-RU" b="1" dirty="0" smtClean="0">
                <a:solidFill>
                  <a:srgbClr val="0070C0"/>
                </a:solidFill>
              </a:rPr>
              <a:t>Рыбные богатства реки Костромы</a:t>
            </a:r>
            <a:endParaRPr lang="ru-RU" b="1" dirty="0">
              <a:solidFill>
                <a:srgbClr val="0070C0"/>
              </a:solidFill>
            </a:endParaRPr>
          </a:p>
        </p:txBody>
      </p:sp>
      <p:pic>
        <p:nvPicPr>
          <p:cNvPr id="1026" name="Picture 2" descr="C:\Users\ученик3\Desktop\проект\река кострома\Команда Goldfisch.jpg"/>
          <p:cNvPicPr>
            <a:picLocks noChangeAspect="1" noChangeArrowheads="1"/>
          </p:cNvPicPr>
          <p:nvPr/>
        </p:nvPicPr>
        <p:blipFill>
          <a:blip r:embed="rId3"/>
          <a:srcRect l="66236" t="45912" r="22959" b="12204"/>
          <a:stretch>
            <a:fillRect/>
          </a:stretch>
        </p:blipFill>
        <p:spPr bwMode="auto">
          <a:xfrm>
            <a:off x="7572396" y="2643182"/>
            <a:ext cx="1357322" cy="3941455"/>
          </a:xfrm>
          <a:prstGeom prst="rect">
            <a:avLst/>
          </a:prstGeom>
          <a:noFill/>
        </p:spPr>
      </p:pic>
      <p:sp>
        <p:nvSpPr>
          <p:cNvPr id="5" name="TextBox 4"/>
          <p:cNvSpPr txBox="1"/>
          <p:nvPr/>
        </p:nvSpPr>
        <p:spPr>
          <a:xfrm>
            <a:off x="4643438" y="5357826"/>
            <a:ext cx="2784930" cy="923330"/>
          </a:xfrm>
          <a:prstGeom prst="rect">
            <a:avLst/>
          </a:prstGeom>
          <a:noFill/>
        </p:spPr>
        <p:txBody>
          <a:bodyPr wrap="none" rtlCol="0">
            <a:spAutoFit/>
          </a:bodyPr>
          <a:lstStyle/>
          <a:p>
            <a:r>
              <a:rPr lang="ru-RU" b="1" dirty="0" smtClean="0"/>
              <a:t>Работа  Косарева Виктора</a:t>
            </a:r>
          </a:p>
          <a:p>
            <a:r>
              <a:rPr lang="ru-RU" b="1" dirty="0" smtClean="0"/>
              <a:t>ученика 5 класса</a:t>
            </a:r>
          </a:p>
          <a:p>
            <a:r>
              <a:rPr lang="ru-RU" b="1" dirty="0" smtClean="0"/>
              <a:t>МОУ </a:t>
            </a:r>
            <a:r>
              <a:rPr lang="ru-RU" b="1" dirty="0" err="1" smtClean="0"/>
              <a:t>Закобякинской</a:t>
            </a:r>
            <a:r>
              <a:rPr lang="ru-RU" b="1" dirty="0" smtClean="0"/>
              <a:t> СОШ</a:t>
            </a:r>
            <a:endParaRPr lang="ru-RU" b="1" dirty="0"/>
          </a:p>
        </p:txBody>
      </p:sp>
      <p:sp>
        <p:nvSpPr>
          <p:cNvPr id="6" name="TextBox 5"/>
          <p:cNvSpPr txBox="1"/>
          <p:nvPr/>
        </p:nvSpPr>
        <p:spPr>
          <a:xfrm>
            <a:off x="3000364" y="6286520"/>
            <a:ext cx="1131400" cy="400110"/>
          </a:xfrm>
          <a:prstGeom prst="rect">
            <a:avLst/>
          </a:prstGeom>
          <a:noFill/>
        </p:spPr>
        <p:txBody>
          <a:bodyPr wrap="none" rtlCol="0">
            <a:spAutoFit/>
          </a:bodyPr>
          <a:lstStyle/>
          <a:p>
            <a:r>
              <a:rPr lang="ru-RU" sz="2000" b="1" dirty="0" smtClean="0"/>
              <a:t>2017 год</a:t>
            </a:r>
            <a:endParaRPr lang="ru-RU"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3114668" cy="1143000"/>
          </a:xfrm>
        </p:spPr>
        <p:txBody>
          <a:bodyPr/>
          <a:lstStyle/>
          <a:p>
            <a:r>
              <a:rPr lang="ru-RU" dirty="0" smtClean="0"/>
              <a:t>Щука </a:t>
            </a:r>
            <a:endParaRPr lang="ru-RU" dirty="0"/>
          </a:p>
        </p:txBody>
      </p:sp>
      <p:pic>
        <p:nvPicPr>
          <p:cNvPr id="22530" name="Picture 2" descr="http://ua.bigfishings.ru/wp-content/uploads/2014/08/lovlya-shuki-na-rezinku.jpg"/>
          <p:cNvPicPr>
            <a:picLocks noChangeAspect="1" noChangeArrowheads="1"/>
          </p:cNvPicPr>
          <p:nvPr/>
        </p:nvPicPr>
        <p:blipFill>
          <a:blip r:embed="rId2"/>
          <a:srcRect/>
          <a:stretch>
            <a:fillRect/>
          </a:stretch>
        </p:blipFill>
        <p:spPr bwMode="auto">
          <a:xfrm>
            <a:off x="0" y="3571876"/>
            <a:ext cx="4143404" cy="3107553"/>
          </a:xfrm>
          <a:prstGeom prst="rect">
            <a:avLst/>
          </a:prstGeom>
          <a:noFill/>
        </p:spPr>
      </p:pic>
      <p:sp>
        <p:nvSpPr>
          <p:cNvPr id="5" name="Прямоугольник 4"/>
          <p:cNvSpPr/>
          <p:nvPr/>
        </p:nvSpPr>
        <p:spPr>
          <a:xfrm>
            <a:off x="4143372" y="357166"/>
            <a:ext cx="5000628" cy="4832092"/>
          </a:xfrm>
          <a:prstGeom prst="rect">
            <a:avLst/>
          </a:prstGeom>
        </p:spPr>
        <p:txBody>
          <a:bodyPr wrap="square">
            <a:spAutoFit/>
          </a:bodyPr>
          <a:lstStyle/>
          <a:p>
            <a:r>
              <a:rPr lang="ru-RU" sz="2800" b="1" dirty="0" smtClean="0"/>
              <a:t>Щуку</a:t>
            </a:r>
            <a:r>
              <a:rPr lang="ru-RU" sz="2800" dirty="0" smtClean="0"/>
              <a:t> относят к диетической рыбе, она обладает природными антисептическими свойствами и содержит много белка. Являясь деликатесом, отлично подходит для </a:t>
            </a:r>
            <a:r>
              <a:rPr lang="ru-RU" sz="2800" dirty="0" err="1" smtClean="0"/>
              <a:t>запекания</a:t>
            </a:r>
            <a:r>
              <a:rPr lang="ru-RU" sz="2800" dirty="0" smtClean="0"/>
              <a:t> и жарки. Как и вся остальная рыба имеет множество полезных витаминов и элементов.</a:t>
            </a: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5mb.ru/img/picture/Oct/08/648e953bd2a90e06f771b6527963308a/3.jpg"/>
          <p:cNvPicPr>
            <a:picLocks noChangeAspect="1" noChangeArrowheads="1"/>
          </p:cNvPicPr>
          <p:nvPr/>
        </p:nvPicPr>
        <p:blipFill>
          <a:blip r:embed="rId2"/>
          <a:srcRect/>
          <a:stretch>
            <a:fillRect/>
          </a:stretch>
        </p:blipFill>
        <p:spPr bwMode="auto">
          <a:xfrm>
            <a:off x="4572000" y="3500414"/>
            <a:ext cx="4398584" cy="3357586"/>
          </a:xfrm>
          <a:prstGeom prst="rect">
            <a:avLst/>
          </a:prstGeom>
          <a:noFill/>
        </p:spPr>
      </p:pic>
      <p:sp>
        <p:nvSpPr>
          <p:cNvPr id="5" name="Заголовок 1"/>
          <p:cNvSpPr txBox="1">
            <a:spLocks/>
          </p:cNvSpPr>
          <p:nvPr/>
        </p:nvSpPr>
        <p:spPr>
          <a:xfrm>
            <a:off x="1214414" y="4500570"/>
            <a:ext cx="304323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судак</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Заголовок 5"/>
          <p:cNvSpPr>
            <a:spLocks noGrp="1"/>
          </p:cNvSpPr>
          <p:nvPr>
            <p:ph type="title"/>
          </p:nvPr>
        </p:nvSpPr>
        <p:spPr>
          <a:xfrm>
            <a:off x="500034" y="1142984"/>
            <a:ext cx="8229600" cy="2500330"/>
          </a:xfrm>
        </p:spPr>
        <p:txBody>
          <a:bodyPr>
            <a:noAutofit/>
          </a:bodyPr>
          <a:lstStyle/>
          <a:p>
            <a:pPr algn="l"/>
            <a:r>
              <a:rPr lang="ru-RU" sz="2800" b="1" dirty="0" smtClean="0"/>
              <a:t>Судак является очень ценной промысловой рыбой. Белое мясо судака практически не содержит костей, очень клейкое и обладает великолепными вкусовыми качествами. Кроме того оно содержит мало жира и считается диетическим.</a:t>
            </a:r>
            <a:br>
              <a:rPr lang="ru-RU" sz="2800" b="1" dirty="0" smtClean="0"/>
            </a:br>
            <a:r>
              <a:rPr lang="ru-RU" sz="2800" b="1" dirty="0" smtClean="0"/>
              <a:t>   Судака жарят, вялят, коптят, варят и готовят заливное и шикарные котлеты. Он вкусен в любом виде.</a:t>
            </a:r>
            <a:br>
              <a:rPr lang="ru-RU" sz="2800" b="1" dirty="0" smtClean="0"/>
            </a:br>
            <a:endParaRPr lang="ru-RU"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0" y="0"/>
            <a:ext cx="3186106" cy="1143000"/>
          </a:xfrm>
        </p:spPr>
        <p:txBody>
          <a:bodyPr/>
          <a:lstStyle/>
          <a:p>
            <a:r>
              <a:rPr lang="ru-RU" dirty="0" err="1" smtClean="0"/>
              <a:t>густёра</a:t>
            </a:r>
            <a:endParaRPr lang="ru-RU" dirty="0"/>
          </a:p>
        </p:txBody>
      </p:sp>
      <p:pic>
        <p:nvPicPr>
          <p:cNvPr id="26626" name="Picture 2" descr="http://belryba.com/images/gustera3.jpg"/>
          <p:cNvPicPr>
            <a:picLocks noChangeAspect="1" noChangeArrowheads="1"/>
          </p:cNvPicPr>
          <p:nvPr/>
        </p:nvPicPr>
        <p:blipFill>
          <a:blip r:embed="rId2"/>
          <a:srcRect/>
          <a:stretch>
            <a:fillRect/>
          </a:stretch>
        </p:blipFill>
        <p:spPr bwMode="auto">
          <a:xfrm>
            <a:off x="4786322" y="857232"/>
            <a:ext cx="4357678" cy="3217419"/>
          </a:xfrm>
          <a:prstGeom prst="rect">
            <a:avLst/>
          </a:prstGeom>
          <a:noFill/>
        </p:spPr>
      </p:pic>
      <p:pic>
        <p:nvPicPr>
          <p:cNvPr id="4" name="Picture 2" descr="http://zoozel.ru/gallery/images/1671633_samaya-bolshaya-harius.jpg"/>
          <p:cNvPicPr>
            <a:picLocks noChangeAspect="1" noChangeArrowheads="1"/>
          </p:cNvPicPr>
          <p:nvPr/>
        </p:nvPicPr>
        <p:blipFill>
          <a:blip r:embed="rId3"/>
          <a:srcRect/>
          <a:stretch>
            <a:fillRect/>
          </a:stretch>
        </p:blipFill>
        <p:spPr bwMode="auto">
          <a:xfrm>
            <a:off x="0" y="3214686"/>
            <a:ext cx="4574050" cy="3429024"/>
          </a:xfrm>
          <a:prstGeom prst="rect">
            <a:avLst/>
          </a:prstGeom>
          <a:noFill/>
        </p:spPr>
      </p:pic>
      <p:sp>
        <p:nvSpPr>
          <p:cNvPr id="5" name="Заголовок 1"/>
          <p:cNvSpPr txBox="1">
            <a:spLocks/>
          </p:cNvSpPr>
          <p:nvPr/>
        </p:nvSpPr>
        <p:spPr>
          <a:xfrm>
            <a:off x="714348" y="1714488"/>
            <a:ext cx="290035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хариус</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428604"/>
            <a:ext cx="2971792" cy="1143000"/>
          </a:xfrm>
        </p:spPr>
        <p:txBody>
          <a:bodyPr/>
          <a:lstStyle/>
          <a:p>
            <a:r>
              <a:rPr lang="ru-RU" dirty="0" smtClean="0"/>
              <a:t>жерех</a:t>
            </a:r>
            <a:endParaRPr lang="ru-RU" dirty="0"/>
          </a:p>
        </p:txBody>
      </p:sp>
      <p:pic>
        <p:nvPicPr>
          <p:cNvPr id="28674" name="Picture 2" descr="http://loveudm.ru/wp-content/uploads/zhereh1.jpg"/>
          <p:cNvPicPr>
            <a:picLocks noChangeAspect="1" noChangeArrowheads="1"/>
          </p:cNvPicPr>
          <p:nvPr/>
        </p:nvPicPr>
        <p:blipFill>
          <a:blip r:embed="rId2"/>
          <a:srcRect/>
          <a:stretch>
            <a:fillRect/>
          </a:stretch>
        </p:blipFill>
        <p:spPr bwMode="auto">
          <a:xfrm>
            <a:off x="357158" y="1701603"/>
            <a:ext cx="5072098" cy="3279958"/>
          </a:xfrm>
          <a:prstGeom prst="rect">
            <a:avLst/>
          </a:prstGeom>
          <a:noFill/>
        </p:spPr>
      </p:pic>
      <p:pic>
        <p:nvPicPr>
          <p:cNvPr id="4" name="Picture 2" descr="https://skuchno.net/uploads/posts/2015-05/1432012992_ribalka_010.jpg"/>
          <p:cNvPicPr>
            <a:picLocks noChangeAspect="1" noChangeArrowheads="1"/>
          </p:cNvPicPr>
          <p:nvPr/>
        </p:nvPicPr>
        <p:blipFill>
          <a:blip r:embed="rId3"/>
          <a:srcRect/>
          <a:stretch>
            <a:fillRect/>
          </a:stretch>
        </p:blipFill>
        <p:spPr bwMode="auto">
          <a:xfrm>
            <a:off x="4643406" y="3926205"/>
            <a:ext cx="4500594" cy="2931795"/>
          </a:xfrm>
          <a:prstGeom prst="rect">
            <a:avLst/>
          </a:prstGeom>
          <a:noFill/>
        </p:spPr>
      </p:pic>
      <p:sp>
        <p:nvSpPr>
          <p:cNvPr id="5" name="Заголовок 1"/>
          <p:cNvSpPr txBox="1">
            <a:spLocks/>
          </p:cNvSpPr>
          <p:nvPr/>
        </p:nvSpPr>
        <p:spPr>
          <a:xfrm>
            <a:off x="6143636" y="2643182"/>
            <a:ext cx="254316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линь</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сом</a:t>
            </a:r>
            <a:endParaRPr lang="ru-RU" dirty="0"/>
          </a:p>
        </p:txBody>
      </p:sp>
      <p:pic>
        <p:nvPicPr>
          <p:cNvPr id="30722" name="Picture 2" descr="https://ponyach.ga/b/src/143540644702/Silurus-glanis_01.jpg"/>
          <p:cNvPicPr>
            <a:picLocks noChangeAspect="1" noChangeArrowheads="1"/>
          </p:cNvPicPr>
          <p:nvPr/>
        </p:nvPicPr>
        <p:blipFill>
          <a:blip r:embed="rId2" cstate="print"/>
          <a:srcRect/>
          <a:stretch>
            <a:fillRect/>
          </a:stretch>
        </p:blipFill>
        <p:spPr bwMode="auto">
          <a:xfrm>
            <a:off x="285720" y="1142984"/>
            <a:ext cx="4932470" cy="2214578"/>
          </a:xfrm>
          <a:prstGeom prst="rect">
            <a:avLst/>
          </a:prstGeom>
          <a:noFill/>
        </p:spPr>
      </p:pic>
      <p:pic>
        <p:nvPicPr>
          <p:cNvPr id="4" name="Picture 2" descr="http://xn--80aqoldhhk1b.xn--p1ai/uploads/monthly_02_2014/post-1481-0-77252700-1391268234.jpg"/>
          <p:cNvPicPr>
            <a:picLocks noChangeAspect="1" noChangeArrowheads="1"/>
          </p:cNvPicPr>
          <p:nvPr/>
        </p:nvPicPr>
        <p:blipFill>
          <a:blip r:embed="rId3"/>
          <a:srcRect/>
          <a:stretch>
            <a:fillRect/>
          </a:stretch>
        </p:blipFill>
        <p:spPr bwMode="auto">
          <a:xfrm>
            <a:off x="4988376" y="3214686"/>
            <a:ext cx="4155624" cy="342423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44" y="1428736"/>
            <a:ext cx="8858312" cy="5143536"/>
          </a:xfrm>
        </p:spPr>
        <p:txBody>
          <a:bodyPr>
            <a:noAutofit/>
          </a:bodyPr>
          <a:lstStyle/>
          <a:p>
            <a:pPr algn="l"/>
            <a:r>
              <a:rPr lang="ru-RU" sz="1600" dirty="0" smtClean="0">
                <a:solidFill>
                  <a:schemeClr val="tx1"/>
                </a:solidFill>
              </a:rPr>
              <a:t>1.На вкус и цвет товарищей нет.</a:t>
            </a:r>
          </a:p>
          <a:p>
            <a:pPr algn="l"/>
            <a:r>
              <a:rPr lang="ru-RU" sz="1600" dirty="0" smtClean="0">
                <a:solidFill>
                  <a:schemeClr val="tx1"/>
                </a:solidFill>
              </a:rPr>
              <a:t>Мне, например, нравится щука, вкусна и полезна, щука, придает силу .Щуку можно жарить, варить уху, делать заливное. А какая уха без ершей?</a:t>
            </a:r>
          </a:p>
          <a:p>
            <a:pPr algn="l"/>
            <a:r>
              <a:rPr lang="ru-RU" sz="1600" dirty="0" smtClean="0">
                <a:solidFill>
                  <a:schemeClr val="tx1"/>
                </a:solidFill>
              </a:rPr>
              <a:t>Красиво смотрятся копчёная плотва, ряпушка, окунь. </a:t>
            </a:r>
          </a:p>
          <a:p>
            <a:pPr algn="l"/>
            <a:r>
              <a:rPr lang="ru-RU" sz="1600" dirty="0" smtClean="0">
                <a:solidFill>
                  <a:schemeClr val="tx1"/>
                </a:solidFill>
              </a:rPr>
              <a:t>Вот, видите, сколько вкусностей плавает в пресной воде. И, конечно, это не все!</a:t>
            </a:r>
          </a:p>
          <a:p>
            <a:pPr algn="l"/>
            <a:r>
              <a:rPr lang="ru-RU" sz="1600" dirty="0" smtClean="0">
                <a:solidFill>
                  <a:schemeClr val="tx1"/>
                </a:solidFill>
              </a:rPr>
              <a:t>2. Я люблю жареных маленьких карасиков. Костлявые они, но такой нежный вкус!</a:t>
            </a:r>
          </a:p>
          <a:p>
            <a:pPr algn="l"/>
            <a:r>
              <a:rPr lang="ru-RU" sz="1600" dirty="0" smtClean="0">
                <a:solidFill>
                  <a:schemeClr val="tx1"/>
                </a:solidFill>
              </a:rPr>
              <a:t>Очень хорошо отношусь к фаршированному карту, запечённому в духовом шкафу.</a:t>
            </a:r>
          </a:p>
          <a:p>
            <a:pPr algn="l"/>
            <a:r>
              <a:rPr lang="ru-RU" sz="1600" dirty="0" smtClean="0">
                <a:solidFill>
                  <a:schemeClr val="tx1"/>
                </a:solidFill>
              </a:rPr>
              <a:t>Я вообще ем любую рыбу, она вся мне кажется вкусной, главное, чтобы свежая была.</a:t>
            </a:r>
          </a:p>
          <a:p>
            <a:pPr algn="l"/>
            <a:r>
              <a:rPr lang="ru-RU" sz="1600" dirty="0" smtClean="0">
                <a:solidFill>
                  <a:schemeClr val="tx1"/>
                </a:solidFill>
              </a:rPr>
              <a:t>Вот с щукой только не дружу. Пробовала раза три, как-то не очень мне. Возможно, просто ее неудачно готовили.</a:t>
            </a:r>
          </a:p>
          <a:p>
            <a:pPr algn="l"/>
            <a:r>
              <a:rPr lang="ru-RU" sz="1600" dirty="0" smtClean="0">
                <a:solidFill>
                  <a:schemeClr val="tx1"/>
                </a:solidFill>
              </a:rPr>
              <a:t>3. По-моему самая вкусная речная рыба - это щука. Особенно когда обжарена она в молоке, получается такой замечательный соус, да и вообще я не очень люблю рыбу из-за наличия в ней мелких костей, а в щуке их не так уж и много и да и вкус приятный, не отдает травой и тиной всякой, как например у сороги или окуня.</a:t>
            </a:r>
          </a:p>
          <a:p>
            <a:pPr algn="l"/>
            <a:r>
              <a:rPr lang="ru-RU" sz="1600" dirty="0" smtClean="0">
                <a:solidFill>
                  <a:schemeClr val="tx1"/>
                </a:solidFill>
              </a:rPr>
              <a:t>4. Я даже растерялась в этом вопросе, не так-то просто выбрать самую вкусную рыбу. Раньше я очень любила щуку, особенно тушеную в сметане. Потом мне понравился лещ и язь. А сейчас я отдаю предпочтение сому. А если речную рыбку засолить в меру и высушить, то любая будет вкусной, так как </a:t>
            </a:r>
            <a:r>
              <a:rPr lang="ru-RU" sz="1600" dirty="0" err="1" smtClean="0">
                <a:solidFill>
                  <a:schemeClr val="tx1"/>
                </a:solidFill>
              </a:rPr>
              <a:t>таранку</a:t>
            </a:r>
            <a:r>
              <a:rPr lang="ru-RU" sz="1600" dirty="0" smtClean="0">
                <a:solidFill>
                  <a:schemeClr val="tx1"/>
                </a:solidFill>
              </a:rPr>
              <a:t> я обожаю.</a:t>
            </a:r>
          </a:p>
          <a:p>
            <a:pPr algn="l"/>
            <a:r>
              <a:rPr lang="ru-RU" sz="1600" dirty="0" smtClean="0">
                <a:solidFill>
                  <a:schemeClr val="tx1"/>
                </a:solidFill>
              </a:rPr>
              <a:t>5. Вяленый  судак, язь. Жареный сом. Маринованный  сом. Это на мой вкус</a:t>
            </a:r>
          </a:p>
          <a:p>
            <a:pPr algn="l"/>
            <a:endParaRPr lang="ru-RU" sz="1600" dirty="0">
              <a:solidFill>
                <a:schemeClr val="tx1"/>
              </a:solidFill>
            </a:endParaRPr>
          </a:p>
        </p:txBody>
      </p:sp>
      <p:sp>
        <p:nvSpPr>
          <p:cNvPr id="5" name="Заголовок 4"/>
          <p:cNvSpPr>
            <a:spLocks noGrp="1"/>
          </p:cNvSpPr>
          <p:nvPr>
            <p:ph type="ctrTitle"/>
          </p:nvPr>
        </p:nvSpPr>
        <p:spPr>
          <a:xfrm>
            <a:off x="571472" y="0"/>
            <a:ext cx="7772400" cy="1470025"/>
          </a:xfrm>
        </p:spPr>
        <p:txBody>
          <a:bodyPr>
            <a:normAutofit/>
          </a:bodyPr>
          <a:lstStyle/>
          <a:p>
            <a:r>
              <a:rPr lang="ru-RU" sz="3600" dirty="0" smtClean="0"/>
              <a:t>Какая рыба самая вкусная?</a:t>
            </a:r>
            <a:br>
              <a:rPr lang="ru-RU" sz="3600" dirty="0" smtClean="0"/>
            </a:br>
            <a:r>
              <a:rPr lang="ru-RU" sz="3600" dirty="0" smtClean="0"/>
              <a:t>Мнение рыбаков и любителей рыбы</a:t>
            </a:r>
            <a:endParaRPr lang="ru-RU"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4011618"/>
          </a:xfrm>
        </p:spPr>
        <p:txBody>
          <a:bodyPr>
            <a:normAutofit fontScale="90000"/>
          </a:bodyPr>
          <a:lstStyle/>
          <a:p>
            <a:r>
              <a:rPr lang="ru-RU" dirty="0" smtClean="0"/>
              <a:t>Вывод</a:t>
            </a:r>
            <a:br>
              <a:rPr lang="ru-RU" dirty="0" smtClean="0"/>
            </a:br>
            <a:r>
              <a:rPr lang="ru-RU" dirty="0" smtClean="0"/>
              <a:t> </a:t>
            </a:r>
            <a:br>
              <a:rPr lang="ru-RU" dirty="0" smtClean="0"/>
            </a:br>
            <a:r>
              <a:rPr lang="ru-RU" dirty="0" smtClean="0"/>
              <a:t>в реке Костроме водится 75 видов рыб и все они важны для питания человека.</a:t>
            </a:r>
            <a:br>
              <a:rPr lang="ru-RU" dirty="0" smtClean="0"/>
            </a:br>
            <a:r>
              <a:rPr lang="ru-RU" dirty="0" smtClean="0"/>
              <a:t> </a:t>
            </a:r>
            <a:br>
              <a:rPr lang="ru-RU" dirty="0" smtClean="0"/>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772400" cy="1470025"/>
          </a:xfrm>
        </p:spPr>
        <p:txBody>
          <a:bodyPr/>
          <a:lstStyle/>
          <a:p>
            <a:r>
              <a:rPr lang="ru-RU" dirty="0" smtClean="0"/>
              <a:t>Источник информации</a:t>
            </a:r>
            <a:endParaRPr lang="ru-RU" dirty="0"/>
          </a:p>
        </p:txBody>
      </p:sp>
      <p:sp>
        <p:nvSpPr>
          <p:cNvPr id="3" name="Подзаголовок 2"/>
          <p:cNvSpPr>
            <a:spLocks noGrp="1"/>
          </p:cNvSpPr>
          <p:nvPr>
            <p:ph type="subTitle" idx="1"/>
          </p:nvPr>
        </p:nvSpPr>
        <p:spPr>
          <a:xfrm>
            <a:off x="142844" y="1928802"/>
            <a:ext cx="8786842" cy="828684"/>
          </a:xfrm>
        </p:spPr>
        <p:txBody>
          <a:bodyPr>
            <a:noAutofit/>
          </a:bodyPr>
          <a:lstStyle/>
          <a:p>
            <a:r>
              <a:rPr lang="arn-CL" sz="2800" dirty="0" smtClean="0">
                <a:solidFill>
                  <a:schemeClr val="tx1"/>
                </a:solidFill>
                <a:hlinkClick r:id="rId2"/>
              </a:rPr>
              <a:t>http://www.bolshoyvopros.ru/questions/292371-kakaja-rechnaja-ryba-samaja-vkusnaja-vashe-mnenie.html</a:t>
            </a:r>
            <a:endParaRPr lang="ru-RU" sz="2800" dirty="0">
              <a:solidFill>
                <a:schemeClr val="tx1"/>
              </a:solidFill>
            </a:endParaRPr>
          </a:p>
        </p:txBody>
      </p:sp>
      <p:sp>
        <p:nvSpPr>
          <p:cNvPr id="4" name="Прямоугольник 3"/>
          <p:cNvSpPr/>
          <p:nvPr/>
        </p:nvSpPr>
        <p:spPr>
          <a:xfrm>
            <a:off x="500034" y="3357562"/>
            <a:ext cx="7242752" cy="584775"/>
          </a:xfrm>
          <a:prstGeom prst="rect">
            <a:avLst/>
          </a:prstGeom>
        </p:spPr>
        <p:txBody>
          <a:bodyPr wrap="none">
            <a:spAutoFit/>
          </a:bodyPr>
          <a:lstStyle/>
          <a:p>
            <a:r>
              <a:rPr lang="arn-CL" sz="3200" dirty="0" smtClean="0">
                <a:hlinkClick r:id="rId3"/>
              </a:rPr>
              <a:t>http://bezboleznej.ru/vsya-li-ryba-polezna</a:t>
            </a:r>
            <a:endParaRPr lang="ru-RU" sz="3200" dirty="0"/>
          </a:p>
        </p:txBody>
      </p:sp>
      <p:pic>
        <p:nvPicPr>
          <p:cNvPr id="5" name="Picture 8" descr="http://photoshare.ru/data/54/54327/1/6v9dmf-oir.jpg"/>
          <p:cNvPicPr>
            <a:picLocks noChangeAspect="1" noChangeArrowheads="1"/>
          </p:cNvPicPr>
          <p:nvPr/>
        </p:nvPicPr>
        <p:blipFill>
          <a:blip r:embed="rId4"/>
          <a:srcRect/>
          <a:stretch>
            <a:fillRect/>
          </a:stretch>
        </p:blipFill>
        <p:spPr bwMode="auto">
          <a:xfrm>
            <a:off x="6429388" y="4072666"/>
            <a:ext cx="2714612" cy="2785334"/>
          </a:xfrm>
          <a:prstGeom prst="rect">
            <a:avLst/>
          </a:prstGeom>
          <a:noFill/>
        </p:spPr>
      </p:pic>
      <p:sp>
        <p:nvSpPr>
          <p:cNvPr id="6" name="Прямоугольник 5">
            <a:hlinkClick r:id="rId5"/>
          </p:cNvPr>
          <p:cNvSpPr/>
          <p:nvPr/>
        </p:nvSpPr>
        <p:spPr>
          <a:xfrm>
            <a:off x="928662" y="4429132"/>
            <a:ext cx="3684470" cy="584775"/>
          </a:xfrm>
          <a:prstGeom prst="rect">
            <a:avLst/>
          </a:prstGeom>
        </p:spPr>
        <p:txBody>
          <a:bodyPr wrap="none">
            <a:spAutoFit/>
          </a:bodyPr>
          <a:lstStyle/>
          <a:p>
            <a:r>
              <a:rPr lang="arn-CL" sz="3200" dirty="0" smtClean="0">
                <a:hlinkClick r:id="rId5"/>
              </a:rPr>
              <a:t>http://trekhrechie.ru</a:t>
            </a:r>
            <a:endParaRPr lang="ru-R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68676"/>
          </a:xfrm>
        </p:spPr>
        <p:txBody>
          <a:bodyPr>
            <a:normAutofit fontScale="90000"/>
          </a:bodyPr>
          <a:lstStyle/>
          <a:p>
            <a:pPr algn="l"/>
            <a:r>
              <a:rPr lang="ru-RU" dirty="0" smtClean="0"/>
              <a:t>Цель работы</a:t>
            </a:r>
            <a:br>
              <a:rPr lang="ru-RU" dirty="0" smtClean="0"/>
            </a:br>
            <a:r>
              <a:rPr lang="ru-RU" dirty="0" smtClean="0"/>
              <a:t>1. Познакомиться с разнообразием рыб реки Костромы.</a:t>
            </a:r>
            <a:br>
              <a:rPr lang="ru-RU" dirty="0" smtClean="0"/>
            </a:br>
            <a:r>
              <a:rPr lang="ru-RU" dirty="0" smtClean="0"/>
              <a:t>2. Узнать, какая рыба самая вкусная.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bogislavyan.ru/wp-content/uploads/2016/03/1-ryibalka-4.jpg"/>
          <p:cNvPicPr>
            <a:picLocks noChangeAspect="1" noChangeArrowheads="1"/>
          </p:cNvPicPr>
          <p:nvPr/>
        </p:nvPicPr>
        <p:blipFill>
          <a:blip r:embed="rId2" cstate="print"/>
          <a:srcRect/>
          <a:stretch>
            <a:fillRect/>
          </a:stretch>
        </p:blipFill>
        <p:spPr bwMode="auto">
          <a:xfrm>
            <a:off x="0" y="0"/>
            <a:ext cx="3651448" cy="2564551"/>
          </a:xfrm>
          <a:prstGeom prst="rect">
            <a:avLst/>
          </a:prstGeom>
          <a:noFill/>
        </p:spPr>
      </p:pic>
      <p:sp>
        <p:nvSpPr>
          <p:cNvPr id="3" name="Подзаголовок 2"/>
          <p:cNvSpPr>
            <a:spLocks noGrp="1"/>
          </p:cNvSpPr>
          <p:nvPr>
            <p:ph type="subTitle" idx="1"/>
          </p:nvPr>
        </p:nvSpPr>
        <p:spPr>
          <a:xfrm>
            <a:off x="642910" y="2357430"/>
            <a:ext cx="8258188" cy="4357718"/>
          </a:xfrm>
        </p:spPr>
        <p:txBody>
          <a:bodyPr>
            <a:noAutofit/>
          </a:bodyPr>
          <a:lstStyle/>
          <a:p>
            <a:pPr algn="l"/>
            <a:r>
              <a:rPr lang="ru-RU" sz="2400" b="1" dirty="0" smtClean="0">
                <a:solidFill>
                  <a:schemeClr val="tx1"/>
                </a:solidFill>
              </a:rPr>
              <a:t>В реке Костроме и её притоках водится более 70 видов рыб. Наиболее часто встречающимися являются чехонь, карп, карась, окунь, лещ, щука. Синцы налимы и судаки также являются не редкостью. Специалисты оценивают запасы рыбы в водоемах региона как благополучные. Отмечают постепенный рост плотвы, леща за последние 20 лет. Хотя вылов леща оценивают, как нерациональный. Остальных видов рыб, которые интересны рыболовам, много, что может только радовать. Хорошему состоянию рыбного поголовья способствуют постоянные работы по его восстановлению и пополнению.</a:t>
            </a:r>
            <a:endParaRPr lang="ru-RU" sz="24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72560" cy="3214710"/>
          </a:xfrm>
        </p:spPr>
        <p:txBody>
          <a:bodyPr>
            <a:normAutofit fontScale="90000"/>
          </a:bodyPr>
          <a:lstStyle/>
          <a:p>
            <a:r>
              <a:rPr lang="ru-RU" sz="2800" b="1" dirty="0" smtClean="0"/>
              <a:t>Какая рыба полезнее: морская или речная? </a:t>
            </a: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Традиционно более полезной рыбой считается морская: в ней меньше вероятность заражения паразитами, а речная вода обычно намного грязнее, чем океаническая. </a:t>
            </a:r>
            <a:br>
              <a:rPr lang="ru-RU" sz="2800" dirty="0" smtClean="0"/>
            </a:br>
            <a:endParaRPr lang="ru-RU" sz="2800" dirty="0"/>
          </a:p>
        </p:txBody>
      </p:sp>
      <p:sp>
        <p:nvSpPr>
          <p:cNvPr id="3" name="Подзаголовок 2"/>
          <p:cNvSpPr>
            <a:spLocks noGrp="1"/>
          </p:cNvSpPr>
          <p:nvPr>
            <p:ph type="subTitle" idx="1"/>
          </p:nvPr>
        </p:nvSpPr>
        <p:spPr>
          <a:xfrm>
            <a:off x="214282" y="3214686"/>
            <a:ext cx="8786874" cy="2000264"/>
          </a:xfrm>
        </p:spPr>
        <p:txBody>
          <a:bodyPr>
            <a:noAutofit/>
          </a:bodyPr>
          <a:lstStyle/>
          <a:p>
            <a:pPr algn="l"/>
            <a:r>
              <a:rPr lang="ru-RU" sz="2400" b="1" dirty="0" smtClean="0">
                <a:solidFill>
                  <a:schemeClr val="tx1"/>
                </a:solidFill>
              </a:rPr>
              <a:t>Речная рыба более доступная, но ценится не так, как морская. </a:t>
            </a:r>
          </a:p>
          <a:p>
            <a:pPr algn="l"/>
            <a:r>
              <a:rPr lang="ru-RU" sz="2400" b="1" dirty="0" smtClean="0">
                <a:solidFill>
                  <a:schemeClr val="tx1"/>
                </a:solidFill>
              </a:rPr>
              <a:t>Но несмотря на это, существует множество хороших видов речных рыб, которые не только полезные, но и вкусные. Их мясо легкоусвояемое, содержит много белков и рекомендуется тем, кто соблюдает диету.</a:t>
            </a:r>
          </a:p>
          <a:p>
            <a:pPr algn="l"/>
            <a:endParaRPr lang="ru-RU" sz="24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285728"/>
            <a:ext cx="2114536" cy="1143000"/>
          </a:xfrm>
        </p:spPr>
        <p:txBody>
          <a:bodyPr/>
          <a:lstStyle/>
          <a:p>
            <a:r>
              <a:rPr lang="ru-RU" dirty="0" smtClean="0"/>
              <a:t>Карп </a:t>
            </a:r>
            <a:endParaRPr lang="ru-RU" dirty="0"/>
          </a:p>
        </p:txBody>
      </p:sp>
      <p:pic>
        <p:nvPicPr>
          <p:cNvPr id="18434" name="Picture 2" descr="http://fishing-gid.ru/16165.jpg"/>
          <p:cNvPicPr>
            <a:picLocks noChangeAspect="1" noChangeArrowheads="1"/>
          </p:cNvPicPr>
          <p:nvPr/>
        </p:nvPicPr>
        <p:blipFill>
          <a:blip r:embed="rId2"/>
          <a:srcRect/>
          <a:stretch>
            <a:fillRect/>
          </a:stretch>
        </p:blipFill>
        <p:spPr bwMode="auto">
          <a:xfrm>
            <a:off x="4071934" y="4429108"/>
            <a:ext cx="4329763" cy="2428892"/>
          </a:xfrm>
          <a:prstGeom prst="rect">
            <a:avLst/>
          </a:prstGeom>
          <a:noFill/>
        </p:spPr>
      </p:pic>
      <p:sp>
        <p:nvSpPr>
          <p:cNvPr id="4" name="Прямоугольник 3"/>
          <p:cNvSpPr/>
          <p:nvPr/>
        </p:nvSpPr>
        <p:spPr>
          <a:xfrm>
            <a:off x="214282" y="1428736"/>
            <a:ext cx="8715404" cy="3046988"/>
          </a:xfrm>
          <a:prstGeom prst="rect">
            <a:avLst/>
          </a:prstGeom>
        </p:spPr>
        <p:txBody>
          <a:bodyPr wrap="square">
            <a:spAutoFit/>
          </a:bodyPr>
          <a:lstStyle/>
          <a:p>
            <a:r>
              <a:rPr lang="ru-RU" sz="2400" b="1" dirty="0" smtClean="0"/>
              <a:t>Карп (сазан) </a:t>
            </a:r>
            <a:r>
              <a:rPr lang="ru-RU" sz="2400" dirty="0" smtClean="0"/>
              <a:t>– это специально выведенная рыба, обитает в пресных водоемах. Обладает большими запасами жира даже в небольшом возрасте, содержит большое количество полезных веществ, витаминов и минералов. Кроме того, </a:t>
            </a:r>
            <a:r>
              <a:rPr lang="ru-RU" sz="2400" dirty="0" err="1" smtClean="0"/>
              <a:t>она:Оказывает</a:t>
            </a:r>
            <a:r>
              <a:rPr lang="ru-RU" sz="2400" dirty="0" smtClean="0"/>
              <a:t> благоприятное влияние на кожу и слизистые оболочки;</a:t>
            </a:r>
          </a:p>
          <a:p>
            <a:r>
              <a:rPr lang="ru-RU" sz="2400" dirty="0" smtClean="0"/>
              <a:t>Выступает регулятором обмена веществ;</a:t>
            </a:r>
          </a:p>
          <a:p>
            <a:r>
              <a:rPr lang="ru-RU" sz="2400" dirty="0" smtClean="0"/>
              <a:t>Обладает легкоусвояемым мясом;</a:t>
            </a:r>
          </a:p>
          <a:p>
            <a:r>
              <a:rPr lang="ru-RU" sz="2400" dirty="0" smtClean="0"/>
              <a:t>Способствует общей стабилизации работы организма.</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it-fishing.com.ua/upload/resize_cache/blog/d4c/645_645_1/zolotoy-karas.jpg"/>
          <p:cNvPicPr>
            <a:picLocks noChangeAspect="1" noChangeArrowheads="1"/>
          </p:cNvPicPr>
          <p:nvPr/>
        </p:nvPicPr>
        <p:blipFill>
          <a:blip r:embed="rId2"/>
          <a:srcRect/>
          <a:stretch>
            <a:fillRect/>
          </a:stretch>
        </p:blipFill>
        <p:spPr bwMode="auto">
          <a:xfrm>
            <a:off x="4786314" y="1714488"/>
            <a:ext cx="4044857" cy="3028940"/>
          </a:xfrm>
          <a:prstGeom prst="rect">
            <a:avLst/>
          </a:prstGeom>
          <a:noFill/>
        </p:spPr>
      </p:pic>
      <p:sp>
        <p:nvSpPr>
          <p:cNvPr id="3" name="Заголовок 1"/>
          <p:cNvSpPr txBox="1">
            <a:spLocks/>
          </p:cNvSpPr>
          <p:nvPr/>
        </p:nvSpPr>
        <p:spPr>
          <a:xfrm>
            <a:off x="5214942" y="274638"/>
            <a:ext cx="347185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карась</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214282" y="357166"/>
            <a:ext cx="4572000" cy="5693866"/>
          </a:xfrm>
          <a:prstGeom prst="rect">
            <a:avLst/>
          </a:prstGeom>
        </p:spPr>
        <p:txBody>
          <a:bodyPr wrap="square">
            <a:spAutoFit/>
          </a:bodyPr>
          <a:lstStyle/>
          <a:p>
            <a:r>
              <a:rPr lang="ru-RU" sz="2800" b="1" dirty="0" smtClean="0"/>
              <a:t>Карась </a:t>
            </a:r>
            <a:r>
              <a:rPr lang="ru-RU" sz="2800" dirty="0" smtClean="0"/>
              <a:t>обладает мягким и слегка сладковатым мясом, богат на белок, содержит мало жира. Имеет множество полезных свойств:Омега-3;</a:t>
            </a:r>
          </a:p>
          <a:p>
            <a:r>
              <a:rPr lang="ru-RU" sz="2800" dirty="0" smtClean="0"/>
              <a:t>Легкоусвояемый белок;</a:t>
            </a:r>
          </a:p>
          <a:p>
            <a:r>
              <a:rPr lang="ru-RU" sz="2800" dirty="0" smtClean="0"/>
              <a:t>Хорошо подходит для профилактики онкологических и инфекционных заболеваний;</a:t>
            </a:r>
          </a:p>
          <a:p>
            <a:r>
              <a:rPr lang="ru-RU" sz="2800" dirty="0" smtClean="0"/>
              <a:t>Низкокалорийный.</a:t>
            </a:r>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2971792" cy="1143000"/>
          </a:xfrm>
        </p:spPr>
        <p:txBody>
          <a:bodyPr/>
          <a:lstStyle/>
          <a:p>
            <a:r>
              <a:rPr lang="ru-RU" dirty="0" smtClean="0"/>
              <a:t>окунь</a:t>
            </a:r>
            <a:endParaRPr lang="ru-RU" dirty="0"/>
          </a:p>
        </p:txBody>
      </p:sp>
      <p:pic>
        <p:nvPicPr>
          <p:cNvPr id="20482" name="Picture 2" descr="http://goldrybak.ru/wp-content/uploads/2016/07/1321553902_okun.jpg"/>
          <p:cNvPicPr>
            <a:picLocks noChangeAspect="1" noChangeArrowheads="1"/>
          </p:cNvPicPr>
          <p:nvPr/>
        </p:nvPicPr>
        <p:blipFill>
          <a:blip r:embed="rId2"/>
          <a:srcRect/>
          <a:stretch>
            <a:fillRect/>
          </a:stretch>
        </p:blipFill>
        <p:spPr bwMode="auto">
          <a:xfrm>
            <a:off x="214282" y="2143116"/>
            <a:ext cx="3619483" cy="2714612"/>
          </a:xfrm>
          <a:prstGeom prst="rect">
            <a:avLst/>
          </a:prstGeom>
          <a:noFill/>
        </p:spPr>
      </p:pic>
      <p:sp>
        <p:nvSpPr>
          <p:cNvPr id="6" name="Прямоугольник 5"/>
          <p:cNvSpPr/>
          <p:nvPr/>
        </p:nvSpPr>
        <p:spPr>
          <a:xfrm>
            <a:off x="3929058" y="357166"/>
            <a:ext cx="4929190" cy="6001643"/>
          </a:xfrm>
          <a:prstGeom prst="rect">
            <a:avLst/>
          </a:prstGeom>
        </p:spPr>
        <p:txBody>
          <a:bodyPr wrap="square">
            <a:spAutoFit/>
          </a:bodyPr>
          <a:lstStyle/>
          <a:p>
            <a:r>
              <a:rPr lang="ru-RU" sz="2400" b="1" dirty="0" smtClean="0"/>
              <a:t>Окунь </a:t>
            </a:r>
            <a:r>
              <a:rPr lang="ru-RU" sz="2400" dirty="0" smtClean="0"/>
              <a:t>бывает, как морской, так и речной. Он обладает мягким и сочным мясом, а также минимальным количеством костей. Особо вкусной бывает в вареном или жареном виде. Преимуществом этой рыбы является то, что при заморозке она сохраняет все свои полезные свойства.</a:t>
            </a:r>
          </a:p>
          <a:p>
            <a:r>
              <a:rPr lang="ru-RU" sz="2400" dirty="0" smtClean="0"/>
              <a:t>Мясо содержит антиоксиданты и фосфор в большом количестве;</a:t>
            </a:r>
          </a:p>
          <a:p>
            <a:r>
              <a:rPr lang="ru-RU" sz="2400" dirty="0" smtClean="0"/>
              <a:t>Имеет способность регулировать уровень сахара;</a:t>
            </a:r>
          </a:p>
          <a:p>
            <a:r>
              <a:rPr lang="ru-RU" sz="2400" dirty="0" smtClean="0"/>
              <a:t>Позитивное влияние на пищеварительную и нервную системы.</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ybackij-prival.ru/img-statii/2016/1402690516_1103512535.jpg"/>
          <p:cNvPicPr>
            <a:picLocks noChangeAspect="1" noChangeArrowheads="1"/>
          </p:cNvPicPr>
          <p:nvPr/>
        </p:nvPicPr>
        <p:blipFill>
          <a:blip r:embed="rId2" cstate="print"/>
          <a:srcRect/>
          <a:stretch>
            <a:fillRect/>
          </a:stretch>
        </p:blipFill>
        <p:spPr bwMode="auto">
          <a:xfrm>
            <a:off x="4929190" y="428604"/>
            <a:ext cx="3886144" cy="2914608"/>
          </a:xfrm>
          <a:prstGeom prst="rect">
            <a:avLst/>
          </a:prstGeom>
          <a:noFill/>
        </p:spPr>
      </p:pic>
      <p:sp>
        <p:nvSpPr>
          <p:cNvPr id="3" name="Заголовок 1"/>
          <p:cNvSpPr txBox="1">
            <a:spLocks/>
          </p:cNvSpPr>
          <p:nvPr/>
        </p:nvSpPr>
        <p:spPr>
          <a:xfrm>
            <a:off x="5643570" y="3429000"/>
            <a:ext cx="268604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лещ</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Прямоугольник 3"/>
          <p:cNvSpPr/>
          <p:nvPr/>
        </p:nvSpPr>
        <p:spPr>
          <a:xfrm>
            <a:off x="0" y="357166"/>
            <a:ext cx="4857752" cy="3416320"/>
          </a:xfrm>
          <a:prstGeom prst="rect">
            <a:avLst/>
          </a:prstGeom>
        </p:spPr>
        <p:txBody>
          <a:bodyPr wrap="square">
            <a:spAutoFit/>
          </a:bodyPr>
          <a:lstStyle/>
          <a:p>
            <a:r>
              <a:rPr lang="ru-RU" sz="2400" b="1" dirty="0" smtClean="0"/>
              <a:t>Мясо леща богато витаминами А, В1, В2, РР, Е, С. В нем также содержатся важные микроэлементы: хром, железо, фтор, никель, молибден, а также макроэлементы: магний, натрий, кальций, фосфор и хлор.</a:t>
            </a:r>
          </a:p>
          <a:p>
            <a:r>
              <a:rPr lang="ru-RU" sz="2400" b="1" dirty="0" smtClean="0"/>
              <a:t>Калорийность мяса леща составляет 105 ккал в 100 г рыбы</a:t>
            </a:r>
            <a:endParaRPr lang="ru-RU" sz="2400" b="1" dirty="0"/>
          </a:p>
        </p:txBody>
      </p:sp>
      <p:sp>
        <p:nvSpPr>
          <p:cNvPr id="5" name="Прямоугольник 4"/>
          <p:cNvSpPr/>
          <p:nvPr/>
        </p:nvSpPr>
        <p:spPr>
          <a:xfrm>
            <a:off x="1285852" y="4500570"/>
            <a:ext cx="7000924" cy="1938992"/>
          </a:xfrm>
          <a:prstGeom prst="rect">
            <a:avLst/>
          </a:prstGeom>
        </p:spPr>
        <p:txBody>
          <a:bodyPr wrap="square">
            <a:spAutoFit/>
          </a:bodyPr>
          <a:lstStyle/>
          <a:p>
            <a:r>
              <a:rPr lang="ru-RU" sz="2400" b="1" dirty="0" smtClean="0"/>
              <a:t>Употребление в пищу леща благотворно сказывается на здоровье слизистых оболочек и кожи, его мясо считается прекрасным антиоксидантом, оно также помогает регулировать количество сахара в крови.</a:t>
            </a:r>
            <a:endParaRPr lang="ru-RU"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2971792" cy="1143000"/>
          </a:xfrm>
        </p:spPr>
        <p:txBody>
          <a:bodyPr/>
          <a:lstStyle/>
          <a:p>
            <a:r>
              <a:rPr lang="ru-RU" dirty="0" smtClean="0"/>
              <a:t>чехонь</a:t>
            </a:r>
            <a:endParaRPr lang="ru-RU" dirty="0"/>
          </a:p>
        </p:txBody>
      </p:sp>
      <p:sp>
        <p:nvSpPr>
          <p:cNvPr id="1026" name="AutoShape 2" descr="http://mesto-kleva.ru/uploads/images/00/17/79/2015/04/09/f60be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https://im0-tub-ru.yandex.net/i?id=89b6acf488ae6aecdd6310fa4afe742d-l&amp;n=13"/>
          <p:cNvPicPr>
            <a:picLocks noChangeAspect="1" noChangeArrowheads="1"/>
          </p:cNvPicPr>
          <p:nvPr/>
        </p:nvPicPr>
        <p:blipFill>
          <a:blip r:embed="rId2"/>
          <a:srcRect/>
          <a:stretch>
            <a:fillRect/>
          </a:stretch>
        </p:blipFill>
        <p:spPr bwMode="auto">
          <a:xfrm>
            <a:off x="0" y="1071546"/>
            <a:ext cx="4476740" cy="3357556"/>
          </a:xfrm>
          <a:prstGeom prst="rect">
            <a:avLst/>
          </a:prstGeom>
          <a:noFill/>
        </p:spPr>
      </p:pic>
      <p:pic>
        <p:nvPicPr>
          <p:cNvPr id="5" name="Picture 2" descr="http://www.vprud.ru/upload/iblock/760/76069d04f4caef8f896e61d220882ab9.jpg"/>
          <p:cNvPicPr>
            <a:picLocks noChangeAspect="1" noChangeArrowheads="1"/>
          </p:cNvPicPr>
          <p:nvPr/>
        </p:nvPicPr>
        <p:blipFill>
          <a:blip r:embed="rId3"/>
          <a:srcRect/>
          <a:stretch>
            <a:fillRect/>
          </a:stretch>
        </p:blipFill>
        <p:spPr bwMode="auto">
          <a:xfrm>
            <a:off x="3844624" y="3571876"/>
            <a:ext cx="4978974" cy="3286124"/>
          </a:xfrm>
          <a:prstGeom prst="rect">
            <a:avLst/>
          </a:prstGeom>
          <a:noFill/>
        </p:spPr>
      </p:pic>
      <p:sp>
        <p:nvSpPr>
          <p:cNvPr id="6" name="Заголовок 1"/>
          <p:cNvSpPr txBox="1">
            <a:spLocks/>
          </p:cNvSpPr>
          <p:nvPr/>
        </p:nvSpPr>
        <p:spPr>
          <a:xfrm>
            <a:off x="4714876" y="1785926"/>
            <a:ext cx="354329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налим</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549</Words>
  <PresentationFormat>Экран (4:3)</PresentationFormat>
  <Paragraphs>57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Рыбные богатства реки Костромы</vt:lpstr>
      <vt:lpstr>Цель работы 1. Познакомиться с разнообразием рыб реки Костромы. 2. Узнать, какая рыба самая вкусная.  </vt:lpstr>
      <vt:lpstr>Слайд 3</vt:lpstr>
      <vt:lpstr>Какая рыба полезнее: морская или речная?    Традиционно более полезной рыбой считается морская: в ней меньше вероятность заражения паразитами, а речная вода обычно намного грязнее, чем океаническая.  </vt:lpstr>
      <vt:lpstr>Карп </vt:lpstr>
      <vt:lpstr>Слайд 6</vt:lpstr>
      <vt:lpstr>окунь</vt:lpstr>
      <vt:lpstr>Слайд 8</vt:lpstr>
      <vt:lpstr>чехонь</vt:lpstr>
      <vt:lpstr>Щука </vt:lpstr>
      <vt:lpstr>Судак является очень ценной промысловой рыбой. Белое мясо судака практически не содержит костей, очень клейкое и обладает великолепными вкусовыми качествами. Кроме того оно содержит мало жира и считается диетическим.    Судака жарят, вялят, коптят, варят и готовят заливное и шикарные котлеты. Он вкусен в любом виде. </vt:lpstr>
      <vt:lpstr>густёра</vt:lpstr>
      <vt:lpstr>жерех</vt:lpstr>
      <vt:lpstr>сом</vt:lpstr>
      <vt:lpstr>Какая рыба самая вкусная? Мнение рыбаков и любителей рыбы</vt:lpstr>
      <vt:lpstr>Вывод   в реке Костроме водится 75 видов рыб и все они важны для питания человека.   </vt:lpstr>
      <vt:lpstr>Источник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ученик3</dc:creator>
  <cp:lastModifiedBy>ученик3</cp:lastModifiedBy>
  <cp:revision>45</cp:revision>
  <dcterms:created xsi:type="dcterms:W3CDTF">2017-03-16T16:15:23Z</dcterms:created>
  <dcterms:modified xsi:type="dcterms:W3CDTF">2017-05-17T19:32:20Z</dcterms:modified>
</cp:coreProperties>
</file>