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  <p:sldMasterId id="2147483672" r:id="rId2"/>
  </p:sldMasterIdLst>
  <p:notesMasterIdLst>
    <p:notesMasterId r:id="rId46"/>
  </p:notesMasterIdLst>
  <p:sldIdLst>
    <p:sldId id="259" r:id="rId3"/>
    <p:sldId id="325" r:id="rId4"/>
    <p:sldId id="396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05" r:id="rId14"/>
    <p:sldId id="406" r:id="rId15"/>
    <p:sldId id="407" r:id="rId16"/>
    <p:sldId id="408" r:id="rId17"/>
    <p:sldId id="436" r:id="rId18"/>
    <p:sldId id="410" r:id="rId19"/>
    <p:sldId id="411" r:id="rId20"/>
    <p:sldId id="412" r:id="rId21"/>
    <p:sldId id="413" r:id="rId22"/>
    <p:sldId id="414" r:id="rId23"/>
    <p:sldId id="415" r:id="rId24"/>
    <p:sldId id="416" r:id="rId25"/>
    <p:sldId id="417" r:id="rId26"/>
    <p:sldId id="418" r:id="rId27"/>
    <p:sldId id="419" r:id="rId28"/>
    <p:sldId id="420" r:id="rId29"/>
    <p:sldId id="421" r:id="rId30"/>
    <p:sldId id="422" r:id="rId31"/>
    <p:sldId id="423" r:id="rId32"/>
    <p:sldId id="424" r:id="rId33"/>
    <p:sldId id="425" r:id="rId34"/>
    <p:sldId id="426" r:id="rId35"/>
    <p:sldId id="427" r:id="rId36"/>
    <p:sldId id="428" r:id="rId37"/>
    <p:sldId id="429" r:id="rId38"/>
    <p:sldId id="430" r:id="rId39"/>
    <p:sldId id="431" r:id="rId40"/>
    <p:sldId id="432" r:id="rId41"/>
    <p:sldId id="433" r:id="rId42"/>
    <p:sldId id="434" r:id="rId43"/>
    <p:sldId id="435" r:id="rId44"/>
    <p:sldId id="264" r:id="rId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  <a:srgbClr val="99FF66"/>
    <a:srgbClr val="FFCCFF"/>
    <a:srgbClr val="CCECFF"/>
    <a:srgbClr val="FFFF66"/>
    <a:srgbClr val="CC99FF"/>
    <a:srgbClr val="800000"/>
    <a:srgbClr val="33CCFF"/>
    <a:srgbClr val="660066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9642" autoAdjust="0"/>
  </p:normalViewPr>
  <p:slideViewPr>
    <p:cSldViewPr snapToGrid="0">
      <p:cViewPr varScale="1">
        <p:scale>
          <a:sx n="73" d="100"/>
          <a:sy n="73" d="100"/>
        </p:scale>
        <p:origin x="-55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8DCD6-4411-4353-98F9-66586E32FF31}" type="datetimeFigureOut">
              <a:rPr lang="ru-RU" smtClean="0"/>
              <a:pPr/>
              <a:t>23.09.2023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E89FC-EFB1-4525-A4D8-FE3B1AD3D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280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E89FC-EFB1-4525-A4D8-FE3B1AD3DA3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23.09.2023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816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23.09.2023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725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23.09.2023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150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23.09.2023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919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23.09.2023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709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23.09.2023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8119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23.09.2023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227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23.09.2023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673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23.09.2023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6003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23.09.2023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590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23.09.2023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14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23.09.2023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702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23.09.2023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10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23.09.2023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95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23.09.2023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27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23.09.2023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36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23.09.2023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816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23.09.2023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40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23.09.2023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973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23.09.2023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2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23.09.2023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18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23.09.2023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524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23.09.2023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046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23.09.2023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05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3.xml"/><Relationship Id="rId18" Type="http://schemas.openxmlformats.org/officeDocument/2006/relationships/slide" Target="slide33.xml"/><Relationship Id="rId3" Type="http://schemas.openxmlformats.org/officeDocument/2006/relationships/slide" Target="slide3.xml"/><Relationship Id="rId21" Type="http://schemas.openxmlformats.org/officeDocument/2006/relationships/slide" Target="slide39.xml"/><Relationship Id="rId7" Type="http://schemas.openxmlformats.org/officeDocument/2006/relationships/slide" Target="slide11.xml"/><Relationship Id="rId12" Type="http://schemas.openxmlformats.org/officeDocument/2006/relationships/slide" Target="slide21.xml"/><Relationship Id="rId17" Type="http://schemas.openxmlformats.org/officeDocument/2006/relationships/slide" Target="slide31.xml"/><Relationship Id="rId2" Type="http://schemas.openxmlformats.org/officeDocument/2006/relationships/notesSlide" Target="../notesSlides/notesSlide1.xml"/><Relationship Id="rId16" Type="http://schemas.openxmlformats.org/officeDocument/2006/relationships/slide" Target="slide29.xml"/><Relationship Id="rId20" Type="http://schemas.openxmlformats.org/officeDocument/2006/relationships/slide" Target="slide3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7.xml"/><Relationship Id="rId15" Type="http://schemas.openxmlformats.org/officeDocument/2006/relationships/slide" Target="slide27.xml"/><Relationship Id="rId10" Type="http://schemas.openxmlformats.org/officeDocument/2006/relationships/slide" Target="slide17.xml"/><Relationship Id="rId19" Type="http://schemas.openxmlformats.org/officeDocument/2006/relationships/slide" Target="slide35.xml"/><Relationship Id="rId4" Type="http://schemas.openxmlformats.org/officeDocument/2006/relationships/slide" Target="slide5.xml"/><Relationship Id="rId9" Type="http://schemas.openxmlformats.org/officeDocument/2006/relationships/slide" Target="slide15.xml"/><Relationship Id="rId14" Type="http://schemas.openxmlformats.org/officeDocument/2006/relationships/slide" Target="slide25.xml"/><Relationship Id="rId22" Type="http://schemas.openxmlformats.org/officeDocument/2006/relationships/slide" Target="slide4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1189" y="1996945"/>
            <a:ext cx="10080978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de-DE" sz="4800" b="1" dirty="0" smtClean="0">
                <a:solidFill>
                  <a:srgbClr val="002060"/>
                </a:solidFill>
              </a:rPr>
              <a:t>Mein Haustier</a:t>
            </a:r>
            <a:endParaRPr lang="ru-RU" sz="48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80000"/>
              </a:lnSpc>
            </a:pPr>
            <a:endParaRPr lang="ru-RU" sz="4800" b="1" dirty="0" smtClean="0">
              <a:solidFill>
                <a:srgbClr val="800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4800" b="1" dirty="0" smtClean="0">
                <a:solidFill>
                  <a:srgbClr val="002060"/>
                </a:solidFill>
              </a:rPr>
              <a:t>«</a:t>
            </a:r>
            <a:r>
              <a:rPr lang="de-DE" sz="4800" b="1" dirty="0" smtClean="0">
                <a:solidFill>
                  <a:srgbClr val="002060"/>
                </a:solidFill>
              </a:rPr>
              <a:t>Das große Spiel</a:t>
            </a:r>
            <a:r>
              <a:rPr lang="ru-RU" sz="4800" b="1" dirty="0" smtClean="0">
                <a:solidFill>
                  <a:srgbClr val="002060"/>
                </a:solidFill>
              </a:rPr>
              <a:t>»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Katze_r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200" y="388211"/>
            <a:ext cx="2707686" cy="2707686"/>
          </a:xfrm>
          <a:prstGeom prst="rect">
            <a:avLst/>
          </a:prstGeom>
        </p:spPr>
      </p:pic>
      <p:pic>
        <p:nvPicPr>
          <p:cNvPr id="6" name="Рисунок 5" descr="Hamster_r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08817" y="3918857"/>
            <a:ext cx="2717074" cy="2717074"/>
          </a:xfrm>
          <a:prstGeom prst="rect">
            <a:avLst/>
          </a:prstGeom>
        </p:spPr>
      </p:pic>
      <p:pic>
        <p:nvPicPr>
          <p:cNvPr id="7" name="Рисунок 6" descr="Hund_r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63297" y="418011"/>
            <a:ext cx="2664824" cy="2664824"/>
          </a:xfrm>
          <a:prstGeom prst="rect">
            <a:avLst/>
          </a:prstGeom>
        </p:spPr>
      </p:pic>
      <p:pic>
        <p:nvPicPr>
          <p:cNvPr id="8" name="Рисунок 7" descr="Schildkröte_ru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86198" y="3852454"/>
            <a:ext cx="2796540" cy="279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98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968978" y="327377"/>
            <a:ext cx="48902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2060"/>
                </a:solidFill>
              </a:rPr>
              <a:t>Orthografie</a:t>
            </a:r>
            <a:r>
              <a:rPr lang="ru-RU" sz="4800" b="1" dirty="0" smtClean="0">
                <a:solidFill>
                  <a:srgbClr val="002060"/>
                </a:solidFill>
              </a:rPr>
              <a:t>        </a:t>
            </a:r>
            <a:r>
              <a:rPr lang="de-DE" sz="4800" b="1" dirty="0" smtClean="0">
                <a:solidFill>
                  <a:srgbClr val="002060"/>
                </a:solidFill>
              </a:rPr>
              <a:t>4</a:t>
            </a:r>
            <a:r>
              <a:rPr lang="ru-RU" sz="4800" b="1" dirty="0" smtClean="0">
                <a:solidFill>
                  <a:srgbClr val="002060"/>
                </a:solidFill>
              </a:rPr>
              <a:t>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6311" y="5283200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800000"/>
                </a:solidFill>
                <a:sym typeface="Wingdings"/>
                <a:hlinkClick r:id="rId2" action="ppaction://hlinksldjump"/>
              </a:rPr>
              <a:t></a:t>
            </a:r>
            <a:endParaRPr lang="ru-RU" sz="7200" b="1" dirty="0">
              <a:solidFill>
                <a:srgbClr val="80000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82133" y="2761699"/>
            <a:ext cx="104083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Aft>
                <a:spcPts val="1800"/>
              </a:spcAft>
            </a:pPr>
            <a:r>
              <a:rPr lang="de-DE" sz="4800" b="1" dirty="0" err="1" smtClean="0"/>
              <a:t>Musja</a:t>
            </a:r>
            <a:r>
              <a:rPr lang="de-DE" sz="4800" b="1" dirty="0" smtClean="0"/>
              <a:t> mag </a:t>
            </a:r>
            <a:r>
              <a:rPr lang="de-DE" sz="4800" b="1" dirty="0" smtClean="0">
                <a:solidFill>
                  <a:srgbClr val="009900"/>
                </a:solidFill>
              </a:rPr>
              <a:t>sch</a:t>
            </a:r>
            <a:r>
              <a:rPr lang="de-DE" sz="4800" b="1" dirty="0" smtClean="0"/>
              <a:t>lafen </a:t>
            </a:r>
            <a:r>
              <a:rPr lang="de-DE" sz="4800" b="1" dirty="0" smtClean="0"/>
              <a:t>und </a:t>
            </a:r>
            <a:r>
              <a:rPr lang="de-DE" sz="4800" b="1" dirty="0" smtClean="0"/>
              <a:t>sp</a:t>
            </a:r>
            <a:r>
              <a:rPr lang="de-DE" sz="4800" b="1" dirty="0" smtClean="0">
                <a:solidFill>
                  <a:srgbClr val="009900"/>
                </a:solidFill>
              </a:rPr>
              <a:t>ie</a:t>
            </a:r>
            <a:r>
              <a:rPr lang="de-DE" sz="4800" b="1" dirty="0" smtClean="0"/>
              <a:t>len</a:t>
            </a:r>
            <a:r>
              <a:rPr lang="de-DE" sz="4800" b="1" dirty="0" smtClean="0"/>
              <a:t>.</a:t>
            </a:r>
            <a:endParaRPr lang="ru-RU" sz="4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968978" y="327377"/>
            <a:ext cx="48902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2060"/>
                </a:solidFill>
              </a:rPr>
              <a:t>Orthografie</a:t>
            </a:r>
            <a:r>
              <a:rPr lang="ru-RU" sz="4800" b="1" dirty="0" smtClean="0">
                <a:solidFill>
                  <a:srgbClr val="002060"/>
                </a:solidFill>
              </a:rPr>
              <a:t>        </a:t>
            </a:r>
            <a:r>
              <a:rPr lang="de-DE" sz="4800" b="1" dirty="0" smtClean="0">
                <a:solidFill>
                  <a:srgbClr val="002060"/>
                </a:solidFill>
              </a:rPr>
              <a:t>5</a:t>
            </a:r>
            <a:r>
              <a:rPr lang="ru-RU" sz="4800" b="1" dirty="0" smtClean="0">
                <a:solidFill>
                  <a:srgbClr val="002060"/>
                </a:solidFill>
              </a:rPr>
              <a:t>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925689" y="2772988"/>
            <a:ext cx="98439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Aft>
                <a:spcPts val="1800"/>
              </a:spcAft>
            </a:pPr>
            <a:r>
              <a:rPr lang="de-DE" sz="4800" b="1" dirty="0" err="1" smtClean="0"/>
              <a:t>Musja</a:t>
            </a:r>
            <a:r>
              <a:rPr lang="de-DE" sz="4800" b="1" dirty="0" smtClean="0"/>
              <a:t> ist </a:t>
            </a:r>
            <a:r>
              <a:rPr lang="de-DE" sz="4800" b="1" dirty="0" err="1" smtClean="0"/>
              <a:t>shwarz</a:t>
            </a:r>
            <a:r>
              <a:rPr lang="de-DE" sz="4800" b="1" dirty="0" smtClean="0"/>
              <a:t> und </a:t>
            </a:r>
            <a:r>
              <a:rPr lang="de-DE" sz="4800" b="1" dirty="0" err="1" smtClean="0"/>
              <a:t>wais</a:t>
            </a:r>
            <a:r>
              <a:rPr lang="de-DE" sz="4800" b="1" dirty="0" smtClean="0"/>
              <a:t>.</a:t>
            </a:r>
            <a:endParaRPr lang="ru-RU" sz="4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250311" y="5441244"/>
            <a:ext cx="1007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ym typeface="Wingdings"/>
                <a:hlinkClick r:id="rId2" action="ppaction://hlinksldjump"/>
              </a:rPr>
              <a:t>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968978" y="327377"/>
            <a:ext cx="48902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2060"/>
                </a:solidFill>
              </a:rPr>
              <a:t>Orthografie</a:t>
            </a:r>
            <a:r>
              <a:rPr lang="ru-RU" sz="4800" b="1" dirty="0" smtClean="0">
                <a:solidFill>
                  <a:srgbClr val="002060"/>
                </a:solidFill>
              </a:rPr>
              <a:t>        </a:t>
            </a:r>
            <a:r>
              <a:rPr lang="de-DE" sz="4800" b="1" dirty="0" smtClean="0">
                <a:solidFill>
                  <a:srgbClr val="002060"/>
                </a:solidFill>
              </a:rPr>
              <a:t>5</a:t>
            </a:r>
            <a:r>
              <a:rPr lang="ru-RU" sz="4800" b="1" dirty="0" smtClean="0">
                <a:solidFill>
                  <a:srgbClr val="002060"/>
                </a:solidFill>
              </a:rPr>
              <a:t>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841863" y="2635585"/>
            <a:ext cx="77593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Aft>
                <a:spcPts val="1800"/>
              </a:spcAft>
            </a:pPr>
            <a:r>
              <a:rPr lang="de-DE" sz="4800" b="1" dirty="0" err="1" smtClean="0"/>
              <a:t>Musja</a:t>
            </a:r>
            <a:r>
              <a:rPr lang="de-DE" sz="4800" b="1" dirty="0" smtClean="0"/>
              <a:t> ist </a:t>
            </a:r>
            <a:r>
              <a:rPr lang="de-DE" sz="4800" b="1" dirty="0" smtClean="0">
                <a:solidFill>
                  <a:srgbClr val="009900"/>
                </a:solidFill>
              </a:rPr>
              <a:t>sch</a:t>
            </a:r>
            <a:r>
              <a:rPr lang="de-DE" sz="4800" b="1" dirty="0" smtClean="0"/>
              <a:t>warz </a:t>
            </a:r>
            <a:r>
              <a:rPr lang="de-DE" sz="4800" b="1" dirty="0" smtClean="0"/>
              <a:t>und </a:t>
            </a:r>
            <a:r>
              <a:rPr lang="de-DE" sz="4800" b="1" dirty="0" smtClean="0"/>
              <a:t>w</a:t>
            </a:r>
            <a:r>
              <a:rPr lang="de-DE" sz="4800" b="1" dirty="0" smtClean="0">
                <a:solidFill>
                  <a:srgbClr val="009900"/>
                </a:solidFill>
              </a:rPr>
              <a:t>eiß</a:t>
            </a:r>
            <a:r>
              <a:rPr lang="de-DE" sz="4800" b="1" dirty="0" smtClean="0"/>
              <a:t>.</a:t>
            </a:r>
            <a:endParaRPr lang="ru-RU" sz="4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06311" y="4684888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800000"/>
                </a:solidFill>
                <a:sym typeface="Wingdings"/>
                <a:hlinkClick r:id="rId2" action="ppaction://hlinksldjump"/>
              </a:rPr>
              <a:t></a:t>
            </a:r>
            <a:endParaRPr lang="ru-RU" sz="7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219199" y="282221"/>
            <a:ext cx="5572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2060"/>
                </a:solidFill>
              </a:rPr>
              <a:t>Verb-Endungen</a:t>
            </a:r>
            <a:r>
              <a:rPr lang="ru-RU" sz="4800" b="1" dirty="0" smtClean="0">
                <a:solidFill>
                  <a:srgbClr val="002060"/>
                </a:solidFill>
              </a:rPr>
              <a:t>      </a:t>
            </a:r>
            <a:r>
              <a:rPr lang="ru-RU" sz="4800" b="1" dirty="0" smtClean="0">
                <a:solidFill>
                  <a:srgbClr val="002060"/>
                </a:solidFill>
              </a:rPr>
              <a:t>10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162756" y="2897168"/>
            <a:ext cx="93584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Aft>
                <a:spcPts val="1800"/>
              </a:spcAft>
            </a:pPr>
            <a:r>
              <a:rPr lang="de-DE" sz="4800" b="1" dirty="0" smtClean="0"/>
              <a:t>Ich haben eine Katze.</a:t>
            </a:r>
            <a:endParaRPr lang="ru-RU" sz="4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250311" y="5441244"/>
            <a:ext cx="1007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ym typeface="Wingdings"/>
                <a:hlinkClick r:id="rId2" action="ppaction://hlinksldjump"/>
              </a:rPr>
              <a:t>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219199" y="282221"/>
            <a:ext cx="5572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2060"/>
                </a:solidFill>
              </a:rPr>
              <a:t>Verb-Endungen</a:t>
            </a:r>
            <a:r>
              <a:rPr lang="ru-RU" sz="4800" b="1" dirty="0" smtClean="0">
                <a:solidFill>
                  <a:srgbClr val="002060"/>
                </a:solidFill>
              </a:rPr>
              <a:t>      </a:t>
            </a:r>
            <a:r>
              <a:rPr lang="ru-RU" sz="4800" b="1" dirty="0" smtClean="0">
                <a:solidFill>
                  <a:srgbClr val="002060"/>
                </a:solidFill>
              </a:rPr>
              <a:t>10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7600" y="5159021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800000"/>
                </a:solidFill>
                <a:sym typeface="Wingdings"/>
                <a:hlinkClick r:id="rId2" action="ppaction://hlinksldjump"/>
              </a:rPr>
              <a:t></a:t>
            </a:r>
            <a:endParaRPr lang="ru-RU" sz="7200" b="1" dirty="0">
              <a:solidFill>
                <a:srgbClr val="800000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62756" y="2897168"/>
            <a:ext cx="93584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Aft>
                <a:spcPts val="1800"/>
              </a:spcAft>
            </a:pPr>
            <a:r>
              <a:rPr lang="de-DE" sz="4800" b="1" dirty="0" smtClean="0"/>
              <a:t>Ich </a:t>
            </a:r>
            <a:r>
              <a:rPr lang="de-DE" sz="4800" b="1" dirty="0" smtClean="0"/>
              <a:t>hab</a:t>
            </a:r>
            <a:r>
              <a:rPr lang="de-DE" sz="4800" b="1" dirty="0" smtClean="0">
                <a:solidFill>
                  <a:srgbClr val="009900"/>
                </a:solidFill>
              </a:rPr>
              <a:t>e</a:t>
            </a:r>
            <a:r>
              <a:rPr lang="de-DE" sz="4800" b="1" dirty="0" smtClean="0"/>
              <a:t> </a:t>
            </a:r>
            <a:r>
              <a:rPr lang="de-DE" sz="4800" b="1" dirty="0" smtClean="0"/>
              <a:t>eine Katze.</a:t>
            </a:r>
            <a:endParaRPr lang="ru-RU" sz="4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219199" y="282221"/>
            <a:ext cx="5572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2060"/>
                </a:solidFill>
              </a:rPr>
              <a:t>Verb-Endungen</a:t>
            </a:r>
            <a:r>
              <a:rPr lang="ru-RU" sz="4800" b="1" dirty="0" smtClean="0">
                <a:solidFill>
                  <a:srgbClr val="002060"/>
                </a:solidFill>
              </a:rPr>
              <a:t>      </a:t>
            </a:r>
            <a:r>
              <a:rPr lang="de-DE" sz="4800" b="1" dirty="0" smtClean="0">
                <a:solidFill>
                  <a:srgbClr val="002060"/>
                </a:solidFill>
              </a:rPr>
              <a:t>2</a:t>
            </a:r>
            <a:r>
              <a:rPr lang="ru-RU" sz="4800" b="1" dirty="0" smtClean="0">
                <a:solidFill>
                  <a:srgbClr val="002060"/>
                </a:solidFill>
              </a:rPr>
              <a:t>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54756" y="3111655"/>
            <a:ext cx="103293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Aft>
                <a:spcPts val="1800"/>
              </a:spcAft>
            </a:pPr>
            <a:r>
              <a:rPr lang="de-DE" sz="4800" b="1" dirty="0" smtClean="0"/>
              <a:t>Ich lieben </a:t>
            </a:r>
            <a:r>
              <a:rPr lang="de-DE" sz="4800" b="1" dirty="0" err="1" smtClean="0"/>
              <a:t>Musja</a:t>
            </a:r>
            <a:r>
              <a:rPr lang="de-DE" sz="4800" b="1" dirty="0" smtClean="0"/>
              <a:t>.</a:t>
            </a:r>
            <a:endParaRPr lang="ru-RU" sz="48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0250311" y="5441244"/>
            <a:ext cx="1007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ym typeface="Wingdings"/>
                <a:hlinkClick r:id="rId2" action="ppaction://hlinksldjump"/>
              </a:rPr>
              <a:t>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219199" y="282221"/>
            <a:ext cx="5572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2060"/>
                </a:solidFill>
              </a:rPr>
              <a:t>Verb-Endungen</a:t>
            </a:r>
            <a:r>
              <a:rPr lang="ru-RU" sz="4800" b="1" dirty="0" smtClean="0">
                <a:solidFill>
                  <a:srgbClr val="002060"/>
                </a:solidFill>
              </a:rPr>
              <a:t>     </a:t>
            </a:r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r>
              <a:rPr lang="de-DE" sz="4800" b="1" dirty="0" smtClean="0">
                <a:solidFill>
                  <a:srgbClr val="002060"/>
                </a:solidFill>
              </a:rPr>
              <a:t>2</a:t>
            </a:r>
            <a:r>
              <a:rPr lang="ru-RU" sz="4800" b="1" dirty="0" smtClean="0">
                <a:solidFill>
                  <a:srgbClr val="002060"/>
                </a:solidFill>
              </a:rPr>
              <a:t>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6311" y="4684888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800000"/>
                </a:solidFill>
                <a:sym typeface="Wingdings"/>
                <a:hlinkClick r:id="rId2" action="ppaction://hlinksldjump"/>
              </a:rPr>
              <a:t></a:t>
            </a:r>
            <a:endParaRPr lang="ru-RU" sz="7200" b="1" dirty="0">
              <a:solidFill>
                <a:srgbClr val="80000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3466" y="2547208"/>
            <a:ext cx="109389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Aft>
                <a:spcPts val="1800"/>
              </a:spcAft>
            </a:pPr>
            <a:r>
              <a:rPr lang="de-DE" sz="4800" b="1" dirty="0" smtClean="0"/>
              <a:t>Ich </a:t>
            </a:r>
            <a:r>
              <a:rPr lang="de-DE" sz="4800" b="1" dirty="0" smtClean="0"/>
              <a:t>lieb</a:t>
            </a:r>
            <a:r>
              <a:rPr lang="de-DE" sz="4800" b="1" dirty="0" smtClean="0">
                <a:solidFill>
                  <a:srgbClr val="009900"/>
                </a:solidFill>
              </a:rPr>
              <a:t>e</a:t>
            </a:r>
            <a:r>
              <a:rPr lang="de-DE" sz="4800" b="1" dirty="0" smtClean="0"/>
              <a:t> </a:t>
            </a:r>
            <a:r>
              <a:rPr lang="de-DE" sz="4800" b="1" dirty="0" err="1" smtClean="0"/>
              <a:t>Musja</a:t>
            </a:r>
            <a:r>
              <a:rPr lang="de-DE" sz="4800" b="1" dirty="0" smtClean="0"/>
              <a:t>.</a:t>
            </a:r>
            <a:endParaRPr lang="ru-RU" sz="4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219199" y="282221"/>
            <a:ext cx="5572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2060"/>
                </a:solidFill>
              </a:rPr>
              <a:t>Verb-Endungen</a:t>
            </a:r>
            <a:r>
              <a:rPr lang="ru-RU" sz="4800" b="1" dirty="0" smtClean="0">
                <a:solidFill>
                  <a:srgbClr val="002060"/>
                </a:solidFill>
              </a:rPr>
              <a:t>      </a:t>
            </a:r>
            <a:r>
              <a:rPr lang="de-DE" sz="4800" b="1" dirty="0" smtClean="0">
                <a:solidFill>
                  <a:srgbClr val="002060"/>
                </a:solidFill>
              </a:rPr>
              <a:t>3</a:t>
            </a:r>
            <a:r>
              <a:rPr lang="ru-RU" sz="4800" b="1" dirty="0" smtClean="0">
                <a:solidFill>
                  <a:srgbClr val="002060"/>
                </a:solidFill>
              </a:rPr>
              <a:t>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106310" y="2468188"/>
            <a:ext cx="93246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Aft>
                <a:spcPts val="1800"/>
              </a:spcAft>
            </a:pPr>
            <a:r>
              <a:rPr lang="de-DE" sz="4800" b="1" dirty="0" err="1" smtClean="0"/>
              <a:t>Musja</a:t>
            </a:r>
            <a:r>
              <a:rPr lang="de-DE" sz="4800" b="1" dirty="0" smtClean="0"/>
              <a:t> spielen gern.</a:t>
            </a:r>
            <a:endParaRPr lang="ru-RU" sz="4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250311" y="5441244"/>
            <a:ext cx="1007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ym typeface="Wingdings"/>
                <a:hlinkClick r:id="rId2" action="ppaction://hlinksldjump"/>
              </a:rPr>
              <a:t>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219199" y="282221"/>
            <a:ext cx="5572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2060"/>
                </a:solidFill>
              </a:rPr>
              <a:t>Verb-Endungen</a:t>
            </a:r>
            <a:r>
              <a:rPr lang="ru-RU" sz="4800" b="1" dirty="0" smtClean="0">
                <a:solidFill>
                  <a:srgbClr val="002060"/>
                </a:solidFill>
              </a:rPr>
              <a:t>      </a:t>
            </a:r>
            <a:r>
              <a:rPr lang="de-DE" sz="4800" b="1" dirty="0" smtClean="0">
                <a:solidFill>
                  <a:srgbClr val="002060"/>
                </a:solidFill>
              </a:rPr>
              <a:t>3</a:t>
            </a:r>
            <a:r>
              <a:rPr lang="ru-RU" sz="4800" b="1" dirty="0" smtClean="0">
                <a:solidFill>
                  <a:srgbClr val="002060"/>
                </a:solidFill>
              </a:rPr>
              <a:t>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219200" y="2423033"/>
            <a:ext cx="90649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Aft>
                <a:spcPts val="1800"/>
              </a:spcAft>
            </a:pPr>
            <a:r>
              <a:rPr lang="de-DE" sz="4800" b="1" dirty="0" err="1" smtClean="0"/>
              <a:t>Musja</a:t>
            </a:r>
            <a:r>
              <a:rPr lang="de-DE" sz="4800" b="1" dirty="0" smtClean="0"/>
              <a:t> </a:t>
            </a:r>
            <a:r>
              <a:rPr lang="de-DE" sz="4800" b="1" dirty="0" smtClean="0"/>
              <a:t>spiel</a:t>
            </a:r>
            <a:r>
              <a:rPr lang="de-DE" sz="4800" b="1" dirty="0" smtClean="0">
                <a:solidFill>
                  <a:srgbClr val="009900"/>
                </a:solidFill>
              </a:rPr>
              <a:t>t</a:t>
            </a:r>
            <a:r>
              <a:rPr lang="de-DE" sz="4800" b="1" dirty="0" smtClean="0"/>
              <a:t> </a:t>
            </a:r>
            <a:r>
              <a:rPr lang="de-DE" sz="4800" b="1" dirty="0" smtClean="0"/>
              <a:t>gern.</a:t>
            </a:r>
            <a:endParaRPr lang="ru-RU" sz="4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06311" y="4684888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800000"/>
                </a:solidFill>
                <a:sym typeface="Wingdings"/>
                <a:hlinkClick r:id="rId2" action="ppaction://hlinksldjump"/>
              </a:rPr>
              <a:t></a:t>
            </a:r>
            <a:endParaRPr lang="ru-RU" sz="7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219199" y="282221"/>
            <a:ext cx="5572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2060"/>
                </a:solidFill>
              </a:rPr>
              <a:t>Verb-Endungen</a:t>
            </a:r>
            <a:r>
              <a:rPr lang="ru-RU" sz="4800" b="1" dirty="0" smtClean="0">
                <a:solidFill>
                  <a:srgbClr val="002060"/>
                </a:solidFill>
              </a:rPr>
              <a:t>      </a:t>
            </a:r>
            <a:r>
              <a:rPr lang="de-DE" sz="4800" b="1" dirty="0" smtClean="0">
                <a:solidFill>
                  <a:srgbClr val="002060"/>
                </a:solidFill>
              </a:rPr>
              <a:t>4</a:t>
            </a:r>
            <a:r>
              <a:rPr lang="ru-RU" sz="4800" b="1" dirty="0" smtClean="0">
                <a:solidFill>
                  <a:srgbClr val="002060"/>
                </a:solidFill>
              </a:rPr>
              <a:t>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371600" y="2614942"/>
            <a:ext cx="97579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800"/>
              </a:spcAft>
            </a:pPr>
            <a:r>
              <a:rPr lang="de-DE" sz="4800" b="1" dirty="0" smtClean="0"/>
              <a:t>Meine Katze schwimmen nicht gern</a:t>
            </a:r>
            <a:r>
              <a:rPr lang="de-DE" sz="4800" b="1" dirty="0" smtClean="0"/>
              <a:t>.</a:t>
            </a:r>
            <a:endParaRPr lang="ru-RU" sz="4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250311" y="5441244"/>
            <a:ext cx="1007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ym typeface="Wingdings"/>
                <a:hlinkClick r:id="rId2" action="ppaction://hlinksldjump"/>
              </a:rPr>
              <a:t>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723076" y="361889"/>
            <a:ext cx="3538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>
                <a:solidFill>
                  <a:srgbClr val="002060"/>
                </a:solidFill>
              </a:rPr>
              <a:t>Wählt eine Frage: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462844" y="1250245"/>
          <a:ext cx="11232000" cy="50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2000"/>
                <a:gridCol w="1584000"/>
                <a:gridCol w="1584000"/>
                <a:gridCol w="1584000"/>
                <a:gridCol w="1584000"/>
                <a:gridCol w="1584000"/>
              </a:tblGrid>
              <a:tr h="12600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de-DE" sz="3200" b="1" dirty="0" smtClean="0"/>
                        <a:t>Orthografie</a:t>
                      </a:r>
                      <a:endParaRPr lang="ru-RU" sz="3200" b="1" dirty="0"/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3" action="ppaction://hlinksldjump"/>
                        </a:rPr>
                        <a:t>10</a:t>
                      </a:r>
                      <a:endParaRPr lang="ru-RU" sz="3600" b="1" dirty="0"/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4" action="ppaction://hlinksldjump"/>
                        </a:rPr>
                        <a:t>20</a:t>
                      </a:r>
                      <a:endParaRPr lang="ru-RU" sz="3600" b="1" dirty="0"/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5" action="ppaction://hlinksldjump"/>
                        </a:rPr>
                        <a:t>30</a:t>
                      </a:r>
                      <a:endParaRPr lang="ru-RU" sz="3600" b="1" dirty="0"/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6" action="ppaction://hlinksldjump"/>
                        </a:rPr>
                        <a:t>40</a:t>
                      </a:r>
                      <a:endParaRPr lang="ru-RU" sz="3600" b="1" dirty="0"/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7" action="ppaction://hlinksldjump"/>
                        </a:rPr>
                        <a:t>50</a:t>
                      </a:r>
                      <a:endParaRPr lang="ru-RU" sz="3600" b="1" dirty="0"/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</a:tr>
              <a:tr h="12600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de-DE" sz="3200" b="1" dirty="0" smtClean="0"/>
                        <a:t>Verb-Endungen</a:t>
                      </a:r>
                      <a:endParaRPr lang="ru-RU" sz="3200" b="1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hlinkClick r:id="rId8" action="ppaction://hlinksldjump"/>
                        </a:rPr>
                        <a:t>10</a:t>
                      </a:r>
                      <a:endParaRPr lang="ru-RU" sz="3600" b="1" dirty="0" smtClean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9" action="ppaction://hlinksldjump"/>
                        </a:rPr>
                        <a:t>20</a:t>
                      </a:r>
                      <a:endParaRPr lang="ru-RU" sz="3600" b="1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0" action="ppaction://hlinksldjump"/>
                        </a:rPr>
                        <a:t>30</a:t>
                      </a:r>
                      <a:endParaRPr lang="ru-RU" sz="3600" b="1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1" action="ppaction://hlinksldjump"/>
                        </a:rPr>
                        <a:t>40</a:t>
                      </a:r>
                      <a:endParaRPr lang="ru-RU" sz="3600" b="1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2" action="ppaction://hlinksldjump"/>
                        </a:rPr>
                        <a:t>50</a:t>
                      </a:r>
                      <a:endParaRPr lang="ru-RU" sz="3600" b="1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12600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de-DE" sz="3200" b="1" dirty="0" smtClean="0"/>
                        <a:t>Satzbau</a:t>
                      </a:r>
                      <a:endParaRPr lang="ru-RU" sz="3200" b="1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3" action="ppaction://hlinksldjump"/>
                        </a:rPr>
                        <a:t>10</a:t>
                      </a:r>
                      <a:endParaRPr lang="ru-RU" sz="3600" b="1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4" action="ppaction://hlinksldjump"/>
                        </a:rPr>
                        <a:t>20</a:t>
                      </a:r>
                      <a:endParaRPr lang="ru-RU" sz="3600" b="1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5" action="ppaction://hlinksldjump"/>
                        </a:rPr>
                        <a:t>30</a:t>
                      </a:r>
                      <a:endParaRPr lang="ru-RU" sz="3600" b="1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6" action="ppaction://hlinksldjump"/>
                        </a:rPr>
                        <a:t>40</a:t>
                      </a:r>
                      <a:endParaRPr lang="ru-RU" sz="3600" b="1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7" action="ppaction://hlinksldjump"/>
                        </a:rPr>
                        <a:t>50</a:t>
                      </a:r>
                      <a:endParaRPr lang="ru-RU" sz="3600" b="1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</a:tr>
              <a:tr h="12600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de-DE" sz="3200" b="1" dirty="0" smtClean="0"/>
                        <a:t>Wortschatz</a:t>
                      </a:r>
                      <a:endParaRPr lang="ru-RU" sz="3200" b="1" dirty="0"/>
                    </a:p>
                  </a:txBody>
                  <a:tcPr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8" action="ppaction://hlinksldjump"/>
                        </a:rPr>
                        <a:t>10</a:t>
                      </a:r>
                      <a:endParaRPr lang="ru-RU" sz="3600" b="1" dirty="0"/>
                    </a:p>
                  </a:txBody>
                  <a:tcPr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9" action="ppaction://hlinksldjump"/>
                        </a:rPr>
                        <a:t>20</a:t>
                      </a:r>
                      <a:endParaRPr lang="ru-RU" sz="3600" b="1" dirty="0"/>
                    </a:p>
                  </a:txBody>
                  <a:tcPr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20" action="ppaction://hlinksldjump"/>
                        </a:rPr>
                        <a:t>30</a:t>
                      </a:r>
                      <a:endParaRPr lang="ru-RU" sz="3600" b="1" dirty="0"/>
                    </a:p>
                  </a:txBody>
                  <a:tcPr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21" action="ppaction://hlinksldjump"/>
                        </a:rPr>
                        <a:t>40</a:t>
                      </a:r>
                      <a:endParaRPr lang="ru-RU" sz="3600" b="1" dirty="0"/>
                    </a:p>
                  </a:txBody>
                  <a:tcPr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22" action="ppaction://hlinksldjump"/>
                        </a:rPr>
                        <a:t>50</a:t>
                      </a:r>
                      <a:endParaRPr lang="ru-RU" sz="3600" b="1" dirty="0"/>
                    </a:p>
                  </a:txBody>
                  <a:tcPr anchor="ctr">
                    <a:solidFill>
                      <a:srgbClr val="99FF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219199" y="282221"/>
            <a:ext cx="5572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2060"/>
                </a:solidFill>
              </a:rPr>
              <a:t>Verb-Endungen</a:t>
            </a:r>
            <a:r>
              <a:rPr lang="ru-RU" sz="4800" b="1" dirty="0" smtClean="0">
                <a:solidFill>
                  <a:srgbClr val="002060"/>
                </a:solidFill>
              </a:rPr>
              <a:t>      </a:t>
            </a:r>
            <a:r>
              <a:rPr lang="de-DE" sz="4800" b="1" dirty="0" smtClean="0">
                <a:solidFill>
                  <a:srgbClr val="002060"/>
                </a:solidFill>
              </a:rPr>
              <a:t>4</a:t>
            </a:r>
            <a:r>
              <a:rPr lang="ru-RU" sz="4800" b="1" dirty="0" smtClean="0">
                <a:solidFill>
                  <a:srgbClr val="002060"/>
                </a:solidFill>
              </a:rPr>
              <a:t>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375632" y="2581076"/>
            <a:ext cx="94665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800"/>
              </a:spcAft>
            </a:pPr>
            <a:r>
              <a:rPr lang="de-DE" sz="4800" b="1" dirty="0" smtClean="0"/>
              <a:t>Meine Katze </a:t>
            </a:r>
            <a:r>
              <a:rPr lang="de-DE" sz="4800" b="1" dirty="0" smtClean="0"/>
              <a:t>schwimm</a:t>
            </a:r>
            <a:r>
              <a:rPr lang="de-DE" sz="4800" b="1" dirty="0" smtClean="0">
                <a:solidFill>
                  <a:srgbClr val="009900"/>
                </a:solidFill>
              </a:rPr>
              <a:t>t</a:t>
            </a:r>
            <a:r>
              <a:rPr lang="de-DE" sz="4800" b="1" dirty="0" smtClean="0"/>
              <a:t> </a:t>
            </a:r>
            <a:r>
              <a:rPr lang="de-DE" sz="4800" b="1" dirty="0" smtClean="0"/>
              <a:t>nicht gern.</a:t>
            </a:r>
            <a:endParaRPr lang="ru-RU" sz="4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06311" y="4684888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800000"/>
                </a:solidFill>
                <a:sym typeface="Wingdings"/>
                <a:hlinkClick r:id="rId2" action="ppaction://hlinksldjump"/>
              </a:rPr>
              <a:t></a:t>
            </a:r>
            <a:endParaRPr lang="ru-RU" sz="7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219199" y="282221"/>
            <a:ext cx="5572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2060"/>
                </a:solidFill>
              </a:rPr>
              <a:t>Verb-Endungen</a:t>
            </a:r>
            <a:r>
              <a:rPr lang="ru-RU" sz="4800" b="1" dirty="0" smtClean="0">
                <a:solidFill>
                  <a:srgbClr val="002060"/>
                </a:solidFill>
              </a:rPr>
              <a:t>      </a:t>
            </a:r>
            <a:r>
              <a:rPr lang="de-DE" sz="4800" b="1" dirty="0" smtClean="0">
                <a:solidFill>
                  <a:srgbClr val="002060"/>
                </a:solidFill>
              </a:rPr>
              <a:t>5</a:t>
            </a:r>
            <a:r>
              <a:rPr lang="ru-RU" sz="4800" b="1" dirty="0" smtClean="0">
                <a:solidFill>
                  <a:srgbClr val="002060"/>
                </a:solidFill>
              </a:rPr>
              <a:t>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444979" y="2660097"/>
            <a:ext cx="96715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Aft>
                <a:spcPts val="1800"/>
              </a:spcAft>
            </a:pPr>
            <a:r>
              <a:rPr lang="de-DE" sz="4800" b="1" dirty="0" err="1" smtClean="0"/>
              <a:t>Musja</a:t>
            </a:r>
            <a:r>
              <a:rPr lang="de-DE" sz="4800" b="1" dirty="0" smtClean="0"/>
              <a:t> schlafen viel.</a:t>
            </a:r>
            <a:endParaRPr lang="ru-RU" sz="4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250311" y="5441244"/>
            <a:ext cx="1007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ym typeface="Wingdings"/>
                <a:hlinkClick r:id="rId2" action="ppaction://hlinksldjump"/>
              </a:rPr>
              <a:t>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219199" y="282221"/>
            <a:ext cx="5572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2060"/>
                </a:solidFill>
              </a:rPr>
              <a:t>Verb-Endungen</a:t>
            </a:r>
            <a:r>
              <a:rPr lang="ru-RU" sz="4800" b="1" dirty="0" smtClean="0">
                <a:solidFill>
                  <a:srgbClr val="002060"/>
                </a:solidFill>
              </a:rPr>
              <a:t>      </a:t>
            </a:r>
            <a:r>
              <a:rPr lang="de-DE" sz="4800" b="1" dirty="0" smtClean="0">
                <a:solidFill>
                  <a:srgbClr val="002060"/>
                </a:solidFill>
              </a:rPr>
              <a:t>5</a:t>
            </a:r>
            <a:r>
              <a:rPr lang="ru-RU" sz="4800" b="1" dirty="0" smtClean="0">
                <a:solidFill>
                  <a:srgbClr val="002060"/>
                </a:solidFill>
              </a:rPr>
              <a:t>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453366" y="2859755"/>
            <a:ext cx="87095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Aft>
                <a:spcPts val="1800"/>
              </a:spcAft>
            </a:pPr>
            <a:r>
              <a:rPr lang="de-DE" sz="4800" b="1" dirty="0" err="1" smtClean="0"/>
              <a:t>Musja</a:t>
            </a:r>
            <a:r>
              <a:rPr lang="de-DE" sz="4800" b="1" dirty="0" smtClean="0"/>
              <a:t> schl</a:t>
            </a:r>
            <a:r>
              <a:rPr lang="de-DE" sz="4800" b="1" dirty="0" smtClean="0">
                <a:solidFill>
                  <a:srgbClr val="009900"/>
                </a:solidFill>
              </a:rPr>
              <a:t>ä</a:t>
            </a:r>
            <a:r>
              <a:rPr lang="de-DE" sz="4800" b="1" dirty="0" smtClean="0"/>
              <a:t>f</a:t>
            </a:r>
            <a:r>
              <a:rPr lang="de-DE" sz="4800" b="1" dirty="0" smtClean="0">
                <a:solidFill>
                  <a:srgbClr val="009900"/>
                </a:solidFill>
              </a:rPr>
              <a:t>t</a:t>
            </a:r>
            <a:r>
              <a:rPr lang="de-DE" sz="4800" b="1" dirty="0" smtClean="0"/>
              <a:t> viel.</a:t>
            </a:r>
            <a:endParaRPr lang="ru-RU" sz="4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40178" y="5159021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800000"/>
                </a:solidFill>
                <a:sym typeface="Wingdings"/>
                <a:hlinkClick r:id="rId2" action="ppaction://hlinksldjump"/>
              </a:rPr>
              <a:t></a:t>
            </a:r>
            <a:endParaRPr lang="ru-RU" sz="7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330221" y="270932"/>
            <a:ext cx="3939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2060"/>
                </a:solidFill>
              </a:rPr>
              <a:t>Satzbau</a:t>
            </a:r>
            <a:r>
              <a:rPr lang="ru-RU" sz="4800" b="1" dirty="0" smtClean="0">
                <a:solidFill>
                  <a:srgbClr val="002060"/>
                </a:solidFill>
              </a:rPr>
              <a:t>        </a:t>
            </a:r>
            <a:r>
              <a:rPr lang="ru-RU" sz="4800" b="1" dirty="0" smtClean="0">
                <a:solidFill>
                  <a:srgbClr val="002060"/>
                </a:solidFill>
              </a:rPr>
              <a:t>10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2460978" y="2434321"/>
            <a:ext cx="65362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Aft>
                <a:spcPts val="1800"/>
              </a:spcAft>
            </a:pPr>
            <a:r>
              <a:rPr lang="de-DE" sz="4800" b="1" dirty="0" smtClean="0"/>
              <a:t>Ihr Name </a:t>
            </a:r>
            <a:r>
              <a:rPr lang="de-DE" sz="4800" b="1" dirty="0" err="1" smtClean="0"/>
              <a:t>Musja</a:t>
            </a:r>
            <a:r>
              <a:rPr lang="de-DE" sz="4800" b="1" dirty="0" smtClean="0"/>
              <a:t>.</a:t>
            </a:r>
            <a:endParaRPr lang="ru-RU" sz="4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250311" y="5441244"/>
            <a:ext cx="1007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ym typeface="Wingdings"/>
                <a:hlinkClick r:id="rId2" action="ppaction://hlinksldjump"/>
              </a:rPr>
              <a:t>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307643" y="270932"/>
            <a:ext cx="3939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2060"/>
                </a:solidFill>
              </a:rPr>
              <a:t>Satzbau</a:t>
            </a:r>
            <a:r>
              <a:rPr lang="ru-RU" sz="4800" b="1" dirty="0" smtClean="0">
                <a:solidFill>
                  <a:srgbClr val="002060"/>
                </a:solidFill>
              </a:rPr>
              <a:t>        10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545127" y="2591050"/>
            <a:ext cx="774256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Aft>
                <a:spcPts val="1800"/>
              </a:spcAft>
            </a:pPr>
            <a:r>
              <a:rPr lang="de-DE" sz="4400" b="1" dirty="0" smtClean="0"/>
              <a:t>Ihr Name </a:t>
            </a:r>
            <a:r>
              <a:rPr lang="de-DE" sz="4400" b="1" dirty="0" smtClean="0">
                <a:solidFill>
                  <a:srgbClr val="009900"/>
                </a:solidFill>
              </a:rPr>
              <a:t>ist</a:t>
            </a:r>
            <a:r>
              <a:rPr lang="de-DE" sz="4400" b="1" dirty="0" smtClean="0"/>
              <a:t> </a:t>
            </a:r>
            <a:r>
              <a:rPr lang="de-DE" sz="4400" b="1" dirty="0" err="1" smtClean="0"/>
              <a:t>Musja</a:t>
            </a:r>
            <a:r>
              <a:rPr lang="de-DE" sz="3200" b="1" dirty="0" smtClean="0"/>
              <a:t>.</a:t>
            </a:r>
            <a:endParaRPr lang="ru-RU" sz="32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06311" y="4684888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800000"/>
                </a:solidFill>
                <a:sym typeface="Wingdings"/>
                <a:hlinkClick r:id="rId2" action="ppaction://hlinksldjump"/>
              </a:rPr>
              <a:t></a:t>
            </a:r>
            <a:endParaRPr lang="ru-RU" sz="7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330221" y="270932"/>
            <a:ext cx="3939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2060"/>
                </a:solidFill>
              </a:rPr>
              <a:t>Satzbau</a:t>
            </a:r>
            <a:r>
              <a:rPr lang="ru-RU" sz="4800" b="1" dirty="0" smtClean="0">
                <a:solidFill>
                  <a:srgbClr val="002060"/>
                </a:solidFill>
              </a:rPr>
              <a:t>        </a:t>
            </a:r>
            <a:r>
              <a:rPr lang="de-DE" sz="4800" b="1" dirty="0" smtClean="0">
                <a:solidFill>
                  <a:srgbClr val="002060"/>
                </a:solidFill>
              </a:rPr>
              <a:t>2</a:t>
            </a:r>
            <a:r>
              <a:rPr lang="ru-RU" sz="4800" b="1" dirty="0" smtClean="0">
                <a:solidFill>
                  <a:srgbClr val="002060"/>
                </a:solidFill>
              </a:rPr>
              <a:t>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907822" y="2423032"/>
            <a:ext cx="76087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Aft>
                <a:spcPts val="1800"/>
              </a:spcAft>
            </a:pPr>
            <a:r>
              <a:rPr lang="de-DE" sz="4800" b="1" dirty="0" err="1" smtClean="0"/>
              <a:t>Musja</a:t>
            </a:r>
            <a:r>
              <a:rPr lang="de-DE" sz="4800" b="1" dirty="0" smtClean="0"/>
              <a:t> schwarz und weiß.</a:t>
            </a:r>
            <a:endParaRPr lang="ru-RU" sz="4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250311" y="5441244"/>
            <a:ext cx="1007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ym typeface="Wingdings"/>
                <a:hlinkClick r:id="rId2" action="ppaction://hlinksldjump"/>
              </a:rPr>
              <a:t>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330221" y="270932"/>
            <a:ext cx="3939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2060"/>
                </a:solidFill>
              </a:rPr>
              <a:t>Satzbau</a:t>
            </a:r>
            <a:r>
              <a:rPr lang="ru-RU" sz="4800" b="1" dirty="0" smtClean="0">
                <a:solidFill>
                  <a:srgbClr val="002060"/>
                </a:solidFill>
              </a:rPr>
              <a:t>        </a:t>
            </a:r>
            <a:r>
              <a:rPr lang="de-DE" sz="4800" b="1" dirty="0" smtClean="0">
                <a:solidFill>
                  <a:srgbClr val="002060"/>
                </a:solidFill>
              </a:rPr>
              <a:t>2</a:t>
            </a:r>
            <a:r>
              <a:rPr lang="ru-RU" sz="4800" b="1" dirty="0" smtClean="0">
                <a:solidFill>
                  <a:srgbClr val="002060"/>
                </a:solidFill>
              </a:rPr>
              <a:t>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505294" y="2423033"/>
            <a:ext cx="93760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Aft>
                <a:spcPts val="1800"/>
              </a:spcAft>
            </a:pPr>
            <a:r>
              <a:rPr lang="de-DE" sz="4800" b="1" dirty="0" err="1" smtClean="0"/>
              <a:t>Musja</a:t>
            </a:r>
            <a:r>
              <a:rPr lang="de-DE" sz="4800" b="1" dirty="0" smtClean="0"/>
              <a:t> </a:t>
            </a:r>
            <a:r>
              <a:rPr lang="de-DE" sz="4800" b="1" dirty="0" smtClean="0">
                <a:solidFill>
                  <a:srgbClr val="009900"/>
                </a:solidFill>
              </a:rPr>
              <a:t>ist</a:t>
            </a:r>
            <a:r>
              <a:rPr lang="de-DE" sz="4800" b="1" dirty="0" smtClean="0"/>
              <a:t> schwarz </a:t>
            </a:r>
            <a:r>
              <a:rPr lang="de-DE" sz="4800" b="1" dirty="0" smtClean="0"/>
              <a:t>und weiß.</a:t>
            </a:r>
            <a:endParaRPr lang="ru-RU" sz="4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06311" y="4684888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800000"/>
                </a:solidFill>
                <a:sym typeface="Wingdings"/>
                <a:hlinkClick r:id="rId2" action="ppaction://hlinksldjump"/>
              </a:rPr>
              <a:t></a:t>
            </a:r>
            <a:endParaRPr lang="ru-RU" sz="7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330221" y="270932"/>
            <a:ext cx="3939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2060"/>
                </a:solidFill>
              </a:rPr>
              <a:t>Satzbau</a:t>
            </a:r>
            <a:r>
              <a:rPr lang="ru-RU" sz="4800" b="1" dirty="0" smtClean="0">
                <a:solidFill>
                  <a:srgbClr val="002060"/>
                </a:solidFill>
              </a:rPr>
              <a:t>        </a:t>
            </a:r>
            <a:r>
              <a:rPr lang="de-DE" sz="4800" b="1" dirty="0" smtClean="0">
                <a:solidFill>
                  <a:srgbClr val="002060"/>
                </a:solidFill>
              </a:rPr>
              <a:t>3</a:t>
            </a:r>
            <a:r>
              <a:rPr lang="ru-RU" sz="4800" b="1" dirty="0" smtClean="0">
                <a:solidFill>
                  <a:srgbClr val="002060"/>
                </a:solidFill>
              </a:rPr>
              <a:t>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693333" y="2423032"/>
            <a:ext cx="71007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Aft>
                <a:spcPts val="1800"/>
              </a:spcAft>
            </a:pPr>
            <a:r>
              <a:rPr lang="de-DE" sz="4800" b="1" dirty="0" smtClean="0"/>
              <a:t>Meine Katze viel schläft.</a:t>
            </a:r>
            <a:endParaRPr lang="ru-RU" sz="4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250311" y="5441244"/>
            <a:ext cx="1007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ym typeface="Wingdings"/>
                <a:hlinkClick r:id="rId2" action="ppaction://hlinksldjump"/>
              </a:rPr>
              <a:t>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330221" y="270932"/>
            <a:ext cx="3939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2060"/>
                </a:solidFill>
              </a:rPr>
              <a:t>Satzbau</a:t>
            </a:r>
            <a:r>
              <a:rPr lang="ru-RU" sz="4800" b="1" dirty="0" smtClean="0">
                <a:solidFill>
                  <a:srgbClr val="002060"/>
                </a:solidFill>
              </a:rPr>
              <a:t>        </a:t>
            </a:r>
            <a:r>
              <a:rPr lang="de-DE" sz="4800" b="1" dirty="0" smtClean="0">
                <a:solidFill>
                  <a:srgbClr val="002060"/>
                </a:solidFill>
              </a:rPr>
              <a:t>3</a:t>
            </a:r>
            <a:r>
              <a:rPr lang="ru-RU" sz="4800" b="1" dirty="0" smtClean="0">
                <a:solidFill>
                  <a:srgbClr val="002060"/>
                </a:solidFill>
              </a:rPr>
              <a:t>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682044" y="2660102"/>
            <a:ext cx="77554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Aft>
                <a:spcPts val="1800"/>
              </a:spcAft>
            </a:pPr>
            <a:r>
              <a:rPr lang="de-DE" sz="4800" b="1" dirty="0" smtClean="0"/>
              <a:t>Meine </a:t>
            </a:r>
            <a:r>
              <a:rPr lang="de-DE" sz="4800" b="1" dirty="0" smtClean="0"/>
              <a:t>Katze </a:t>
            </a:r>
            <a:r>
              <a:rPr lang="de-DE" sz="4800" b="1" dirty="0" smtClean="0">
                <a:solidFill>
                  <a:srgbClr val="009900"/>
                </a:solidFill>
              </a:rPr>
              <a:t>schläft</a:t>
            </a:r>
            <a:r>
              <a:rPr lang="de-DE" sz="4800" b="1" dirty="0" smtClean="0"/>
              <a:t> viel.</a:t>
            </a:r>
            <a:endParaRPr lang="ru-RU" sz="4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06311" y="4684888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800000"/>
                </a:solidFill>
                <a:sym typeface="Wingdings"/>
                <a:hlinkClick r:id="rId2" action="ppaction://hlinksldjump"/>
              </a:rPr>
              <a:t></a:t>
            </a:r>
            <a:endParaRPr lang="ru-RU" sz="7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330221" y="270932"/>
            <a:ext cx="3939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2060"/>
                </a:solidFill>
              </a:rPr>
              <a:t>Satzbau</a:t>
            </a:r>
            <a:r>
              <a:rPr lang="ru-RU" sz="4800" b="1" dirty="0" smtClean="0">
                <a:solidFill>
                  <a:srgbClr val="002060"/>
                </a:solidFill>
              </a:rPr>
              <a:t>        </a:t>
            </a:r>
            <a:r>
              <a:rPr lang="de-DE" sz="4800" b="1" dirty="0" smtClean="0">
                <a:solidFill>
                  <a:srgbClr val="002060"/>
                </a:solidFill>
              </a:rPr>
              <a:t>4</a:t>
            </a:r>
            <a:r>
              <a:rPr lang="ru-RU" sz="4800" b="1" dirty="0" smtClean="0">
                <a:solidFill>
                  <a:srgbClr val="002060"/>
                </a:solidFill>
              </a:rPr>
              <a:t>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862667" y="2434319"/>
            <a:ext cx="93975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Aft>
                <a:spcPts val="1800"/>
              </a:spcAft>
            </a:pPr>
            <a:r>
              <a:rPr lang="de-DE" sz="4800" b="1" dirty="0" smtClean="0"/>
              <a:t>Meine Katze nicht gern schwimmt.</a:t>
            </a:r>
            <a:endParaRPr lang="ru-RU" sz="4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250311" y="5441244"/>
            <a:ext cx="1007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ym typeface="Wingdings"/>
                <a:hlinkClick r:id="rId2" action="ppaction://hlinksldjump"/>
              </a:rPr>
              <a:t>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968978" y="327377"/>
            <a:ext cx="48902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2060"/>
                </a:solidFill>
              </a:rPr>
              <a:t>Orthografie</a:t>
            </a:r>
            <a:r>
              <a:rPr lang="ru-RU" sz="4800" b="1" dirty="0" smtClean="0">
                <a:solidFill>
                  <a:srgbClr val="002060"/>
                </a:solidFill>
              </a:rPr>
              <a:t>        10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873956" y="2547211"/>
            <a:ext cx="865857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Aft>
                <a:spcPts val="1800"/>
              </a:spcAft>
            </a:pPr>
            <a:r>
              <a:rPr lang="de-DE" sz="4800" b="1" dirty="0" smtClean="0"/>
              <a:t>Maine Katze heißt </a:t>
            </a:r>
            <a:r>
              <a:rPr lang="de-DE" sz="4800" b="1" dirty="0" err="1" smtClean="0"/>
              <a:t>Musja</a:t>
            </a:r>
            <a:r>
              <a:rPr lang="de-DE" sz="4800" b="1" dirty="0" smtClean="0"/>
              <a:t>.</a:t>
            </a:r>
            <a:endParaRPr lang="ru-RU" sz="4800" b="1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10250311" y="5441244"/>
            <a:ext cx="1007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ym typeface="Wingdings"/>
                <a:hlinkClick r:id="rId2" action="ppaction://hlinksldjump"/>
              </a:rPr>
              <a:t>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330221" y="270932"/>
            <a:ext cx="3939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2060"/>
                </a:solidFill>
              </a:rPr>
              <a:t>Satzbau</a:t>
            </a:r>
            <a:r>
              <a:rPr lang="ru-RU" sz="4800" b="1" dirty="0" smtClean="0">
                <a:solidFill>
                  <a:srgbClr val="002060"/>
                </a:solidFill>
              </a:rPr>
              <a:t>        </a:t>
            </a:r>
            <a:r>
              <a:rPr lang="de-DE" sz="4800" b="1" dirty="0" smtClean="0">
                <a:solidFill>
                  <a:srgbClr val="002060"/>
                </a:solidFill>
              </a:rPr>
              <a:t>4</a:t>
            </a:r>
            <a:r>
              <a:rPr lang="ru-RU" sz="4800" b="1" dirty="0" smtClean="0">
                <a:solidFill>
                  <a:srgbClr val="002060"/>
                </a:solidFill>
              </a:rPr>
              <a:t>0</a:t>
            </a:r>
            <a:endParaRPr lang="ru-RU" sz="4800" b="1" dirty="0" smtClean="0">
              <a:solidFill>
                <a:srgbClr val="002060"/>
              </a:solidFill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535126" y="2572044"/>
            <a:ext cx="89804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Aft>
                <a:spcPts val="1800"/>
              </a:spcAft>
            </a:pPr>
            <a:r>
              <a:rPr lang="de-DE" sz="4800" b="1" dirty="0" smtClean="0"/>
              <a:t>Meine Katze </a:t>
            </a:r>
            <a:r>
              <a:rPr lang="de-DE" sz="4800" b="1" dirty="0" smtClean="0">
                <a:solidFill>
                  <a:srgbClr val="009900"/>
                </a:solidFill>
              </a:rPr>
              <a:t>schwimmt</a:t>
            </a:r>
            <a:r>
              <a:rPr lang="de-DE" sz="4800" b="1" dirty="0" smtClean="0"/>
              <a:t> </a:t>
            </a:r>
            <a:r>
              <a:rPr lang="de-DE" sz="4800" b="1" dirty="0" smtClean="0"/>
              <a:t>nicht gern.</a:t>
            </a:r>
            <a:endParaRPr lang="ru-RU" sz="4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06311" y="4684888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800000"/>
                </a:solidFill>
                <a:sym typeface="Wingdings"/>
                <a:hlinkClick r:id="rId2" action="ppaction://hlinksldjump"/>
              </a:rPr>
              <a:t></a:t>
            </a:r>
            <a:endParaRPr lang="ru-RU" sz="7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330221" y="270932"/>
            <a:ext cx="3939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2060"/>
                </a:solidFill>
              </a:rPr>
              <a:t>Satzbau</a:t>
            </a:r>
            <a:r>
              <a:rPr lang="ru-RU" sz="4800" b="1" dirty="0" smtClean="0">
                <a:solidFill>
                  <a:srgbClr val="002060"/>
                </a:solidFill>
              </a:rPr>
              <a:t>        </a:t>
            </a:r>
            <a:r>
              <a:rPr lang="de-DE" sz="4800" b="1" dirty="0" smtClean="0">
                <a:solidFill>
                  <a:srgbClr val="002060"/>
                </a:solidFill>
              </a:rPr>
              <a:t>5</a:t>
            </a:r>
            <a:r>
              <a:rPr lang="ru-RU" sz="4800" b="1" dirty="0" smtClean="0">
                <a:solidFill>
                  <a:srgbClr val="002060"/>
                </a:solidFill>
              </a:rPr>
              <a:t>0</a:t>
            </a:r>
            <a:endParaRPr lang="ru-RU" sz="4800" b="1" dirty="0" smtClean="0">
              <a:solidFill>
                <a:srgbClr val="002060"/>
              </a:solidFill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2054578" y="2535921"/>
            <a:ext cx="67620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Aft>
                <a:spcPts val="1800"/>
              </a:spcAft>
            </a:pPr>
            <a:r>
              <a:rPr lang="de-DE" sz="4800" b="1" dirty="0" smtClean="0"/>
              <a:t>Sie 3 Jahr alt.</a:t>
            </a:r>
            <a:endParaRPr lang="ru-RU" sz="4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250311" y="5441244"/>
            <a:ext cx="1007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ym typeface="Wingdings"/>
                <a:hlinkClick r:id="rId2" action="ppaction://hlinksldjump"/>
              </a:rPr>
              <a:t>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330221" y="270932"/>
            <a:ext cx="3939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2060"/>
                </a:solidFill>
              </a:rPr>
              <a:t>Satzbau</a:t>
            </a:r>
            <a:r>
              <a:rPr lang="ru-RU" sz="4800" b="1" dirty="0" smtClean="0">
                <a:solidFill>
                  <a:srgbClr val="002060"/>
                </a:solidFill>
              </a:rPr>
              <a:t>        </a:t>
            </a:r>
            <a:r>
              <a:rPr lang="de-DE" sz="4800" b="1" dirty="0" smtClean="0">
                <a:solidFill>
                  <a:srgbClr val="002060"/>
                </a:solidFill>
              </a:rPr>
              <a:t>5</a:t>
            </a:r>
            <a:r>
              <a:rPr lang="ru-RU" sz="4800" b="1" dirty="0" smtClean="0">
                <a:solidFill>
                  <a:srgbClr val="002060"/>
                </a:solidFill>
              </a:rPr>
              <a:t>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636889" y="2423032"/>
            <a:ext cx="85682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Aft>
                <a:spcPts val="1800"/>
              </a:spcAft>
            </a:pPr>
            <a:r>
              <a:rPr lang="de-DE" sz="4800" b="1" dirty="0" smtClean="0"/>
              <a:t>Sie </a:t>
            </a:r>
            <a:r>
              <a:rPr lang="de-DE" sz="4800" b="1" dirty="0" smtClean="0">
                <a:solidFill>
                  <a:srgbClr val="009900"/>
                </a:solidFill>
              </a:rPr>
              <a:t>ist</a:t>
            </a:r>
            <a:r>
              <a:rPr lang="de-DE" sz="4800" b="1" dirty="0" smtClean="0"/>
              <a:t> </a:t>
            </a:r>
            <a:r>
              <a:rPr lang="de-DE" sz="4800" b="1" dirty="0" smtClean="0"/>
              <a:t>3 </a:t>
            </a:r>
            <a:r>
              <a:rPr lang="de-DE" sz="4800" b="1" dirty="0" smtClean="0"/>
              <a:t>Jahr</a:t>
            </a:r>
            <a:r>
              <a:rPr lang="de-DE" sz="4800" b="1" dirty="0" smtClean="0">
                <a:solidFill>
                  <a:srgbClr val="009900"/>
                </a:solidFill>
              </a:rPr>
              <a:t>e</a:t>
            </a:r>
            <a:r>
              <a:rPr lang="de-DE" sz="4800" b="1" dirty="0" smtClean="0"/>
              <a:t> </a:t>
            </a:r>
            <a:r>
              <a:rPr lang="de-DE" sz="4800" b="1" dirty="0" smtClean="0"/>
              <a:t>alt.</a:t>
            </a:r>
            <a:endParaRPr lang="ru-RU" sz="4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06311" y="4684888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800000"/>
                </a:solidFill>
                <a:sym typeface="Wingdings"/>
                <a:hlinkClick r:id="rId2" action="ppaction://hlinksldjump"/>
              </a:rPr>
              <a:t></a:t>
            </a:r>
            <a:endParaRPr lang="ru-RU" sz="7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648176" y="304798"/>
            <a:ext cx="4813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2060"/>
                </a:solidFill>
              </a:rPr>
              <a:t>Wortschatz</a:t>
            </a:r>
            <a:r>
              <a:rPr lang="ru-RU" sz="4800" b="1" dirty="0" smtClean="0">
                <a:solidFill>
                  <a:srgbClr val="002060"/>
                </a:solidFill>
              </a:rPr>
              <a:t>        </a:t>
            </a:r>
            <a:r>
              <a:rPr lang="ru-RU" sz="4800" b="1" dirty="0" smtClean="0">
                <a:solidFill>
                  <a:srgbClr val="002060"/>
                </a:solidFill>
              </a:rPr>
              <a:t>10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162756" y="3201967"/>
            <a:ext cx="96181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Aft>
                <a:spcPts val="1800"/>
              </a:spcAft>
            </a:pPr>
            <a:r>
              <a:rPr lang="de-DE" sz="4800" b="1" dirty="0" smtClean="0"/>
              <a:t>Ich habe Katze.</a:t>
            </a:r>
            <a:endParaRPr lang="ru-RU" sz="4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250311" y="5441244"/>
            <a:ext cx="1007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ym typeface="Wingdings"/>
                <a:hlinkClick r:id="rId2" action="ppaction://hlinksldjump"/>
              </a:rPr>
              <a:t>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648176" y="304798"/>
            <a:ext cx="4813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2060"/>
                </a:solidFill>
              </a:rPr>
              <a:t>Wortschatz</a:t>
            </a:r>
            <a:r>
              <a:rPr lang="ru-RU" sz="4800" b="1" dirty="0" smtClean="0">
                <a:solidFill>
                  <a:srgbClr val="002060"/>
                </a:solidFill>
              </a:rPr>
              <a:t>        10</a:t>
            </a:r>
            <a:endParaRPr lang="ru-RU" sz="4800" b="1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8889" y="5091288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800000"/>
                </a:solidFill>
                <a:sym typeface="Wingdings"/>
                <a:hlinkClick r:id="rId2" action="ppaction://hlinksldjump"/>
              </a:rPr>
              <a:t></a:t>
            </a:r>
            <a:endParaRPr lang="ru-RU" sz="7200" b="1" dirty="0">
              <a:solidFill>
                <a:srgbClr val="80000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85335" y="2772989"/>
            <a:ext cx="101938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Aft>
                <a:spcPts val="1800"/>
              </a:spcAft>
            </a:pPr>
            <a:r>
              <a:rPr lang="de-DE" sz="4800" b="1" dirty="0" smtClean="0"/>
              <a:t>Ich habe </a:t>
            </a:r>
            <a:r>
              <a:rPr lang="de-DE" sz="4800" b="1" dirty="0" smtClean="0">
                <a:solidFill>
                  <a:srgbClr val="009900"/>
                </a:solidFill>
              </a:rPr>
              <a:t>eine</a:t>
            </a:r>
            <a:r>
              <a:rPr lang="de-DE" sz="4800" b="1" dirty="0" smtClean="0"/>
              <a:t> Katze</a:t>
            </a:r>
            <a:r>
              <a:rPr lang="de-DE" sz="4800" b="1" dirty="0" smtClean="0"/>
              <a:t>.</a:t>
            </a:r>
            <a:endParaRPr lang="ru-RU" sz="4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648176" y="304798"/>
            <a:ext cx="4813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2060"/>
                </a:solidFill>
              </a:rPr>
              <a:t>Wortschatz</a:t>
            </a:r>
            <a:r>
              <a:rPr lang="ru-RU" sz="4800" b="1" dirty="0" smtClean="0">
                <a:solidFill>
                  <a:srgbClr val="002060"/>
                </a:solidFill>
              </a:rPr>
              <a:t>        </a:t>
            </a:r>
            <a:r>
              <a:rPr lang="de-DE" sz="4800" b="1" dirty="0" smtClean="0">
                <a:solidFill>
                  <a:srgbClr val="002060"/>
                </a:solidFill>
              </a:rPr>
              <a:t>2</a:t>
            </a:r>
            <a:r>
              <a:rPr lang="ru-RU" sz="4800" b="1" dirty="0" smtClean="0">
                <a:solidFill>
                  <a:srgbClr val="002060"/>
                </a:solidFill>
              </a:rPr>
              <a:t>0</a:t>
            </a:r>
            <a:endParaRPr lang="ru-RU" sz="4800" b="1" dirty="0">
              <a:solidFill>
                <a:srgbClr val="800000"/>
              </a:solidFill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591735" y="2705254"/>
            <a:ext cx="74055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Aft>
                <a:spcPts val="1800"/>
              </a:spcAft>
            </a:pPr>
            <a:r>
              <a:rPr lang="de-DE" sz="4800" b="1" dirty="0" err="1" smtClean="0"/>
              <a:t>Musja</a:t>
            </a:r>
            <a:r>
              <a:rPr lang="de-DE" sz="4800" b="1" dirty="0" smtClean="0"/>
              <a:t> liebt Milch und Fisch.</a:t>
            </a:r>
            <a:endParaRPr lang="ru-RU" sz="4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250311" y="5441244"/>
            <a:ext cx="1007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ym typeface="Wingdings"/>
                <a:hlinkClick r:id="rId2" action="ppaction://hlinksldjump"/>
              </a:rPr>
              <a:t>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648176" y="304798"/>
            <a:ext cx="4813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2060"/>
                </a:solidFill>
              </a:rPr>
              <a:t>Wortschatz</a:t>
            </a:r>
            <a:r>
              <a:rPr lang="ru-RU" sz="4800" b="1" dirty="0" smtClean="0">
                <a:solidFill>
                  <a:srgbClr val="002060"/>
                </a:solidFill>
              </a:rPr>
              <a:t>        </a:t>
            </a:r>
            <a:r>
              <a:rPr lang="de-DE" sz="4800" b="1" dirty="0" smtClean="0">
                <a:solidFill>
                  <a:srgbClr val="002060"/>
                </a:solidFill>
              </a:rPr>
              <a:t>2</a:t>
            </a:r>
            <a:r>
              <a:rPr lang="ru-RU" sz="4800" b="1" dirty="0" smtClean="0">
                <a:solidFill>
                  <a:srgbClr val="002060"/>
                </a:solidFill>
              </a:rPr>
              <a:t>0</a:t>
            </a:r>
            <a:endParaRPr lang="ru-RU" sz="4800" b="1" dirty="0">
              <a:solidFill>
                <a:srgbClr val="800000"/>
              </a:solidFill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738488" y="2423032"/>
            <a:ext cx="73039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Aft>
                <a:spcPts val="1800"/>
              </a:spcAft>
            </a:pPr>
            <a:r>
              <a:rPr lang="de-DE" sz="4800" b="1" dirty="0" err="1" smtClean="0"/>
              <a:t>Musja</a:t>
            </a:r>
            <a:r>
              <a:rPr lang="de-DE" sz="4800" b="1" dirty="0" smtClean="0"/>
              <a:t> </a:t>
            </a:r>
            <a:r>
              <a:rPr lang="de-DE" sz="4800" b="1" dirty="0" smtClean="0">
                <a:solidFill>
                  <a:srgbClr val="009900"/>
                </a:solidFill>
              </a:rPr>
              <a:t>mag</a:t>
            </a:r>
            <a:r>
              <a:rPr lang="de-DE" sz="4800" b="1" dirty="0" smtClean="0"/>
              <a:t> </a:t>
            </a:r>
            <a:r>
              <a:rPr lang="de-DE" sz="4800" b="1" dirty="0" smtClean="0"/>
              <a:t>Milch und Fisch.</a:t>
            </a:r>
            <a:endParaRPr lang="ru-RU" sz="4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06311" y="4684888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800000"/>
                </a:solidFill>
                <a:sym typeface="Wingdings"/>
                <a:hlinkClick r:id="rId2" action="ppaction://hlinksldjump"/>
              </a:rPr>
              <a:t></a:t>
            </a:r>
            <a:endParaRPr lang="ru-RU" sz="7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648176" y="304798"/>
            <a:ext cx="4813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2060"/>
                </a:solidFill>
              </a:rPr>
              <a:t>Wortschatz</a:t>
            </a:r>
            <a:r>
              <a:rPr lang="ru-RU" sz="4800" b="1" dirty="0" smtClean="0">
                <a:solidFill>
                  <a:srgbClr val="002060"/>
                </a:solidFill>
              </a:rPr>
              <a:t>        </a:t>
            </a:r>
            <a:r>
              <a:rPr lang="de-DE" sz="4800" b="1" dirty="0" smtClean="0">
                <a:solidFill>
                  <a:srgbClr val="002060"/>
                </a:solidFill>
              </a:rPr>
              <a:t>3</a:t>
            </a:r>
            <a:r>
              <a:rPr lang="ru-RU" sz="4800" b="1" dirty="0" smtClean="0">
                <a:solidFill>
                  <a:srgbClr val="002060"/>
                </a:solidFill>
              </a:rPr>
              <a:t>0</a:t>
            </a:r>
            <a:endParaRPr lang="ru-RU" sz="4800" b="1" dirty="0">
              <a:solidFill>
                <a:srgbClr val="80000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43986" y="2744444"/>
            <a:ext cx="79180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Aft>
                <a:spcPts val="1800"/>
              </a:spcAft>
            </a:pPr>
            <a:r>
              <a:rPr lang="de-DE" sz="4800" b="1" dirty="0" smtClean="0"/>
              <a:t>Sie ist 3 Jahre.</a:t>
            </a:r>
            <a:endParaRPr lang="ru-RU" sz="48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0250311" y="5441244"/>
            <a:ext cx="1007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ym typeface="Wingdings"/>
                <a:hlinkClick r:id="rId2" action="ppaction://hlinksldjump"/>
              </a:rPr>
              <a:t>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648176" y="304798"/>
            <a:ext cx="4813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2060"/>
                </a:solidFill>
              </a:rPr>
              <a:t>Wortschatz</a:t>
            </a:r>
            <a:r>
              <a:rPr lang="ru-RU" sz="4800" b="1" dirty="0" smtClean="0">
                <a:solidFill>
                  <a:srgbClr val="002060"/>
                </a:solidFill>
              </a:rPr>
              <a:t>        </a:t>
            </a:r>
            <a:r>
              <a:rPr lang="de-DE" sz="4800" b="1" dirty="0" smtClean="0">
                <a:solidFill>
                  <a:srgbClr val="002060"/>
                </a:solidFill>
              </a:rPr>
              <a:t>3</a:t>
            </a:r>
            <a:r>
              <a:rPr lang="ru-RU" sz="4800" b="1" dirty="0" smtClean="0">
                <a:solidFill>
                  <a:srgbClr val="002060"/>
                </a:solidFill>
              </a:rPr>
              <a:t>0</a:t>
            </a:r>
            <a:endParaRPr lang="ru-RU" sz="4800" b="1" dirty="0">
              <a:solidFill>
                <a:srgbClr val="800000"/>
              </a:solidFill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2380988" y="1938285"/>
            <a:ext cx="7665156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Aft>
                <a:spcPts val="1800"/>
              </a:spcAft>
            </a:pPr>
            <a:r>
              <a:rPr lang="de-DE" sz="4800" b="1" dirty="0" smtClean="0"/>
              <a:t>Sie ist 3 </a:t>
            </a:r>
            <a:r>
              <a:rPr lang="de-DE" sz="4800" b="1" dirty="0" smtClean="0"/>
              <a:t>Jahre </a:t>
            </a:r>
            <a:r>
              <a:rPr lang="de-DE" sz="4800" b="1" dirty="0" smtClean="0">
                <a:solidFill>
                  <a:srgbClr val="009900"/>
                </a:solidFill>
              </a:rPr>
              <a:t>alt</a:t>
            </a:r>
            <a:r>
              <a:rPr lang="de-DE" sz="4800" b="1" dirty="0" smtClean="0"/>
              <a:t>.</a:t>
            </a:r>
          </a:p>
          <a:p>
            <a:pPr lvl="0">
              <a:spcAft>
                <a:spcPts val="1800"/>
              </a:spcAft>
            </a:pPr>
            <a:r>
              <a:rPr lang="de-DE" sz="4800" b="1" dirty="0" smtClean="0"/>
              <a:t>Sie ist </a:t>
            </a:r>
            <a:r>
              <a:rPr lang="de-DE" sz="4800" b="1" dirty="0" smtClean="0">
                <a:solidFill>
                  <a:srgbClr val="009900"/>
                </a:solidFill>
              </a:rPr>
              <a:t>3</a:t>
            </a:r>
            <a:r>
              <a:rPr lang="de-DE" sz="4800" b="1" dirty="0" smtClean="0"/>
              <a:t>.</a:t>
            </a:r>
            <a:endParaRPr lang="ru-RU" sz="4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06311" y="4684888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800000"/>
                </a:solidFill>
                <a:sym typeface="Wingdings"/>
                <a:hlinkClick r:id="rId2" action="ppaction://hlinksldjump"/>
              </a:rPr>
              <a:t></a:t>
            </a:r>
            <a:endParaRPr lang="ru-RU" sz="7200" b="1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7464" y="2560319"/>
            <a:ext cx="1176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/>
              <a:t>oder</a:t>
            </a:r>
            <a:endParaRPr lang="de-DE" sz="4000" b="1" dirty="0"/>
          </a:p>
        </p:txBody>
      </p:sp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648176" y="304798"/>
            <a:ext cx="4813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2060"/>
                </a:solidFill>
              </a:rPr>
              <a:t>Wortschatz</a:t>
            </a:r>
            <a:r>
              <a:rPr lang="ru-RU" sz="4800" b="1" dirty="0" smtClean="0">
                <a:solidFill>
                  <a:srgbClr val="002060"/>
                </a:solidFill>
              </a:rPr>
              <a:t>        </a:t>
            </a:r>
            <a:r>
              <a:rPr lang="de-DE" sz="4800" b="1" dirty="0" smtClean="0">
                <a:solidFill>
                  <a:srgbClr val="002060"/>
                </a:solidFill>
              </a:rPr>
              <a:t>4</a:t>
            </a:r>
            <a:r>
              <a:rPr lang="ru-RU" sz="4800" b="1" dirty="0" smtClean="0">
                <a:solidFill>
                  <a:srgbClr val="002060"/>
                </a:solidFill>
              </a:rPr>
              <a:t>0</a:t>
            </a:r>
            <a:endParaRPr lang="ru-RU" sz="4800" b="1" dirty="0">
              <a:solidFill>
                <a:srgbClr val="800000"/>
              </a:solidFill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835378" y="2547210"/>
            <a:ext cx="100358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Aft>
                <a:spcPts val="1800"/>
              </a:spcAft>
            </a:pPr>
            <a:r>
              <a:rPr lang="de-DE" sz="4800" b="1" dirty="0" smtClean="0"/>
              <a:t>Mein Katze liebt schlafen und spielen.</a:t>
            </a:r>
            <a:endParaRPr lang="ru-RU" sz="4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250311" y="5441244"/>
            <a:ext cx="1007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ym typeface="Wingdings"/>
                <a:hlinkClick r:id="rId2" action="ppaction://hlinksldjump"/>
              </a:rPr>
              <a:t>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546577" y="2524629"/>
            <a:ext cx="85795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spcAft>
                <a:spcPts val="1800"/>
              </a:spcAft>
            </a:pPr>
            <a:r>
              <a:rPr lang="de-DE" sz="4800" b="1" dirty="0" smtClean="0"/>
              <a:t>M</a:t>
            </a:r>
            <a:r>
              <a:rPr lang="de-DE" sz="4800" b="1" dirty="0" smtClean="0">
                <a:solidFill>
                  <a:srgbClr val="009900"/>
                </a:solidFill>
              </a:rPr>
              <a:t>ei</a:t>
            </a:r>
            <a:r>
              <a:rPr lang="de-DE" sz="4800" b="1" dirty="0" smtClean="0"/>
              <a:t>ne Katze heißt </a:t>
            </a:r>
            <a:r>
              <a:rPr lang="de-DE" sz="4800" b="1" dirty="0" err="1" smtClean="0"/>
              <a:t>Musja</a:t>
            </a:r>
            <a:r>
              <a:rPr lang="de-DE" sz="4800" b="1" dirty="0" smtClean="0"/>
              <a:t>.</a:t>
            </a:r>
            <a:endParaRPr lang="ru-RU" sz="4800" b="1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2968978" y="327377"/>
            <a:ext cx="48902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2060"/>
                </a:solidFill>
              </a:rPr>
              <a:t>Orthografie</a:t>
            </a:r>
            <a:r>
              <a:rPr lang="ru-RU" sz="4800" b="1" dirty="0" smtClean="0">
                <a:solidFill>
                  <a:srgbClr val="002060"/>
                </a:solidFill>
              </a:rPr>
              <a:t>        10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6311" y="4684888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800000"/>
                </a:solidFill>
                <a:sym typeface="Wingdings"/>
                <a:hlinkClick r:id="rId2" action="ppaction://hlinksldjump"/>
              </a:rPr>
              <a:t></a:t>
            </a:r>
            <a:endParaRPr lang="ru-RU" sz="7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648176" y="304798"/>
            <a:ext cx="4813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2060"/>
                </a:solidFill>
              </a:rPr>
              <a:t>Wortschatz</a:t>
            </a:r>
            <a:r>
              <a:rPr lang="ru-RU" sz="4800" b="1" dirty="0" smtClean="0">
                <a:solidFill>
                  <a:srgbClr val="002060"/>
                </a:solidFill>
              </a:rPr>
              <a:t>        </a:t>
            </a:r>
            <a:r>
              <a:rPr lang="de-DE" sz="4800" b="1" dirty="0" smtClean="0">
                <a:solidFill>
                  <a:srgbClr val="002060"/>
                </a:solidFill>
              </a:rPr>
              <a:t>4</a:t>
            </a:r>
            <a:r>
              <a:rPr lang="ru-RU" sz="4800" b="1" dirty="0" smtClean="0">
                <a:solidFill>
                  <a:srgbClr val="002060"/>
                </a:solidFill>
              </a:rPr>
              <a:t>0</a:t>
            </a:r>
            <a:endParaRPr lang="ru-RU" sz="4800" b="1" dirty="0">
              <a:solidFill>
                <a:srgbClr val="800000"/>
              </a:solidFill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558189" y="2160352"/>
            <a:ext cx="10002439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Aft>
                <a:spcPts val="1800"/>
              </a:spcAft>
            </a:pPr>
            <a:r>
              <a:rPr lang="de-DE" sz="4800" b="1" dirty="0" smtClean="0"/>
              <a:t>Mein</a:t>
            </a:r>
            <a:r>
              <a:rPr lang="de-DE" sz="4800" b="1" dirty="0" smtClean="0">
                <a:solidFill>
                  <a:srgbClr val="009900"/>
                </a:solidFill>
              </a:rPr>
              <a:t>e</a:t>
            </a:r>
            <a:r>
              <a:rPr lang="de-DE" sz="4800" b="1" dirty="0" smtClean="0"/>
              <a:t> </a:t>
            </a:r>
            <a:r>
              <a:rPr lang="de-DE" sz="4800" b="1" dirty="0" smtClean="0"/>
              <a:t>Katze </a:t>
            </a:r>
            <a:r>
              <a:rPr lang="de-DE" sz="4800" b="1" dirty="0" smtClean="0">
                <a:solidFill>
                  <a:srgbClr val="009900"/>
                </a:solidFill>
              </a:rPr>
              <a:t>mag</a:t>
            </a:r>
            <a:r>
              <a:rPr lang="de-DE" sz="4800" b="1" dirty="0" smtClean="0"/>
              <a:t> </a:t>
            </a:r>
            <a:r>
              <a:rPr lang="de-DE" sz="4800" b="1" dirty="0" smtClean="0"/>
              <a:t>schlafen und spielen</a:t>
            </a:r>
            <a:r>
              <a:rPr lang="de-DE" sz="4800" b="1" dirty="0" smtClean="0"/>
              <a:t>.</a:t>
            </a:r>
          </a:p>
          <a:p>
            <a:pPr lvl="0">
              <a:spcAft>
                <a:spcPts val="1800"/>
              </a:spcAft>
            </a:pPr>
            <a:r>
              <a:rPr lang="de-DE" sz="4800" b="1" dirty="0" smtClean="0"/>
              <a:t>Mein</a:t>
            </a:r>
            <a:r>
              <a:rPr lang="de-DE" sz="4800" b="1" dirty="0" smtClean="0">
                <a:solidFill>
                  <a:srgbClr val="009900"/>
                </a:solidFill>
              </a:rPr>
              <a:t>e</a:t>
            </a:r>
            <a:r>
              <a:rPr lang="de-DE" sz="4800" b="1" dirty="0" smtClean="0"/>
              <a:t> Katze </a:t>
            </a:r>
            <a:r>
              <a:rPr lang="de-DE" sz="4800" b="1" dirty="0" smtClean="0"/>
              <a:t>schl</a:t>
            </a:r>
            <a:r>
              <a:rPr lang="de-DE" sz="4800" b="1" dirty="0" smtClean="0">
                <a:solidFill>
                  <a:srgbClr val="009900"/>
                </a:solidFill>
              </a:rPr>
              <a:t>ä</a:t>
            </a:r>
            <a:r>
              <a:rPr lang="de-DE" sz="4800" b="1" dirty="0" smtClean="0"/>
              <a:t>f</a:t>
            </a:r>
            <a:r>
              <a:rPr lang="de-DE" sz="4800" b="1" dirty="0" smtClean="0">
                <a:solidFill>
                  <a:srgbClr val="009900"/>
                </a:solidFill>
              </a:rPr>
              <a:t>t</a:t>
            </a:r>
            <a:r>
              <a:rPr lang="de-DE" sz="4800" b="1" dirty="0" smtClean="0"/>
              <a:t> </a:t>
            </a:r>
            <a:r>
              <a:rPr lang="de-DE" sz="4800" b="1" dirty="0" smtClean="0"/>
              <a:t>und </a:t>
            </a:r>
            <a:r>
              <a:rPr lang="de-DE" sz="4800" b="1" dirty="0" smtClean="0"/>
              <a:t>spiel</a:t>
            </a:r>
            <a:r>
              <a:rPr lang="de-DE" sz="4800" b="1" dirty="0" smtClean="0">
                <a:solidFill>
                  <a:srgbClr val="009900"/>
                </a:solidFill>
              </a:rPr>
              <a:t>t gern</a:t>
            </a:r>
            <a:r>
              <a:rPr lang="de-DE" sz="4800" b="1" dirty="0" smtClean="0"/>
              <a:t>.</a:t>
            </a:r>
            <a:endParaRPr lang="ru-RU" sz="4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06311" y="4684888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800000"/>
                </a:solidFill>
                <a:sym typeface="Wingdings"/>
                <a:hlinkClick r:id="rId2" action="ppaction://hlinksldjump"/>
              </a:rPr>
              <a:t></a:t>
            </a:r>
            <a:endParaRPr lang="ru-RU" sz="7200" b="1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447" y="2743199"/>
            <a:ext cx="1176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/>
              <a:t>oder</a:t>
            </a:r>
            <a:endParaRPr lang="de-DE" sz="4000" b="1" dirty="0"/>
          </a:p>
        </p:txBody>
      </p:sp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622051" y="291736"/>
            <a:ext cx="4813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2060"/>
                </a:solidFill>
              </a:rPr>
              <a:t>Wortschatz</a:t>
            </a:r>
            <a:r>
              <a:rPr lang="ru-RU" sz="4800" b="1" dirty="0" smtClean="0">
                <a:solidFill>
                  <a:srgbClr val="002060"/>
                </a:solidFill>
              </a:rPr>
              <a:t>        </a:t>
            </a:r>
            <a:r>
              <a:rPr lang="de-DE" sz="4800" b="1" dirty="0" smtClean="0">
                <a:solidFill>
                  <a:srgbClr val="002060"/>
                </a:solidFill>
              </a:rPr>
              <a:t>5</a:t>
            </a:r>
            <a:r>
              <a:rPr lang="ru-RU" sz="4800" b="1" dirty="0" smtClean="0">
                <a:solidFill>
                  <a:srgbClr val="002060"/>
                </a:solidFill>
              </a:rPr>
              <a:t>0</a:t>
            </a:r>
            <a:endParaRPr lang="ru-RU" sz="4800" b="1" dirty="0">
              <a:solidFill>
                <a:srgbClr val="800000"/>
              </a:solidFill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447880" y="2290984"/>
            <a:ext cx="8240889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Aft>
                <a:spcPts val="1800"/>
              </a:spcAft>
            </a:pPr>
            <a:r>
              <a:rPr lang="de-DE" sz="4800" b="1" dirty="0" smtClean="0"/>
              <a:t>Ich habe eine Katze. </a:t>
            </a:r>
          </a:p>
          <a:p>
            <a:pPr lvl="0">
              <a:spcAft>
                <a:spcPts val="1800"/>
              </a:spcAft>
            </a:pPr>
            <a:r>
              <a:rPr lang="de-DE" sz="4800" b="1" dirty="0" smtClean="0"/>
              <a:t>Meine Katze Name ist </a:t>
            </a:r>
            <a:r>
              <a:rPr lang="de-DE" sz="4800" b="1" dirty="0" err="1" smtClean="0"/>
              <a:t>Musja</a:t>
            </a:r>
            <a:r>
              <a:rPr lang="de-DE" sz="4800" b="1" dirty="0" smtClean="0"/>
              <a:t>.</a:t>
            </a:r>
            <a:endParaRPr lang="ru-RU" sz="4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250311" y="5441244"/>
            <a:ext cx="1007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ym typeface="Wingdings"/>
                <a:hlinkClick r:id="rId2" action="ppaction://hlinksldjump"/>
              </a:rPr>
              <a:t>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648176" y="304798"/>
            <a:ext cx="4813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2060"/>
                </a:solidFill>
              </a:rPr>
              <a:t>Wortschatz</a:t>
            </a:r>
            <a:r>
              <a:rPr lang="ru-RU" sz="4800" b="1" dirty="0" smtClean="0">
                <a:solidFill>
                  <a:srgbClr val="002060"/>
                </a:solidFill>
              </a:rPr>
              <a:t>        </a:t>
            </a:r>
            <a:r>
              <a:rPr lang="de-DE" sz="4800" b="1" dirty="0" smtClean="0">
                <a:solidFill>
                  <a:srgbClr val="002060"/>
                </a:solidFill>
              </a:rPr>
              <a:t>5</a:t>
            </a:r>
            <a:r>
              <a:rPr lang="ru-RU" sz="4800" b="1" dirty="0" smtClean="0">
                <a:solidFill>
                  <a:srgbClr val="002060"/>
                </a:solidFill>
              </a:rPr>
              <a:t>0</a:t>
            </a:r>
            <a:endParaRPr lang="ru-RU" sz="4800" b="1" dirty="0">
              <a:solidFill>
                <a:srgbClr val="800000"/>
              </a:solidFill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624309" y="2274051"/>
            <a:ext cx="8185896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Aft>
                <a:spcPts val="1800"/>
              </a:spcAft>
            </a:pPr>
            <a:r>
              <a:rPr lang="de-DE" sz="4800" b="1" dirty="0" smtClean="0"/>
              <a:t>Ich habe eine Katze. </a:t>
            </a:r>
          </a:p>
          <a:p>
            <a:pPr lvl="0">
              <a:spcAft>
                <a:spcPts val="1800"/>
              </a:spcAft>
            </a:pPr>
            <a:r>
              <a:rPr lang="de-DE" sz="4800" b="1" dirty="0" smtClean="0">
                <a:solidFill>
                  <a:srgbClr val="009900"/>
                </a:solidFill>
              </a:rPr>
              <a:t>Ihr</a:t>
            </a:r>
            <a:r>
              <a:rPr lang="de-DE" sz="4800" b="1" dirty="0" smtClean="0"/>
              <a:t> </a:t>
            </a:r>
            <a:r>
              <a:rPr lang="de-DE" sz="4800" b="1" dirty="0" smtClean="0"/>
              <a:t>Name ist </a:t>
            </a:r>
            <a:r>
              <a:rPr lang="de-DE" sz="4800" b="1" dirty="0" err="1" smtClean="0"/>
              <a:t>Musja</a:t>
            </a:r>
            <a:r>
              <a:rPr lang="de-DE" sz="4800" b="1" dirty="0" smtClean="0"/>
              <a:t>.</a:t>
            </a:r>
            <a:endParaRPr lang="ru-RU" sz="4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95023" y="5463820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800000"/>
                </a:solidFill>
                <a:sym typeface="Wingdings"/>
                <a:hlinkClick r:id="rId2" action="ppaction://hlinksldjump"/>
              </a:rPr>
              <a:t></a:t>
            </a:r>
            <a:endParaRPr lang="ru-RU" sz="7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784402" y="2514926"/>
            <a:ext cx="61558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Спасибо за участие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6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968978" y="327377"/>
            <a:ext cx="48902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2060"/>
                </a:solidFill>
              </a:rPr>
              <a:t>Orthografie</a:t>
            </a:r>
            <a:r>
              <a:rPr lang="ru-RU" sz="4800" b="1" dirty="0" smtClean="0">
                <a:solidFill>
                  <a:srgbClr val="002060"/>
                </a:solidFill>
              </a:rPr>
              <a:t>        </a:t>
            </a:r>
            <a:r>
              <a:rPr lang="de-DE" sz="4800" b="1" dirty="0" smtClean="0">
                <a:solidFill>
                  <a:srgbClr val="002060"/>
                </a:solidFill>
              </a:rPr>
              <a:t>2</a:t>
            </a:r>
            <a:r>
              <a:rPr lang="ru-RU" sz="4800" b="1" dirty="0" smtClean="0">
                <a:solidFill>
                  <a:srgbClr val="002060"/>
                </a:solidFill>
              </a:rPr>
              <a:t>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456268" y="2502054"/>
            <a:ext cx="82747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Aft>
                <a:spcPts val="1800"/>
              </a:spcAft>
            </a:pPr>
            <a:r>
              <a:rPr lang="de-DE" sz="4800" b="1" dirty="0" err="1" smtClean="0"/>
              <a:t>Musja</a:t>
            </a:r>
            <a:r>
              <a:rPr lang="de-DE" sz="4800" b="1" dirty="0" smtClean="0"/>
              <a:t> mag Milch und </a:t>
            </a:r>
            <a:r>
              <a:rPr lang="de-DE" sz="4800" b="1" dirty="0" err="1" smtClean="0"/>
              <a:t>Fish</a:t>
            </a:r>
            <a:r>
              <a:rPr lang="de-DE" sz="4800" b="1" dirty="0" smtClean="0"/>
              <a:t>.</a:t>
            </a:r>
            <a:endParaRPr lang="ru-RU" sz="4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250311" y="5441244"/>
            <a:ext cx="1007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ym typeface="Wingdings"/>
                <a:hlinkClick r:id="rId2" action="ppaction://hlinksldjump"/>
              </a:rPr>
              <a:t>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968978" y="327377"/>
            <a:ext cx="48902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2060"/>
                </a:solidFill>
              </a:rPr>
              <a:t>Orthografie</a:t>
            </a:r>
            <a:r>
              <a:rPr lang="ru-RU" sz="4800" b="1" dirty="0" smtClean="0">
                <a:solidFill>
                  <a:srgbClr val="002060"/>
                </a:solidFill>
              </a:rPr>
              <a:t>        </a:t>
            </a:r>
            <a:r>
              <a:rPr lang="de-DE" sz="4800" b="1" dirty="0" smtClean="0">
                <a:solidFill>
                  <a:srgbClr val="002060"/>
                </a:solidFill>
              </a:rPr>
              <a:t>2</a:t>
            </a:r>
            <a:r>
              <a:rPr lang="ru-RU" sz="4800" b="1" dirty="0" smtClean="0">
                <a:solidFill>
                  <a:srgbClr val="002060"/>
                </a:solidFill>
              </a:rPr>
              <a:t>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2145695" y="2670098"/>
            <a:ext cx="74293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Aft>
                <a:spcPts val="1800"/>
              </a:spcAft>
            </a:pPr>
            <a:r>
              <a:rPr lang="de-DE" sz="4800" b="1" dirty="0" err="1" smtClean="0"/>
              <a:t>Musja</a:t>
            </a:r>
            <a:r>
              <a:rPr lang="de-DE" sz="4800" b="1" dirty="0" smtClean="0"/>
              <a:t> mag Milch und </a:t>
            </a:r>
            <a:r>
              <a:rPr lang="de-DE" sz="4800" b="1" dirty="0" smtClean="0"/>
              <a:t>Fi</a:t>
            </a:r>
            <a:r>
              <a:rPr lang="de-DE" sz="4800" b="1" dirty="0" smtClean="0">
                <a:solidFill>
                  <a:srgbClr val="009900"/>
                </a:solidFill>
              </a:rPr>
              <a:t>sch</a:t>
            </a:r>
            <a:r>
              <a:rPr lang="de-DE" sz="4800" b="1" dirty="0" smtClean="0"/>
              <a:t>.</a:t>
            </a:r>
            <a:endParaRPr lang="ru-RU" sz="4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06311" y="4684888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800000"/>
                </a:solidFill>
                <a:sym typeface="Wingdings"/>
                <a:hlinkClick r:id="rId2" action="ppaction://hlinksldjump"/>
              </a:rPr>
              <a:t></a:t>
            </a:r>
            <a:endParaRPr lang="ru-RU" sz="7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968978" y="327377"/>
            <a:ext cx="48902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2060"/>
                </a:solidFill>
              </a:rPr>
              <a:t>Orthografie</a:t>
            </a:r>
            <a:r>
              <a:rPr lang="ru-RU" sz="4800" b="1" dirty="0" smtClean="0">
                <a:solidFill>
                  <a:srgbClr val="002060"/>
                </a:solidFill>
              </a:rPr>
              <a:t>        </a:t>
            </a:r>
            <a:r>
              <a:rPr lang="de-DE" sz="4800" b="1" dirty="0" smtClean="0">
                <a:solidFill>
                  <a:srgbClr val="002060"/>
                </a:solidFill>
              </a:rPr>
              <a:t>3</a:t>
            </a:r>
            <a:r>
              <a:rPr lang="ru-RU" sz="4800" b="1" dirty="0" smtClean="0">
                <a:solidFill>
                  <a:srgbClr val="002060"/>
                </a:solidFill>
              </a:rPr>
              <a:t>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2209236" y="2705578"/>
            <a:ext cx="73266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Aft>
                <a:spcPts val="1800"/>
              </a:spcAft>
            </a:pPr>
            <a:r>
              <a:rPr lang="de-DE" sz="4800" b="1" dirty="0" smtClean="0"/>
              <a:t>Ich </a:t>
            </a:r>
            <a:r>
              <a:rPr lang="de-DE" sz="4800" b="1" dirty="0" err="1" smtClean="0"/>
              <a:t>libe</a:t>
            </a:r>
            <a:r>
              <a:rPr lang="de-DE" sz="4800" b="1" dirty="0" smtClean="0"/>
              <a:t> </a:t>
            </a:r>
            <a:r>
              <a:rPr lang="de-DE" sz="4800" b="1" dirty="0" err="1" smtClean="0"/>
              <a:t>Musja</a:t>
            </a:r>
            <a:r>
              <a:rPr lang="de-DE" sz="4800" b="1" dirty="0" smtClean="0"/>
              <a:t>.</a:t>
            </a:r>
            <a:endParaRPr lang="ru-RU" sz="4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250311" y="5441244"/>
            <a:ext cx="1007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ym typeface="Wingdings"/>
                <a:hlinkClick r:id="rId2" action="ppaction://hlinksldjump"/>
              </a:rPr>
              <a:t>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968978" y="327377"/>
            <a:ext cx="48902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2060"/>
                </a:solidFill>
              </a:rPr>
              <a:t>Orthografie</a:t>
            </a:r>
            <a:r>
              <a:rPr lang="ru-RU" sz="4800" b="1" dirty="0" smtClean="0">
                <a:solidFill>
                  <a:srgbClr val="002060"/>
                </a:solidFill>
              </a:rPr>
              <a:t>        </a:t>
            </a:r>
            <a:r>
              <a:rPr lang="de-DE" sz="4800" b="1" dirty="0" smtClean="0">
                <a:solidFill>
                  <a:srgbClr val="002060"/>
                </a:solidFill>
              </a:rPr>
              <a:t>3</a:t>
            </a:r>
            <a:r>
              <a:rPr lang="ru-RU" sz="4800" b="1" dirty="0" smtClean="0">
                <a:solidFill>
                  <a:srgbClr val="002060"/>
                </a:solidFill>
              </a:rPr>
              <a:t>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6311" y="5000977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800000"/>
                </a:solidFill>
                <a:sym typeface="Wingdings"/>
                <a:hlinkClick r:id="rId2" action="ppaction://hlinksldjump"/>
              </a:rPr>
              <a:t></a:t>
            </a:r>
            <a:endParaRPr lang="ru-RU" sz="7200" b="1" dirty="0">
              <a:solidFill>
                <a:srgbClr val="80000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420016" y="2732512"/>
            <a:ext cx="58618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Aft>
                <a:spcPts val="1800"/>
              </a:spcAft>
            </a:pPr>
            <a:r>
              <a:rPr lang="de-DE" sz="4800" b="1" dirty="0" smtClean="0"/>
              <a:t>Ich </a:t>
            </a:r>
            <a:r>
              <a:rPr lang="de-DE" sz="4800" b="1" dirty="0" smtClean="0"/>
              <a:t>l</a:t>
            </a:r>
            <a:r>
              <a:rPr lang="de-DE" sz="4800" b="1" dirty="0" smtClean="0">
                <a:solidFill>
                  <a:srgbClr val="009900"/>
                </a:solidFill>
              </a:rPr>
              <a:t>ie</a:t>
            </a:r>
            <a:r>
              <a:rPr lang="de-DE" sz="4800" b="1" dirty="0" smtClean="0"/>
              <a:t>be </a:t>
            </a:r>
            <a:r>
              <a:rPr lang="de-DE" sz="4800" b="1" dirty="0" err="1" smtClean="0"/>
              <a:t>Musja</a:t>
            </a:r>
            <a:r>
              <a:rPr lang="de-DE" sz="4800" b="1" dirty="0" smtClean="0"/>
              <a:t>.</a:t>
            </a:r>
            <a:endParaRPr lang="ru-RU" sz="4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968978" y="327377"/>
            <a:ext cx="48902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2060"/>
                </a:solidFill>
              </a:rPr>
              <a:t>Orthografie</a:t>
            </a:r>
            <a:r>
              <a:rPr lang="ru-RU" sz="4800" b="1" dirty="0" smtClean="0">
                <a:solidFill>
                  <a:srgbClr val="002060"/>
                </a:solidFill>
              </a:rPr>
              <a:t>        </a:t>
            </a:r>
            <a:r>
              <a:rPr lang="de-DE" sz="4800" b="1" dirty="0" smtClean="0">
                <a:solidFill>
                  <a:srgbClr val="002060"/>
                </a:solidFill>
              </a:rPr>
              <a:t>4</a:t>
            </a:r>
            <a:r>
              <a:rPr lang="ru-RU" sz="4800" b="1" dirty="0" smtClean="0">
                <a:solidFill>
                  <a:srgbClr val="002060"/>
                </a:solidFill>
              </a:rPr>
              <a:t>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914400" y="3213255"/>
            <a:ext cx="104083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Aft>
                <a:spcPts val="1800"/>
              </a:spcAft>
            </a:pPr>
            <a:r>
              <a:rPr lang="de-DE" sz="4800" b="1" dirty="0" err="1" smtClean="0"/>
              <a:t>Musja</a:t>
            </a:r>
            <a:r>
              <a:rPr lang="de-DE" sz="4800" b="1" dirty="0" smtClean="0"/>
              <a:t> mag </a:t>
            </a:r>
            <a:r>
              <a:rPr lang="de-DE" sz="4800" b="1" dirty="0" err="1" smtClean="0"/>
              <a:t>shlafen</a:t>
            </a:r>
            <a:r>
              <a:rPr lang="de-DE" sz="4800" b="1" dirty="0" smtClean="0"/>
              <a:t> und </a:t>
            </a:r>
            <a:r>
              <a:rPr lang="de-DE" sz="4800" b="1" dirty="0" err="1" smtClean="0"/>
              <a:t>spilen</a:t>
            </a:r>
            <a:r>
              <a:rPr lang="de-DE" sz="4800" b="1" dirty="0" smtClean="0"/>
              <a:t>.</a:t>
            </a:r>
            <a:endParaRPr lang="ru-RU" sz="4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735733" y="5520266"/>
            <a:ext cx="1007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ym typeface="Wingdings"/>
                <a:hlinkClick r:id="rId2" action="ppaction://hlinksldjump"/>
              </a:rPr>
              <a:t>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7143</TotalTime>
  <Words>424</Words>
  <Application>Microsoft Office PowerPoint</Application>
  <PresentationFormat>Произвольный</PresentationFormat>
  <Paragraphs>156</Paragraphs>
  <Slides>43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45" baseType="lpstr">
      <vt:lpstr>1_Тема Office</vt:lpstr>
      <vt:lpstr>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Владимировна Суханова</dc:creator>
  <cp:lastModifiedBy>hp</cp:lastModifiedBy>
  <cp:revision>175</cp:revision>
  <dcterms:created xsi:type="dcterms:W3CDTF">2017-01-30T13:00:35Z</dcterms:created>
  <dcterms:modified xsi:type="dcterms:W3CDTF">2023-09-23T13:22:21Z</dcterms:modified>
  <cp:contentStatus/>
</cp:coreProperties>
</file>