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60" r:id="rId4"/>
    <p:sldId id="261" r:id="rId5"/>
    <p:sldId id="262" r:id="rId6"/>
    <p:sldId id="27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5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63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8F8F8"/>
    <a:srgbClr val="000000"/>
    <a:srgbClr val="009900"/>
    <a:srgbClr val="333333"/>
    <a:srgbClr val="80808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0929"/>
  </p:normalViewPr>
  <p:slideViewPr>
    <p:cSldViewPr snapToGrid="0">
      <p:cViewPr varScale="1">
        <p:scale>
          <a:sx n="78" d="100"/>
          <a:sy n="78" d="100"/>
        </p:scale>
        <p:origin x="13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5A294-D03A-4B0B-A4B5-6F18C8789D22}" type="datetimeFigureOut">
              <a:rPr lang="ru-RU" smtClean="0"/>
              <a:t>26.12.2017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F6F1B-605E-40AC-B3A0-33155394D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513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54E2B-1F94-40EC-86B0-9A2160C8869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313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1524000"/>
            <a:ext cx="6096000" cy="18796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11350" y="4076700"/>
            <a:ext cx="5861050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B2B5673-3CBE-4227-9225-FFDE32C1DC14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94617E-8EC0-4606-8EDF-47E19A5B10D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5279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8E5ED-EA6D-425D-85C9-E4040246EF1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30188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74183E-C7BA-497A-9387-C2CB36EB5CC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288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EC9E16-4808-4A67-B3EC-AED6E456B7F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18960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481550-32BB-4154-A4C8-17F2B687AC1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2128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2514600"/>
            <a:ext cx="38100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38100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C39444-3B5F-4AD7-948A-EAF5AB5654C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18101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2C6EB-276C-4D10-BB77-52EAEF9D003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36536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48C4B-3C82-4776-828A-121B7204F3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30889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ECF68-B851-49FC-80D0-E95B0634254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56984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4A4B38-3A34-459D-86C9-097513877AB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70512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FE487F-1BDC-49E3-95E5-4FE76C42AD6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20225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14600"/>
            <a:ext cx="7772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C11BB18-C39F-4D6C-9FED-4CF0BECE5A9B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44" name="FormatShape" descr="\\Catalpa\standdsk\Mirrors\Ofc97Adm\Clipart\Photos\SPORTS\SKIING.JPG" hidden="1"/>
          <p:cNvSpPr>
            <a:spLocks noChangeArrowheads="1"/>
          </p:cNvSpPr>
          <p:nvPr/>
        </p:nvSpPr>
        <p:spPr bwMode="auto">
          <a:xfrm>
            <a:off x="-13335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15"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0%BE%D1%80%D1%88%D0%BD%D0%B8" TargetMode="External"/><Relationship Id="rId13" Type="http://schemas.openxmlformats.org/officeDocument/2006/relationships/hyperlink" Target="https://ru.wikipedia.org/wiki/XVII_%D0%B2%D0%B5%D0%BA" TargetMode="External"/><Relationship Id="rId3" Type="http://schemas.openxmlformats.org/officeDocument/2006/relationships/hyperlink" Target="https://ru.wikipedia.org/wiki/%D0%91%D0%B0%D1%88%D0%BC%D0%B0%D0%BA%D0%B8" TargetMode="External"/><Relationship Id="rId7" Type="http://schemas.openxmlformats.org/officeDocument/2006/relationships/hyperlink" Target="https://ru.wikipedia.org/wiki/%D0%9E%D0%BD%D1%83%D1%87%D0%B8" TargetMode="External"/><Relationship Id="rId12" Type="http://schemas.openxmlformats.org/officeDocument/2006/relationships/hyperlink" Target="https://ru.wikipedia.org/wiki/%D0%A1%D0%B0%D1%84%D1%8C%D1%8F%D0%BD" TargetMode="External"/><Relationship Id="rId2" Type="http://schemas.openxmlformats.org/officeDocument/2006/relationships/hyperlink" Target="https://ru.wikipedia.org/wiki/%D0%9B%D0%B0%D0%BF%D1%82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2%D0%B0%D0%BB%D0%B5%D0%BD%D0%BA%D0%B8" TargetMode="External"/><Relationship Id="rId11" Type="http://schemas.openxmlformats.org/officeDocument/2006/relationships/hyperlink" Target="https://ru.wikipedia.org/wiki/%D0%9A%D0%B0%D0%B1%D0%BB%D1%83%D0%BA" TargetMode="External"/><Relationship Id="rId5" Type="http://schemas.openxmlformats.org/officeDocument/2006/relationships/hyperlink" Target="https://ru.wikipedia.org/wiki/%D0%98%D1%87%D0%B8%D0%B3%D0%B8" TargetMode="External"/><Relationship Id="rId15" Type="http://schemas.openxmlformats.org/officeDocument/2006/relationships/image" Target="../media/image38.png"/><Relationship Id="rId10" Type="http://schemas.openxmlformats.org/officeDocument/2006/relationships/hyperlink" Target="https://ru.wikipedia.org/wiki/XIV_%D0%B2%D0%B5%D0%BA" TargetMode="External"/><Relationship Id="rId4" Type="http://schemas.openxmlformats.org/officeDocument/2006/relationships/hyperlink" Target="https://ru.wikipedia.org/wiki/%D0%A7%D1%91%D0%B1%D0%BE%D1%82%D1%8B" TargetMode="External"/><Relationship Id="rId9" Type="http://schemas.openxmlformats.org/officeDocument/2006/relationships/hyperlink" Target="https://ru.wikipedia.org/wiki/%D0%A1%D0%B0%D0%BF%D0%BE%D0%B3%D0%B8" TargetMode="External"/><Relationship Id="rId14" Type="http://schemas.openxmlformats.org/officeDocument/2006/relationships/hyperlink" Target="https://ru.wikipedia.org/wiki/%D0%A2%D1%83%D1%84%D0%BB%D0%B8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hyperlink" Target="http://www.radikal.ru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7.gif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8411" y="271849"/>
            <a:ext cx="8167816" cy="22489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Особенности русского народного костюма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09" y="2668128"/>
            <a:ext cx="2879123" cy="396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3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4282" y="642918"/>
            <a:ext cx="3571900" cy="857256"/>
          </a:xfrm>
        </p:spPr>
        <p:txBody>
          <a:bodyPr/>
          <a:lstStyle/>
          <a:p>
            <a:pPr algn="ctr"/>
            <a:r>
              <a:rPr lang="ru-RU" sz="60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+mj-lt"/>
                <a:cs typeface="Times New Roman"/>
              </a:rPr>
              <a:t>ЗИПУН</a:t>
            </a:r>
          </a:p>
          <a:p>
            <a:endParaRPr lang="ru-RU" dirty="0"/>
          </a:p>
        </p:txBody>
      </p:sp>
      <p:pic>
        <p:nvPicPr>
          <p:cNvPr id="9" name="i-main-pic" descr="Картинка 86 из 32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7692" t="4144" r="3845" b="4695"/>
          <a:stretch>
            <a:fillRect/>
          </a:stretch>
        </p:blipFill>
        <p:spPr bwMode="auto">
          <a:xfrm>
            <a:off x="214282" y="3786190"/>
            <a:ext cx="2500330" cy="2683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928671"/>
            <a:ext cx="4041775" cy="571503"/>
          </a:xfrm>
        </p:spPr>
        <p:txBody>
          <a:bodyPr/>
          <a:lstStyle/>
          <a:p>
            <a:pPr algn="ctr"/>
            <a:r>
              <a:rPr lang="ru-RU" sz="60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+mj-lt"/>
                <a:cs typeface="Times New Roman"/>
              </a:rPr>
              <a:t>КАФТАН</a:t>
            </a:r>
          </a:p>
          <a:p>
            <a:pPr algn="ctr"/>
            <a:endParaRPr lang="ru-RU" dirty="0"/>
          </a:p>
        </p:txBody>
      </p:sp>
      <p:pic>
        <p:nvPicPr>
          <p:cNvPr id="12" name="i-main-pic" descr="Картинка 69 из 1055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t="2370" b="5423"/>
          <a:stretch>
            <a:fillRect/>
          </a:stretch>
        </p:blipFill>
        <p:spPr bwMode="auto">
          <a:xfrm>
            <a:off x="5214942" y="3214686"/>
            <a:ext cx="2045702" cy="3429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42844" y="928671"/>
            <a:ext cx="35719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Поверх рубахи обычно надевали зипун.  Зипун застегивался на пуговицы. Он доходил до колен, имел  длинные узкие рукава. У зипуна не было воротника. Вокруг талии зипун опоясывался нешироким  поясом.</a:t>
            </a:r>
            <a:endParaRPr kumimoji="0"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4810" y="928670"/>
            <a:ext cx="4929190" cy="2625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Поверх зипуна надевали кафтан –  распашную одежду расширявшуюся книзу.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его отделки использовались петлицы на груди и по боковым разрезам, металлические, деревянные, плетеные из шнура и сделанные из искусственного жемчуга пуговицы.</a:t>
            </a:r>
          </a:p>
          <a:p>
            <a:pPr algn="just"/>
            <a:r>
              <a:rPr kumimoji="0"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D:\лариса\диск 22.05.2011\рус нац костюм\картинки сканр\CIMG14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500438"/>
            <a:ext cx="1928826" cy="3131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7286644" y="3286124"/>
            <a:ext cx="17145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Кафтаны обязательно закрывали колени.  Шили их из различных тканей: холста, сукна, бархата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1895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0" y="214290"/>
            <a:ext cx="8858280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Специфически  русской  одеждой  была  шуба.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Шубы  носили  и  крестьяне,  и  знатные  бояре,  и  царь. 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Крестьяне  ходили  в  шубах  на  овчине,  зайце,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  знать  -  на  куньем,  собольем,  песцовом  или  лисьем  меху.</a:t>
            </a:r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250825" y="2420938"/>
            <a:ext cx="194468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folHlink"/>
                </a:solidFill>
                <a:latin typeface="Bookman Old Style" pitchFamily="18" charset="0"/>
              </a:rPr>
              <a:t> </a:t>
            </a:r>
            <a:endParaRPr lang="ru-RU" b="1" dirty="0">
              <a:solidFill>
                <a:schemeClr val="folHlink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2214554"/>
            <a:ext cx="28575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Одеждой  знати  был  так  же  охабень.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Это  была  неширокая  длинная  одежда,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которую  спереди  застегивали  встык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петлицы.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2015\Desktop\kaftan.jpg"/>
          <p:cNvPicPr>
            <a:picLocks noChangeAspect="1" noChangeArrowheads="1"/>
          </p:cNvPicPr>
          <p:nvPr/>
        </p:nvPicPr>
        <p:blipFill>
          <a:blip r:embed="rId2"/>
          <a:srcRect l="24500" r="23000"/>
          <a:stretch>
            <a:fillRect/>
          </a:stretch>
        </p:blipFill>
        <p:spPr bwMode="auto">
          <a:xfrm>
            <a:off x="6072198" y="1785926"/>
            <a:ext cx="2500330" cy="4762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 descr="C:\Users\2015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857363"/>
            <a:ext cx="2571768" cy="4702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930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ОБУВЬ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075" name="Picture 3" descr="C:\Users\2015\Desktop\366798cb6d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85728"/>
            <a:ext cx="6483350" cy="6116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Users\2015\Desktop\img18.jpg"/>
          <p:cNvPicPr>
            <a:picLocks noChangeAspect="1" noChangeArrowheads="1"/>
          </p:cNvPicPr>
          <p:nvPr/>
        </p:nvPicPr>
        <p:blipFill>
          <a:blip r:embed="rId3"/>
          <a:srcRect r="76824"/>
          <a:stretch>
            <a:fillRect/>
          </a:stretch>
        </p:blipFill>
        <p:spPr bwMode="auto">
          <a:xfrm>
            <a:off x="214282" y="357166"/>
            <a:ext cx="1643074" cy="4152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2015\Desktop\110.jpg"/>
          <p:cNvPicPr>
            <a:picLocks noChangeAspect="1" noChangeArrowheads="1"/>
          </p:cNvPicPr>
          <p:nvPr/>
        </p:nvPicPr>
        <p:blipFill>
          <a:blip r:embed="rId4" cstate="print"/>
          <a:srcRect t="10668" b="6666"/>
          <a:stretch>
            <a:fillRect/>
          </a:stretch>
        </p:blipFill>
        <p:spPr bwMode="auto">
          <a:xfrm>
            <a:off x="6429388" y="5143512"/>
            <a:ext cx="1857388" cy="1714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2015\Desktop\obuv.jpg"/>
          <p:cNvPicPr>
            <a:picLocks noChangeAspect="1" noChangeArrowheads="1"/>
          </p:cNvPicPr>
          <p:nvPr/>
        </p:nvPicPr>
        <p:blipFill>
          <a:blip r:embed="rId5"/>
          <a:srcRect l="50848" t="15270" b="54189"/>
          <a:stretch>
            <a:fillRect/>
          </a:stretch>
        </p:blipFill>
        <p:spPr bwMode="auto">
          <a:xfrm>
            <a:off x="6858016" y="3429000"/>
            <a:ext cx="1933561" cy="1714512"/>
          </a:xfrm>
          <a:prstGeom prst="rect">
            <a:avLst/>
          </a:prstGeom>
          <a:noFill/>
        </p:spPr>
      </p:pic>
      <p:pic>
        <p:nvPicPr>
          <p:cNvPr id="8" name="Picture 2" descr="C:\Users\2015\Desktop\скачанные файлы.jpg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 l="56356"/>
          <a:stretch>
            <a:fillRect/>
          </a:stretch>
        </p:blipFill>
        <p:spPr bwMode="auto">
          <a:xfrm>
            <a:off x="285720" y="3286124"/>
            <a:ext cx="1571636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489585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71481"/>
            <a:ext cx="9144000" cy="4205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 tooltip="Лапти"/>
              </a:rPr>
              <a:t>Лапти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 низкая обувь, сплетённая из древесного лыка. Для прочности подошву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подплетали лозой, лыком, верёвкой или подшивали кожей. Лапоть привязывался к ноге шнурками, скрученными из того же лыка, из которого изготавливались и сами лапти.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tooltip="Башмаки"/>
              </a:rPr>
              <a:t>Башмаки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 изготовлялись из кожи и завязывались шнурками.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 tooltip="Чёботы"/>
              </a:rPr>
              <a:t>Чёботы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 вид сапог с коротким голенищем. Чеботы шились из сафьяна, дорогие — из атласа и бархата. Чёботы прямые и кривые. Кривые чеботы имели загнутые вверх носки. Голенища назывались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прежники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Стельки войлочные. Поднаряд — внутренняя обшивка чебота. У холодных — из атласа, у тёплых из бобрового меха. Богатые чеботы украшались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золотным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серебряным шитьём, жемчугом и драгоценными камнями. Верх голенищ обшивался золотом. Подошвы подбивались гвоздиками, каблуки серебряными или железными скобками.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 tooltip="Ичиги"/>
              </a:rPr>
              <a:t>Ичиги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 вид лёгкой обуви, имеющей форму сапог, с мягким носком и внутренним жёстким задником.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 tooltip="Валенки"/>
              </a:rPr>
              <a:t>Валенки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 тёплые войлочные сапоги из свалянной овечьей шерсти; чаще делаются твёрдыми, но бывают и мягкими, под другую обувь.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00066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ОБУВЬ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000504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7" tooltip="Онучи"/>
              </a:rPr>
              <a:t>Онучи</a:t>
            </a:r>
            <a:r>
              <a:rPr lang="ru-RU" sz="1600" b="1" dirty="0" smtClean="0">
                <a:solidFill>
                  <a:schemeClr val="accent3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длинная, широкая (около 30 см) полоса ткани белого, чёрного или коричневого цвета (холщовой, шерстяной) для обмотки ноги до колена (при обувании в лапти).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8" tooltip="Поршни"/>
              </a:rPr>
              <a:t>Поршни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 простейшая русская кожаная обувь.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городе носили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9" tooltip="Сапоги"/>
              </a:rPr>
              <a:t>сапоги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Примерно с начала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0" tooltip="XIV век"/>
              </a:rPr>
              <a:t>XIV века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появляется обувь на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1" tooltip="Каблук"/>
              </a:rPr>
              <a:t>каблуках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Носки сапог обычно были тупыми, а у знати иногда загнутыми вверх. Сапоги шили из цветной кожи,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2" tooltip="Сафьян"/>
              </a:rPr>
              <a:t>сафьяна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бархата, парчи, часто украшали вышивкой. Подковы и гвозди могли быть серебряными, носки и каблуки украшались жемчугом и драгоценными камнями.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конце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3" tooltip="XVII век"/>
              </a:rPr>
              <a:t>XVII века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знать начинает носить низкие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4" tooltip="Туфли"/>
              </a:rPr>
              <a:t>туфли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Женщины носили сапоги и башмаки. Башмаки шили из бархата, парчи, кожи, первоначально с мягкой подошвой, а с XVI века — с каблуками. Каблук на женской обуви мог достигать 10 см.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2015\Desktop\i_068.png"/>
          <p:cNvPicPr>
            <a:picLocks noChangeAspect="1" noChangeArrowheads="1"/>
          </p:cNvPicPr>
          <p:nvPr/>
        </p:nvPicPr>
        <p:blipFill>
          <a:blip r:embed="rId15"/>
          <a:srcRect l="86961" b="63489"/>
          <a:stretch>
            <a:fillRect/>
          </a:stretch>
        </p:blipFill>
        <p:spPr bwMode="auto">
          <a:xfrm>
            <a:off x="8358214" y="67910"/>
            <a:ext cx="785786" cy="12560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279509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6194" y="244799"/>
            <a:ext cx="6227806" cy="3363374"/>
          </a:xfrm>
        </p:spPr>
        <p:txBody>
          <a:bodyPr>
            <a:noAutofit/>
          </a:bodyPr>
          <a:lstStyle/>
          <a:p>
            <a:r>
              <a:rPr lang="ru-RU" sz="8800" dirty="0" smtClean="0">
                <a:solidFill>
                  <a:srgbClr val="FF0000"/>
                </a:solidFill>
              </a:rPr>
              <a:t>Женский костюм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31989" y="4226011"/>
            <a:ext cx="6067168" cy="2038864"/>
          </a:xfrm>
        </p:spPr>
        <p:txBody>
          <a:bodyPr>
            <a:normAutofit fontScale="62500" lnSpcReduction="20000"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Русский народный женский костюм в разных губерниях иногда сильно различался фасоном и деталями. Связано это было с тем, что женщина редко отлучалась из дома и, как правило, была мало знакома с чужими обычаями. Поэтому именно она являлась хранительницей традиций, в том числе и в области костюма. 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18" y="0"/>
            <a:ext cx="2528671" cy="448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2838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4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42910" y="214291"/>
            <a:ext cx="3854478" cy="500065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+mj-lt"/>
              </a:rPr>
              <a:t>РУБАХА</a:t>
            </a:r>
            <a:endParaRPr lang="ru-RU" sz="3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" name="Содержимое 7" descr="сканирование0025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429388" y="3357562"/>
            <a:ext cx="2249424" cy="3186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28596" y="714357"/>
            <a:ext cx="43577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3">
                    <a:lumMod val="2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Рубаха – основа женского народного костюма, шилась из белого льняного или конопляного полотна. Украшалась вышивкой, оберегавшей женщину от «сглаза». Считалось, чем богаче украшена рубаха, тем счастливее и удачливее ее владелица.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-main-pic" descr="Картинка 31 из 55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14290"/>
            <a:ext cx="2428892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500035" y="3429000"/>
            <a:ext cx="38576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  <a:cs typeface="Times New Roman"/>
              </a:rPr>
              <a:t>САРАФАН</a:t>
            </a:r>
            <a:endParaRPr lang="ru-RU" sz="3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42976" y="4071942"/>
            <a:ext cx="46434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Поверх рубахи одевали сарафан.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Сарафан - распашная длинная  одежда без рукавов, на лямках. Их шили из разных тканей, украшали спереди узорной полосой, тесьмой, серебряным кружевом, узорными пуговицами.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6444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декор"/>
          <p:cNvPicPr>
            <a:picLocks noChangeAspect="1" noChangeArrowheads="1"/>
          </p:cNvPicPr>
          <p:nvPr/>
        </p:nvPicPr>
        <p:blipFill>
          <a:blip r:embed="rId2" cstate="print"/>
          <a:srcRect b="1503"/>
          <a:stretch>
            <a:fillRect/>
          </a:stretch>
        </p:blipFill>
        <p:spPr bwMode="auto">
          <a:xfrm>
            <a:off x="6072198" y="285728"/>
            <a:ext cx="2908290" cy="62404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2857488" y="188913"/>
            <a:ext cx="3143272" cy="71711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Вышивка не только делала костюм красивее и богаче, но и должна была приносить человеку счастье, оберегать его от всякого зла и беды, сближать с окружающей природой. Узоры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тканые и вышитые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выполнялись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льняными, 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конопляными, шелковыми  и  шерстяными  нитками, 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окрашенными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растительными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красителями.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Гамма  цветов  многочисленна:  белый,  красный,  синий, 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черный,  коричневый,  желтый,  зеленый.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" name="Picture 28" descr="Арханг  гу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7166"/>
            <a:ext cx="2643206" cy="6143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0152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564360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В праздничный наряд женщин входили душегреи –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епанечки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или коротены – коротенькие кофточки на лямочках, похожие на сарафанчик. Душегрея – короткая, чуть ниже талии одежда с рукавами или без рукавов на лямках, шилась из парчовой ткани, часто  подбитая  мехом.  Спереди душегрея застегивалась на пуговицу.</a:t>
            </a: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Север  и  цент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1357298"/>
            <a:ext cx="2786082" cy="5143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0" descr="душегре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857628"/>
            <a:ext cx="2928958" cy="2630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-main-pic" descr="Картинка 4 из 1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857629"/>
            <a:ext cx="2781300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929322" y="214290"/>
            <a:ext cx="3214678" cy="928694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ДУШЕГРЕЯ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1014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900" b="1" dirty="0" smtClean="0">
                <a:solidFill>
                  <a:srgbClr val="FF0000"/>
                </a:solidFill>
              </a:rPr>
              <a:t>ПОНЁВА </a:t>
            </a:r>
            <a:br>
              <a:rPr lang="ru-RU" sz="4900" b="1" dirty="0" smtClean="0">
                <a:solidFill>
                  <a:srgbClr val="FF0000"/>
                </a:solidFill>
              </a:rPr>
            </a:br>
            <a:endParaRPr lang="ru-RU" sz="49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s005.radikal.ru/i210/1001/ee/f3094f9caabc.jpg"/>
          <p:cNvPicPr>
            <a:picLocks noGrp="1"/>
          </p:cNvPicPr>
          <p:nvPr>
            <p:ph idx="1"/>
          </p:nvPr>
        </p:nvPicPr>
        <p:blipFill>
          <a:blip r:embed="rId2" cstate="print"/>
          <a:srcRect r="48810" b="54858"/>
          <a:stretch>
            <a:fillRect/>
          </a:stretch>
        </p:blipFill>
        <p:spPr bwMode="auto">
          <a:xfrm>
            <a:off x="142844" y="2714620"/>
            <a:ext cx="3071833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85720" y="642918"/>
            <a:ext cx="8572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Понёва - древняя одежда.  Юбка, состоящая из трех полотнищ шерстяной или полушерстяной ткани сшитых  по  кромке  в  одно  широкое  полотнище. Понёва крепилась  на  талии  при  помощи  вдернутого  шнурка  -  гашника. Её носили только замужние женщины.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Смоленская  гу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2357430"/>
            <a:ext cx="2414587" cy="4319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3" descr="http://s005.radikal.ru/i210/1001/ee/f3094f9caabc.jpg"/>
          <p:cNvPicPr>
            <a:picLocks/>
          </p:cNvPicPr>
          <p:nvPr/>
        </p:nvPicPr>
        <p:blipFill>
          <a:blip r:embed="rId2" cstate="print"/>
          <a:srcRect l="51190" b="54858"/>
          <a:stretch>
            <a:fillRect/>
          </a:stretch>
        </p:blipFill>
        <p:spPr bwMode="auto">
          <a:xfrm>
            <a:off x="3428992" y="2714620"/>
            <a:ext cx="2928958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985782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285720" y="214290"/>
            <a:ext cx="857256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Самой  декоративной  деталью  костюма  был  передник  (запон,  занавеска). 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 выполнялся  из  холста  и  украшался  узорным  ткачеством,  вышивкой,  лентами,  бахромой,  оборками.</a:t>
            </a:r>
          </a:p>
        </p:txBody>
      </p:sp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3814763" y="5645150"/>
            <a:ext cx="269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dirty="0">
                <a:latin typeface="Arial" charset="0"/>
                <a:cs typeface="Times New Roman" pitchFamily="18" charset="0"/>
              </a:rPr>
              <a:t>  </a:t>
            </a:r>
            <a:endParaRPr lang="ru-RU" dirty="0">
              <a:latin typeface="Arial" charset="0"/>
            </a:endParaRPr>
          </a:p>
        </p:txBody>
      </p:sp>
      <p:pic>
        <p:nvPicPr>
          <p:cNvPr id="8194" name="Picture 2" descr="C:\Users\2015\Desktop\rus86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3219" y="1928802"/>
            <a:ext cx="2190781" cy="4744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C:\Users\2015\Desktop\18852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28802"/>
            <a:ext cx="2214578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6" name="Picture 4" descr="C:\Users\2015\Desktop\0_3729e_b9fb1475_XL.jpg"/>
          <p:cNvPicPr>
            <a:picLocks noChangeAspect="1" noChangeArrowheads="1"/>
          </p:cNvPicPr>
          <p:nvPr/>
        </p:nvPicPr>
        <p:blipFill>
          <a:blip r:embed="rId4"/>
          <a:srcRect l="22223" r="16666"/>
          <a:stretch>
            <a:fillRect/>
          </a:stretch>
        </p:blipFill>
        <p:spPr bwMode="auto">
          <a:xfrm>
            <a:off x="4714876" y="1928802"/>
            <a:ext cx="2143140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7" name="Picture 5" descr="C:\Users\2015\Desktop\no20_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22" y="1928802"/>
            <a:ext cx="2286016" cy="4786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1477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470454"/>
            <a:ext cx="7772400" cy="462554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На протяжении веков большую часть населения России составляли крестьяне, которые сохраняли именно национальную культуру, поэтому и русский народный костюм дошел до нашего времени как костюм в первую очередь крестьянский, хотя было время, когда в нем ходили и купцы, и бояре, и другие сословия.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62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 холодное  время  года  носили  полушубки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самых  различных  материалов:  парчи,  бархата,  сукна,  шерсти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  разных  губерниях  эта  одежда  отличалась  кроем  и  имела  множество  разных  названий  -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шушпан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шушун,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насов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сукман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коротай,  шугай,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епанечка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Text Box 11"/>
          <p:cNvSpPr txBox="1">
            <a:spLocks noChangeArrowheads="1"/>
          </p:cNvSpPr>
          <p:nvPr/>
        </p:nvSpPr>
        <p:spPr bwMode="auto">
          <a:xfrm>
            <a:off x="333633" y="6215082"/>
            <a:ext cx="9144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 дорогих  шелков,  бархата  и  меха  шили  «шубки».</a:t>
            </a:r>
          </a:p>
          <a:p>
            <a:pPr algn="ctr"/>
            <a:endParaRPr lang="ru-RU" sz="2400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6146" name="Picture 2" descr="C:\Users\2015\Desktop\00ab44ac6862ca86f73fed0ad5e179c007912c7b.jpg"/>
          <p:cNvPicPr>
            <a:picLocks noChangeAspect="1" noChangeArrowheads="1"/>
          </p:cNvPicPr>
          <p:nvPr/>
        </p:nvPicPr>
        <p:blipFill>
          <a:blip r:embed="rId2"/>
          <a:srcRect r="55469"/>
          <a:stretch>
            <a:fillRect/>
          </a:stretch>
        </p:blipFill>
        <p:spPr bwMode="auto">
          <a:xfrm>
            <a:off x="500034" y="2000239"/>
            <a:ext cx="2286016" cy="4206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2015\Desktop\меховая шуб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2000240"/>
            <a:ext cx="2248281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2" descr="C:\Users\2015\Desktop\00ab44ac6862ca86f73fed0ad5e179c007912c7b.jpg"/>
          <p:cNvPicPr>
            <a:picLocks noChangeAspect="1" noChangeArrowheads="1"/>
          </p:cNvPicPr>
          <p:nvPr/>
        </p:nvPicPr>
        <p:blipFill>
          <a:blip r:embed="rId2"/>
          <a:srcRect l="45703"/>
          <a:stretch>
            <a:fillRect/>
          </a:stretch>
        </p:blipFill>
        <p:spPr bwMode="auto">
          <a:xfrm>
            <a:off x="6143636" y="2000240"/>
            <a:ext cx="2428892" cy="41707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7576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3134" y="714356"/>
            <a:ext cx="6227807" cy="2591760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FF0000"/>
                </a:solidFill>
              </a:rPr>
              <a:t>Головные уборы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090087"/>
            <a:ext cx="7886700" cy="199956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Образ русской красавицы не мог считаться полным без головного убора. Девушки на Руси до замужества могли ходить с непокрытой головой, а волосы необходимо было заплетать в одну косу 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2681416" cy="362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1337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4471990" cy="92867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ПЛАТОК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-285784" y="785794"/>
            <a:ext cx="5429288" cy="5340369"/>
          </a:xfrm>
        </p:spPr>
        <p:txBody>
          <a:bodyPr/>
          <a:lstStyle/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        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Самым актуальным и незаменимым атрибутом в одежде женщины был платок. Данный аксессуар являлся символом благочестия. Ведь было немыслимым святотатством для женщины или девушки появиться в общественном месте без платка. Об этом говорит и просторечное народное выражение, дошедшее из глубины веков до наших дней: «опростоволосилась» то — есть опозорилась. В старину так говорили о женщине, появившейся на людях без платка, или по каким – то причинам оставшейся без него. Незамужние девушки носили платки, как знак чистоты помыслов и поступков. А платок на женщине находящейся замужем означал полную покорность своему мужу. То – есть, как бы оповещал о принадлежности женщины своему мужу. Примечательно и то, что платки незамужних женщин отличались от платков замужних, как цветом, так и величиной.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C:\Users\2015\Desktop\plat_posil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357562"/>
            <a:ext cx="3571900" cy="3309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7" name="Picture 7" descr="C:\Users\2015\Desktop\807430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42852"/>
            <a:ext cx="3689896" cy="3143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03455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4282" y="142852"/>
            <a:ext cx="8643998" cy="1274786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РАЗНООБРАЗИЕ ГОЛОВНЫХ УБОРОВ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sz="2000" dirty="0"/>
          </a:p>
        </p:txBody>
      </p:sp>
      <p:pic>
        <p:nvPicPr>
          <p:cNvPr id="16" name="Picture 2" descr="C:\Users\Лариса\Desktop\народная одежда\f284e29fda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2143140" cy="2259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714612" y="1071546"/>
            <a:ext cx="350046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Головной убор, в народных представлениях был связан с небом, его украшали символами солнца, звезд, дерева,  птиц. Нити жемчуга и височные украшения символизировали дождевые струи. </a:t>
            </a:r>
            <a:endParaRPr lang="ru-RU" sz="2000" b="1" i="1" dirty="0">
              <a:solidFill>
                <a:srgbClr val="002060"/>
              </a:solidFill>
              <a:latin typeface="Bookman Old Style" pitchFamily="18" charset="0"/>
            </a:endParaRPr>
          </a:p>
          <a:p>
            <a:pPr algn="ctr"/>
            <a:endParaRPr lang="ru-RU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1" name="Picture 14" descr="девичий  гол  уб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714752"/>
            <a:ext cx="2913063" cy="2952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6715140" y="3571876"/>
            <a:ext cx="22860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  устремленность  к  небу 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отражалась  даже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в  названиях: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«кокошник»  от  «кокош»  (петух),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«кика»,  «кичка»,  сорока.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C:\Users\Лариса\Desktop\народная одежда\1c1fda7a2548.jpg"/>
          <p:cNvPicPr>
            <a:picLocks noChangeAspect="1" noChangeArrowheads="1"/>
          </p:cNvPicPr>
          <p:nvPr/>
        </p:nvPicPr>
        <p:blipFill>
          <a:blip r:embed="rId4" cstate="print"/>
          <a:srcRect b="24009"/>
          <a:stretch>
            <a:fillRect/>
          </a:stretch>
        </p:blipFill>
        <p:spPr bwMode="auto">
          <a:xfrm>
            <a:off x="6429388" y="1071546"/>
            <a:ext cx="2387776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7" descr="сканирование0008"/>
          <p:cNvPicPr>
            <a:picLocks noChangeAspect="1" noChangeArrowheads="1"/>
          </p:cNvPicPr>
          <p:nvPr/>
        </p:nvPicPr>
        <p:blipFill>
          <a:blip r:embed="rId5" cstate="print"/>
          <a:srcRect l="5282" r="7570" b="3503"/>
          <a:stretch>
            <a:fillRect/>
          </a:stretch>
        </p:blipFill>
        <p:spPr bwMode="auto">
          <a:xfrm>
            <a:off x="428596" y="3714752"/>
            <a:ext cx="2357454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484863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000240"/>
            <a:ext cx="8929718" cy="2428892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Кокошник -Московская губерния, 2 половина 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XVIII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"Сборник"-Вологодская губерния, 2 половина 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"Повязка"-Нижегородская губерния, начало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XIX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     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"Повязка"-центр России, 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XVIII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"Сорока" с рогатой "кичкой"-Тамбовская губерния, 2 половина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XIX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"Сорока с мохрами"-Орловская губерния, 2 половина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XIX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  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s004.radikal.ru/i205/1001/28/885f46e09ef2.jpg"/>
          <p:cNvPicPr>
            <a:picLocks noGrp="1"/>
          </p:cNvPicPr>
          <p:nvPr>
            <p:ph idx="1"/>
          </p:nvPr>
        </p:nvPicPr>
        <p:blipFill>
          <a:blip r:embed="rId2" cstate="print"/>
          <a:srcRect r="50685" b="59701"/>
          <a:stretch>
            <a:fillRect/>
          </a:stretch>
        </p:blipFill>
        <p:spPr bwMode="auto">
          <a:xfrm>
            <a:off x="357158" y="214290"/>
            <a:ext cx="2571768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3" descr="http://photofile.ru/photo/semkov/418997/56750892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214818"/>
            <a:ext cx="2500330" cy="2428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://s001.radikal.ru/i195/1001/04/f7a54fe1b362.jpg"/>
          <p:cNvPicPr/>
          <p:nvPr/>
        </p:nvPicPr>
        <p:blipFill>
          <a:blip r:embed="rId4" cstate="print"/>
          <a:srcRect l="45312" t="5000" b="7499"/>
          <a:stretch>
            <a:fillRect/>
          </a:stretch>
        </p:blipFill>
        <p:spPr bwMode="auto">
          <a:xfrm>
            <a:off x="6429388" y="4143380"/>
            <a:ext cx="2500330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3" descr="http://s004.radikal.ru/i205/1001/28/885f46e09ef2.jpg"/>
          <p:cNvPicPr>
            <a:picLocks/>
          </p:cNvPicPr>
          <p:nvPr/>
        </p:nvPicPr>
        <p:blipFill>
          <a:blip r:embed="rId2" cstate="print"/>
          <a:srcRect t="40299" r="52055"/>
          <a:stretch>
            <a:fillRect/>
          </a:stretch>
        </p:blipFill>
        <p:spPr bwMode="auto">
          <a:xfrm>
            <a:off x="6429388" y="357166"/>
            <a:ext cx="2500330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3" descr="http://s004.radikal.ru/i205/1001/28/885f46e09ef2.jpg"/>
          <p:cNvPicPr>
            <a:picLocks/>
          </p:cNvPicPr>
          <p:nvPr/>
        </p:nvPicPr>
        <p:blipFill>
          <a:blip r:embed="rId2" cstate="print"/>
          <a:srcRect l="49315" b="58209"/>
          <a:stretch>
            <a:fillRect/>
          </a:stretch>
        </p:blipFill>
        <p:spPr bwMode="auto">
          <a:xfrm>
            <a:off x="3357554" y="285728"/>
            <a:ext cx="2643206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3" descr="http://s004.radikal.ru/i205/1001/28/885f46e09ef2.jpg"/>
          <p:cNvPicPr>
            <a:picLocks/>
          </p:cNvPicPr>
          <p:nvPr/>
        </p:nvPicPr>
        <p:blipFill>
          <a:blip r:embed="rId2" cstate="print"/>
          <a:srcRect l="50685" t="41791"/>
          <a:stretch>
            <a:fillRect/>
          </a:stretch>
        </p:blipFill>
        <p:spPr bwMode="auto">
          <a:xfrm>
            <a:off x="285720" y="4143380"/>
            <a:ext cx="2571768" cy="2500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3428992" y="4357694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5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72264" y="4286256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6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4486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00486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ПУГОВИЦА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://s54.radikal.ru/i144/1002/a0/bc4a5d35f579.jpg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5429264"/>
            <a:ext cx="785818" cy="1214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 rot="10800000" flipV="1">
            <a:off x="428596" y="1142984"/>
            <a:ext cx="4429156" cy="466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Самой дорогой и модной вещью в костюме была пуговица. На Руси изготовили самые крупные пуговицы размером с куриное яйцо. Пуговицы делали из золота, серебра, жемчуга, хрусталя, металлические и плетеные из канители. Каждая пуговица имела свое название. Подчас пуговицы стоили дороже самого платья.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90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2015\Desktop\2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285728"/>
            <a:ext cx="3214710" cy="2285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C:\Users\2015\Desktop\zctMGE3OW.gif"/>
          <p:cNvPicPr>
            <a:picLocks noChangeAspect="1" noChangeArrowheads="1"/>
          </p:cNvPicPr>
          <p:nvPr/>
        </p:nvPicPr>
        <p:blipFill>
          <a:blip r:embed="rId5"/>
          <a:srcRect l="3615" r="2381"/>
          <a:stretch>
            <a:fillRect/>
          </a:stretch>
        </p:blipFill>
        <p:spPr bwMode="auto">
          <a:xfrm>
            <a:off x="5072066" y="2857496"/>
            <a:ext cx="3643338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10994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4286280" cy="12144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СВАДЕБНЫЙ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КОСТЮМ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600200"/>
            <a:ext cx="4000528" cy="33289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1428736"/>
            <a:ext cx="3643338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Свадебный наряд шили задолго до торжества, так как он требовал много времени и труда. Все элементы костюма тщательно украшались, оберегали от злых сил и напастей символами и орнаментами, </a:t>
            </a:r>
          </a:p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утверждающими счастье, долголетие, здоровое потомство.</a:t>
            </a: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Лариса\Desktop\народная одежда\2640d572bf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14290"/>
            <a:ext cx="2208881" cy="2696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C:\Users\Лариса\Desktop\народная одежда\4f9e87e670f7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357562"/>
            <a:ext cx="2405681" cy="3335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Users\Лариса\Desktop\народная одежда\2450.jpg"/>
          <p:cNvPicPr>
            <a:picLocks noChangeAspect="1" noChangeArrowheads="1"/>
          </p:cNvPicPr>
          <p:nvPr/>
        </p:nvPicPr>
        <p:blipFill>
          <a:blip r:embed="rId5" cstate="print"/>
          <a:srcRect l="10280" t="3752" r="12848"/>
          <a:stretch>
            <a:fillRect/>
          </a:stretch>
        </p:blipFill>
        <p:spPr bwMode="auto">
          <a:xfrm>
            <a:off x="3857620" y="3000372"/>
            <a:ext cx="2136995" cy="3665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2015\Desktop\Russian_Folk_Costume_2.jpg"/>
          <p:cNvPicPr>
            <a:picLocks noChangeAspect="1" noChangeArrowheads="1"/>
          </p:cNvPicPr>
          <p:nvPr/>
        </p:nvPicPr>
        <p:blipFill>
          <a:blip r:embed="rId6"/>
          <a:srcRect l="16875" r="24062"/>
          <a:stretch>
            <a:fillRect/>
          </a:stretch>
        </p:blipFill>
        <p:spPr bwMode="auto">
          <a:xfrm>
            <a:off x="7358082" y="214290"/>
            <a:ext cx="1643074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07989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СВАДЕБНЫЕ ГОЛОВНЫЕ УБОРЫ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12" descr="IMG_26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605" r="44720" b="58536"/>
          <a:stretch>
            <a:fillRect/>
          </a:stretch>
        </p:blipFill>
        <p:spPr>
          <a:xfrm rot="5400000">
            <a:off x="2739837" y="5046849"/>
            <a:ext cx="1806938" cy="1428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8" descr="IMG_2638.JPG"/>
          <p:cNvPicPr>
            <a:picLocks noChangeAspect="1"/>
          </p:cNvPicPr>
          <p:nvPr/>
        </p:nvPicPr>
        <p:blipFill>
          <a:blip r:embed="rId3" cstate="print"/>
          <a:srcRect t="6977" b="11628"/>
          <a:stretch>
            <a:fillRect/>
          </a:stretch>
        </p:blipFill>
        <p:spPr>
          <a:xfrm rot="5400000">
            <a:off x="2643173" y="1571613"/>
            <a:ext cx="3571901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гол  уб"/>
          <p:cNvPicPr>
            <a:picLocks noChangeAspect="1" noChangeArrowheads="1"/>
          </p:cNvPicPr>
          <p:nvPr/>
        </p:nvPicPr>
        <p:blipFill>
          <a:blip r:embed="rId4" cstate="print"/>
          <a:srcRect b="46691"/>
          <a:stretch>
            <a:fillRect/>
          </a:stretch>
        </p:blipFill>
        <p:spPr bwMode="auto">
          <a:xfrm>
            <a:off x="214282" y="3929066"/>
            <a:ext cx="2286016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C:\Users\Лариса\Desktop\народная одежда\7 ayytzruf_previe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8102" y="1571612"/>
            <a:ext cx="2650178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12" descr="IMG_2650.JPG"/>
          <p:cNvPicPr>
            <a:picLocks noChangeAspect="1"/>
          </p:cNvPicPr>
          <p:nvPr/>
        </p:nvPicPr>
        <p:blipFill>
          <a:blip r:embed="rId6" cstate="print"/>
          <a:srcRect l="54078" r="5063" b="58536"/>
          <a:stretch>
            <a:fillRect/>
          </a:stretch>
        </p:blipFill>
        <p:spPr bwMode="auto">
          <a:xfrm rot="5400000">
            <a:off x="4321967" y="5036355"/>
            <a:ext cx="1785949" cy="1428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5" descr="гол  уб"/>
          <p:cNvPicPr>
            <a:picLocks noChangeAspect="1" noChangeArrowheads="1"/>
          </p:cNvPicPr>
          <p:nvPr/>
        </p:nvPicPr>
        <p:blipFill>
          <a:blip r:embed="rId4" cstate="print"/>
          <a:srcRect t="51471"/>
          <a:stretch>
            <a:fillRect/>
          </a:stretch>
        </p:blipFill>
        <p:spPr bwMode="auto">
          <a:xfrm>
            <a:off x="214282" y="1071546"/>
            <a:ext cx="2365069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264493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Воронежская  гу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995" y="898080"/>
            <a:ext cx="2248930" cy="3465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-716691"/>
            <a:ext cx="8501122" cy="2643182"/>
          </a:xfrm>
        </p:spPr>
        <p:txBody>
          <a:bodyPr/>
          <a:lstStyle/>
          <a:p>
            <a:r>
              <a:rPr lang="ru-RU" sz="5400" b="1" dirty="0" smtClean="0">
                <a:solidFill>
                  <a:srgbClr val="CC3300"/>
                </a:solidFill>
              </a:rPr>
              <a:t>РУССКИЙ НАРОДНЫЙ   </a:t>
            </a:r>
            <a:br>
              <a:rPr lang="ru-RU" sz="5400" b="1" dirty="0" smtClean="0">
                <a:solidFill>
                  <a:srgbClr val="CC3300"/>
                </a:solidFill>
              </a:rPr>
            </a:br>
            <a:r>
              <a:rPr lang="ru-RU" sz="5400" b="1" dirty="0" smtClean="0">
                <a:solidFill>
                  <a:srgbClr val="CC3300"/>
                </a:solidFill>
              </a:rPr>
              <a:t>                КОСТЮМ</a:t>
            </a:r>
            <a:endParaRPr lang="ru-RU" sz="5400" b="1" dirty="0">
              <a:solidFill>
                <a:srgbClr val="CC33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00150" y="2458994"/>
            <a:ext cx="5189839" cy="3179805"/>
          </a:xfrm>
        </p:spPr>
        <p:txBody>
          <a:bodyPr/>
          <a:lstStyle/>
          <a:p>
            <a:pPr marL="0" lvl="4"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мужике кафтан хоть сер,   </a:t>
            </a:r>
          </a:p>
          <a:p>
            <a:pPr marL="0" lvl="4" algn="l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да ум у него не чёрт съел.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учась и лаптя не сплетешь.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одежке встречают, по уму</a:t>
            </a:r>
          </a:p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провожают.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Береги платье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снову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честь </a:t>
            </a:r>
          </a:p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смолоду. 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воре шапка горит. 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Работать спустя рукава.</a:t>
            </a:r>
          </a:p>
          <a:p>
            <a:endParaRPr lang="ru-RU" b="1" i="1" dirty="0" smtClean="0">
              <a:solidFill>
                <a:srgbClr val="002060"/>
              </a:solidFill>
            </a:endParaRPr>
          </a:p>
          <a:p>
            <a:endParaRPr lang="ru-RU" b="1" i="1" dirty="0" smtClean="0">
              <a:solidFill>
                <a:srgbClr val="002060"/>
              </a:solidFill>
            </a:endParaRPr>
          </a:p>
          <a:p>
            <a:endParaRPr lang="ru-RU" b="1" i="1" dirty="0" smtClean="0">
              <a:solidFill>
                <a:srgbClr val="002060"/>
              </a:solidFill>
            </a:endParaRPr>
          </a:p>
          <a:p>
            <a:endParaRPr lang="ru-RU" b="1" i="1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214" y="3163330"/>
            <a:ext cx="2567936" cy="360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4955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40" name="Picture 28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36850" y="3246438"/>
            <a:ext cx="1476375" cy="3168650"/>
          </a:xfrm>
        </p:spPr>
      </p:pic>
      <p:sp>
        <p:nvSpPr>
          <p:cNvPr id="38918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5175"/>
            <a:ext cx="9144000" cy="1150938"/>
          </a:xfrm>
        </p:spPr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sz="3200" dirty="0" smtClean="0">
                <a:solidFill>
                  <a:srgbClr val="002060"/>
                </a:solidFill>
              </a:rPr>
              <a:t>Русская народная одежда различалась: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ru-RU" altLang="ru-RU" sz="2400" i="1" dirty="0" smtClean="0">
                <a:solidFill>
                  <a:srgbClr val="002060"/>
                </a:solidFill>
              </a:rPr>
              <a:t>По назначению</a:t>
            </a:r>
            <a:r>
              <a:rPr lang="ru-RU" altLang="ru-RU" i="1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2433638" y="2276475"/>
            <a:ext cx="1963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Праздничная</a:t>
            </a:r>
            <a:r>
              <a:rPr lang="en-US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 </a:t>
            </a:r>
            <a:endParaRPr lang="ru-RU" altLang="ru-RU">
              <a:solidFill>
                <a:schemeClr val="tx2"/>
              </a:solidFill>
              <a:latin typeface="Times New Roman Cyr" panose="02020603050405020304" pitchFamily="18" charset="0"/>
            </a:endParaRP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611188" y="2276475"/>
            <a:ext cx="1662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Будничная</a:t>
            </a:r>
            <a:r>
              <a:rPr lang="en-US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 </a:t>
            </a:r>
            <a:endParaRPr lang="ru-RU" altLang="ru-RU">
              <a:solidFill>
                <a:schemeClr val="tx2"/>
              </a:solidFill>
              <a:latin typeface="Times New Roman Cyr" panose="02020603050405020304" pitchFamily="18" charset="0"/>
            </a:endParaRP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4557713" y="2276475"/>
            <a:ext cx="23749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Свадебная или</a:t>
            </a:r>
          </a:p>
          <a:p>
            <a:pPr algn="ctr" eaLnBrk="1" hangingPunct="1"/>
            <a:r>
              <a:rPr lang="ru-RU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венчальная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7092950" y="2276475"/>
            <a:ext cx="1476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Траурная</a:t>
            </a:r>
            <a:r>
              <a:rPr lang="en-US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 </a:t>
            </a:r>
            <a:endParaRPr lang="ru-RU" altLang="ru-RU">
              <a:solidFill>
                <a:schemeClr val="tx2"/>
              </a:solidFill>
              <a:latin typeface="Times New Roman Cyr" panose="02020603050405020304" pitchFamily="18" charset="0"/>
            </a:endParaRPr>
          </a:p>
        </p:txBody>
      </p:sp>
      <p:sp>
        <p:nvSpPr>
          <p:cNvPr id="9224" name="Rectangle 12"/>
          <p:cNvSpPr>
            <a:spLocks noChangeArrowheads="1"/>
          </p:cNvSpPr>
          <p:nvPr/>
        </p:nvSpPr>
        <p:spPr bwMode="auto">
          <a:xfrm>
            <a:off x="2700338" y="3213100"/>
            <a:ext cx="1871662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Tx/>
              <a:buBlip>
                <a:blip r:embed="rId4"/>
              </a:buBlip>
            </a:pPr>
            <a:endParaRPr kumimoji="0" lang="ru-RU" altLang="ru-RU" sz="3200">
              <a:latin typeface="Times New Roman" panose="02020603050405020304" pitchFamily="18" charset="0"/>
            </a:endParaRPr>
          </a:p>
        </p:txBody>
      </p:sp>
      <p:sp>
        <p:nvSpPr>
          <p:cNvPr id="9225" name="Rectangle 13"/>
          <p:cNvSpPr>
            <a:spLocks noChangeArrowheads="1"/>
          </p:cNvSpPr>
          <p:nvPr/>
        </p:nvSpPr>
        <p:spPr bwMode="auto">
          <a:xfrm>
            <a:off x="5148263" y="3357563"/>
            <a:ext cx="1871662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Tx/>
              <a:buBlip>
                <a:blip r:embed="rId4"/>
              </a:buBlip>
            </a:pPr>
            <a:endParaRPr kumimoji="0" lang="ru-RU" altLang="ru-RU" sz="3200">
              <a:latin typeface="Times New Roman" panose="02020603050405020304" pitchFamily="18" charset="0"/>
            </a:endParaRPr>
          </a:p>
        </p:txBody>
      </p:sp>
      <p:sp>
        <p:nvSpPr>
          <p:cNvPr id="9226" name="Rectangle 14"/>
          <p:cNvSpPr>
            <a:spLocks noChangeArrowheads="1"/>
          </p:cNvSpPr>
          <p:nvPr/>
        </p:nvSpPr>
        <p:spPr bwMode="auto">
          <a:xfrm>
            <a:off x="2771775" y="3357563"/>
            <a:ext cx="1871663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Tx/>
              <a:buBlip>
                <a:blip r:embed="rId4"/>
              </a:buBlip>
            </a:pPr>
            <a:endParaRPr kumimoji="0" lang="ru-RU" altLang="ru-RU" sz="3200">
              <a:latin typeface="Times New Roman" panose="02020603050405020304" pitchFamily="18" charset="0"/>
            </a:endParaRPr>
          </a:p>
        </p:txBody>
      </p:sp>
      <p:sp>
        <p:nvSpPr>
          <p:cNvPr id="9227" name="Rectangle 15"/>
          <p:cNvSpPr>
            <a:spLocks noChangeArrowheads="1"/>
          </p:cNvSpPr>
          <p:nvPr/>
        </p:nvSpPr>
        <p:spPr bwMode="auto">
          <a:xfrm>
            <a:off x="2843213" y="3284538"/>
            <a:ext cx="1871662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Tx/>
              <a:buBlip>
                <a:blip r:embed="rId4"/>
              </a:buBlip>
            </a:pPr>
            <a:endParaRPr kumimoji="0" lang="ru-RU" altLang="ru-RU" sz="3200">
              <a:latin typeface="Times New Roman" panose="02020603050405020304" pitchFamily="18" charset="0"/>
            </a:endParaRPr>
          </a:p>
        </p:txBody>
      </p:sp>
      <p:sp>
        <p:nvSpPr>
          <p:cNvPr id="9228" name="Rectangle 16"/>
          <p:cNvSpPr>
            <a:spLocks noChangeArrowheads="1"/>
          </p:cNvSpPr>
          <p:nvPr/>
        </p:nvSpPr>
        <p:spPr bwMode="auto">
          <a:xfrm>
            <a:off x="5076825" y="3284538"/>
            <a:ext cx="1871663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Tx/>
              <a:buBlip>
                <a:blip r:embed="rId4"/>
              </a:buBlip>
            </a:pPr>
            <a:endParaRPr kumimoji="0" lang="ru-RU" altLang="ru-RU" sz="3200">
              <a:latin typeface="Times New Roman" panose="02020603050405020304" pitchFamily="18" charset="0"/>
            </a:endParaRPr>
          </a:p>
        </p:txBody>
      </p:sp>
      <p:sp>
        <p:nvSpPr>
          <p:cNvPr id="9229" name="Rectangle 17"/>
          <p:cNvSpPr>
            <a:spLocks noChangeArrowheads="1"/>
          </p:cNvSpPr>
          <p:nvPr/>
        </p:nvSpPr>
        <p:spPr bwMode="auto">
          <a:xfrm>
            <a:off x="2843213" y="3213100"/>
            <a:ext cx="1871662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Tx/>
              <a:buBlip>
                <a:blip r:embed="rId4"/>
              </a:buBlip>
            </a:pPr>
            <a:endParaRPr kumimoji="0" lang="ru-RU" altLang="ru-RU" sz="3200">
              <a:latin typeface="Times New Roman" panose="02020603050405020304" pitchFamily="18" charset="0"/>
            </a:endParaRPr>
          </a:p>
        </p:txBody>
      </p:sp>
      <p:sp>
        <p:nvSpPr>
          <p:cNvPr id="9230" name="Rectangle 18"/>
          <p:cNvSpPr>
            <a:spLocks noChangeArrowheads="1"/>
          </p:cNvSpPr>
          <p:nvPr/>
        </p:nvSpPr>
        <p:spPr bwMode="auto">
          <a:xfrm>
            <a:off x="5076825" y="3429000"/>
            <a:ext cx="1871663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Tx/>
              <a:buBlip>
                <a:blip r:embed="rId4"/>
              </a:buBlip>
            </a:pPr>
            <a:endParaRPr kumimoji="0" lang="ru-RU" altLang="ru-RU" sz="3200">
              <a:latin typeface="Times New Roman" panose="02020603050405020304" pitchFamily="18" charset="0"/>
            </a:endParaRPr>
          </a:p>
        </p:txBody>
      </p:sp>
      <p:sp>
        <p:nvSpPr>
          <p:cNvPr id="9231" name="Rectangle 19"/>
          <p:cNvSpPr>
            <a:spLocks noChangeArrowheads="1"/>
          </p:cNvSpPr>
          <p:nvPr/>
        </p:nvSpPr>
        <p:spPr bwMode="auto">
          <a:xfrm>
            <a:off x="5292725" y="3357563"/>
            <a:ext cx="1871663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Tx/>
              <a:buBlip>
                <a:blip r:embed="rId4"/>
              </a:buBlip>
            </a:pPr>
            <a:endParaRPr kumimoji="0" lang="ru-RU" altLang="ru-RU" sz="3200">
              <a:latin typeface="Times New Roman" panose="02020603050405020304" pitchFamily="18" charset="0"/>
            </a:endParaRPr>
          </a:p>
        </p:txBody>
      </p:sp>
      <p:pic>
        <p:nvPicPr>
          <p:cNvPr id="38936" name="Picture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50" y="3246438"/>
            <a:ext cx="1755775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8937" name="Picture 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3246438"/>
            <a:ext cx="1576387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8938" name="Picture 2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3246438"/>
            <a:ext cx="1474787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64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1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1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81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91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 build="p"/>
      <p:bldP spid="38919" grpId="0"/>
      <p:bldP spid="38920" grpId="0"/>
      <p:bldP spid="38921" grpId="0"/>
      <p:bldP spid="389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81075"/>
            <a:ext cx="2517775" cy="611188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ru-RU" altLang="ru-RU" sz="2400" i="1" dirty="0" smtClean="0">
                <a:solidFill>
                  <a:srgbClr val="002060"/>
                </a:solidFill>
              </a:rPr>
              <a:t>По возрасту</a:t>
            </a:r>
            <a:r>
              <a:rPr lang="ru-RU" altLang="ru-RU" sz="2400" i="1" dirty="0" smtClean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960688"/>
            <a:ext cx="2051050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00" y="2960688"/>
            <a:ext cx="2154238" cy="277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4404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960688"/>
            <a:ext cx="2192337" cy="277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3116263" y="1814513"/>
            <a:ext cx="287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Молодежная одежда</a:t>
            </a: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633413" y="1814513"/>
            <a:ext cx="2246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Детская</a:t>
            </a:r>
            <a:r>
              <a:rPr lang="ru-RU" altLang="ru-RU"/>
              <a:t> </a:t>
            </a:r>
            <a:r>
              <a:rPr lang="ru-RU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одежда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6227763" y="1814513"/>
            <a:ext cx="21859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Одежда старых</a:t>
            </a:r>
          </a:p>
          <a:p>
            <a:pPr algn="ctr" eaLnBrk="1" hangingPunct="1"/>
            <a:r>
              <a:rPr lang="ru-RU" altLang="ru-RU">
                <a:solidFill>
                  <a:schemeClr val="tx2"/>
                </a:solidFill>
                <a:latin typeface="Times New Roman Cyr" panose="02020603050405020304" pitchFamily="18" charset="0"/>
              </a:rPr>
              <a:t> крестьян</a:t>
            </a:r>
          </a:p>
        </p:txBody>
      </p:sp>
    </p:spTree>
    <p:extLst>
      <p:ext uri="{BB962C8B-B14F-4D97-AF65-F5344CB8AC3E}">
        <p14:creationId xmlns:p14="http://schemas.microsoft.com/office/powerpoint/2010/main" val="424930167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  <p:bldP spid="44042" grpId="0"/>
      <p:bldP spid="440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738188" y="581025"/>
            <a:ext cx="7848600" cy="4711700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ru-RU" altLang="ru-RU" sz="3600" dirty="0" smtClean="0">
                <a:solidFill>
                  <a:srgbClr val="002060"/>
                </a:solidFill>
              </a:rPr>
              <a:t>Как правило,  при этом менялся не покрой и вид одежды, а её цветность, количество декора (вышитых и вытканных узоров). Самой нарядной во все времена на Руси считалась одежда из красной ткани. Понятия «красный» и «красивый» были в народном представлении однозначны.</a:t>
            </a:r>
          </a:p>
        </p:txBody>
      </p:sp>
    </p:spTree>
    <p:extLst>
      <p:ext uri="{BB962C8B-B14F-4D97-AF65-F5344CB8AC3E}">
        <p14:creationId xmlns:p14="http://schemas.microsoft.com/office/powerpoint/2010/main" val="396919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7146" y="357166"/>
            <a:ext cx="6271054" cy="2643206"/>
          </a:xfrm>
        </p:spPr>
        <p:txBody>
          <a:bodyPr>
            <a:noAutofit/>
          </a:bodyPr>
          <a:lstStyle/>
          <a:p>
            <a:r>
              <a:rPr lang="ru-RU" sz="8800" dirty="0" smtClean="0">
                <a:solidFill>
                  <a:srgbClr val="FF0000"/>
                </a:solidFill>
              </a:rPr>
              <a:t>Мужской костюм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18735" y="3756454"/>
            <a:ext cx="7310983" cy="2530066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Мужской костюм во всех областях России был более унифицирован, чем женский, так как виды тяжелой физической работы под открытым небом были по сути одинаковы. В свободное от полевых работ время крестьяне отправлялись на заработки, они общались с жителями других губерний, с горожанами и многое перенимали друг у друга.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95" y="144770"/>
            <a:ext cx="2199503" cy="361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14659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362715"/>
            <a:ext cx="3757610" cy="989034"/>
          </a:xfrm>
        </p:spPr>
        <p:txBody>
          <a:bodyPr/>
          <a:lstStyle/>
          <a:p>
            <a:pPr algn="ctr"/>
            <a:r>
              <a:rPr lang="ru-RU" sz="54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cs typeface="Times New Roman"/>
              </a:rPr>
              <a:t>РУБАХА</a:t>
            </a:r>
            <a:r>
              <a:rPr lang="ru-RU" sz="60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cs typeface="Times New Roman"/>
              </a:rPr>
              <a:t/>
            </a:r>
            <a:br>
              <a:rPr lang="ru-RU" sz="60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cs typeface="Times New Roman"/>
              </a:rPr>
            </a:b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5" name="i-main-pic" descr="Картинка 91 из 343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2455485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5000628" y="857232"/>
            <a:ext cx="400052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Основа мужского костюма -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рубаха из домотканого холста. Рубаху выкраивали из отдельных деталей, которые сшивали. </a:t>
            </a:r>
            <a:r>
              <a:rPr kumimoji="0"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Небольшой разрез спереди стягивали  на пуговицу или крепили шнуром. Шили их из белой синей, красной ткани, украшая вышивкой.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Рубахи  были  повседневные  и  праздничные.  Повседневные  не  украшали,  только  швы  и  края  обшивали   красной нитью, чтобы преградить дорогу  злым  силам. Рубахи носили на выпуск и обязательно подпоясывали узким поясом  или цветным шнуром.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kumimoji="0" lang="ru-RU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муж"/>
          <p:cNvPicPr>
            <a:picLocks noChangeAspect="1" noChangeArrowheads="1"/>
          </p:cNvPicPr>
          <p:nvPr/>
        </p:nvPicPr>
        <p:blipFill>
          <a:blip r:embed="rId3" cstate="print"/>
          <a:srcRect l="7248" r="3566" b="6626"/>
          <a:stretch>
            <a:fillRect/>
          </a:stretch>
        </p:blipFill>
        <p:spPr bwMode="auto">
          <a:xfrm>
            <a:off x="2786050" y="642918"/>
            <a:ext cx="2143140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-main-pic" descr="Картинка 27 из 5593"/>
          <p:cNvPicPr>
            <a:picLocks noChangeAspect="1" noChangeArrowheads="1"/>
          </p:cNvPicPr>
          <p:nvPr/>
        </p:nvPicPr>
        <p:blipFill>
          <a:blip r:embed="rId4" cstate="print"/>
          <a:srcRect b="7013"/>
          <a:stretch>
            <a:fillRect/>
          </a:stretch>
        </p:blipFill>
        <p:spPr bwMode="auto">
          <a:xfrm>
            <a:off x="857224" y="3857628"/>
            <a:ext cx="1785950" cy="2724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-main-pic" descr="Картинка 44 из 559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143380"/>
            <a:ext cx="1714512" cy="2519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169967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72560" cy="857256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РУБАХА УКРАШАЛАСЬ ВЫШИВКОЙ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://www.sva-slava.ru/nasledie_rukodelie/img_rushniki/rushnik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2928958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286000" y="1500174"/>
            <a:ext cx="37147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вышивка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часто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содержала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символы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земли,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возделанного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поля,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зерен,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ростков.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5929330"/>
            <a:ext cx="27368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5929330"/>
            <a:ext cx="1368425" cy="65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5929330"/>
            <a:ext cx="17272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592933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рубахи  с  прямыми  поликам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1142984"/>
            <a:ext cx="3714776" cy="4440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281599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/>
          <a:lstStyle/>
          <a:p>
            <a:r>
              <a:rPr lang="ru-RU" sz="54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cs typeface="Times New Roman"/>
              </a:rPr>
              <a:t>ПОРТЫ, ОНУЧИ, ЛАПТИ.</a:t>
            </a:r>
            <a:r>
              <a:rPr lang="ru-RU" sz="54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cs typeface="Times New Roman"/>
              </a:rPr>
              <a:t> </a:t>
            </a:r>
            <a:r>
              <a:rPr lang="ru-RU" sz="5400" b="1" kern="1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cs typeface="Times New Roman"/>
              </a:rPr>
              <a:t/>
            </a:r>
            <a:br>
              <a:rPr lang="ru-RU" sz="5400" b="1" kern="1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cs typeface="Times New Roman"/>
              </a:rPr>
            </a:br>
            <a:endParaRPr lang="ru-RU" sz="5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i-main-pic" descr="Картинка 10 из 343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71" t="4735" r="10714" b="2139"/>
          <a:stretch>
            <a:fillRect/>
          </a:stretch>
        </p:blipFill>
        <p:spPr bwMode="auto">
          <a:xfrm>
            <a:off x="142844" y="928670"/>
            <a:ext cx="2000264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285984" y="928670"/>
            <a:ext cx="49292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Порты – неширокие, длинные, сужающиеся книзу штаны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завязывались на талии шнурком – гашником. Поверх носили верхние шелковые или суконные штаны. Порты заправляли в сапоги или обертывали онучами и поверх надевали лапти.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Онучи- куски полотна, предназначавшиеся для обвертывания ног (подвертки, портянки). Поверх онучей надевалась собственно обувь (сапоги, лапти и др.).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Лапти - основной вид крестьянской обуви , сплетённой из лыка или берёсты. </a:t>
            </a: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 smtClean="0">
              <a:solidFill>
                <a:srgbClr val="002060"/>
              </a:solidFill>
            </a:endParaRPr>
          </a:p>
          <a:p>
            <a:pPr lvl="0" algn="just"/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kumimoji="0" lang="ru-RU" sz="1800" b="1" dirty="0">
              <a:solidFill>
                <a:srgbClr val="002060"/>
              </a:solidFill>
            </a:endParaRPr>
          </a:p>
        </p:txBody>
      </p:sp>
      <p:pic>
        <p:nvPicPr>
          <p:cNvPr id="6" name="i-main-pic" descr="Картинка 21 из 3436"/>
          <p:cNvPicPr>
            <a:picLocks noChangeAspect="1" noChangeArrowheads="1"/>
          </p:cNvPicPr>
          <p:nvPr/>
        </p:nvPicPr>
        <p:blipFill>
          <a:blip r:embed="rId3" cstate="print"/>
          <a:srcRect l="12000" r="16000"/>
          <a:stretch>
            <a:fillRect/>
          </a:stretch>
        </p:blipFill>
        <p:spPr bwMode="auto">
          <a:xfrm>
            <a:off x="7215206" y="1000108"/>
            <a:ext cx="1714512" cy="5214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1" descr="Картинка 1 из 260"/>
          <p:cNvPicPr>
            <a:picLocks noChangeAspect="1" noChangeArrowheads="1"/>
          </p:cNvPicPr>
          <p:nvPr/>
        </p:nvPicPr>
        <p:blipFill>
          <a:blip r:embed="rId4" cstate="print"/>
          <a:srcRect l="16129" r="16128" b="37787"/>
          <a:stretch>
            <a:fillRect/>
          </a:stretch>
        </p:blipFill>
        <p:spPr bwMode="auto">
          <a:xfrm>
            <a:off x="2500298" y="4786322"/>
            <a:ext cx="1928826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9" descr="Картинка 1 из 13144"/>
          <p:cNvPicPr>
            <a:picLocks noChangeAspect="1" noChangeArrowheads="1"/>
          </p:cNvPicPr>
          <p:nvPr/>
        </p:nvPicPr>
        <p:blipFill>
          <a:blip r:embed="rId5" cstate="print"/>
          <a:srcRect t="42901"/>
          <a:stretch>
            <a:fillRect/>
          </a:stretch>
        </p:blipFill>
        <p:spPr bwMode="auto">
          <a:xfrm>
            <a:off x="4929190" y="4714884"/>
            <a:ext cx="1928826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11574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Тема Office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Колосья</Template>
  <TotalTime>37</TotalTime>
  <Words>1302</Words>
  <Application>Microsoft Office PowerPoint</Application>
  <PresentationFormat>Экран (4:3)</PresentationFormat>
  <Paragraphs>124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Bookman Old Style</vt:lpstr>
      <vt:lpstr>Calibri</vt:lpstr>
      <vt:lpstr>Times New Roman</vt:lpstr>
      <vt:lpstr>Times New Roman Cyr</vt:lpstr>
      <vt:lpstr>Wingdings</vt:lpstr>
      <vt:lpstr>Wingdings 2</vt:lpstr>
      <vt:lpstr>Тема Office</vt:lpstr>
      <vt:lpstr>Особенности русского народного костюма</vt:lpstr>
      <vt:lpstr>Презентация PowerPoint</vt:lpstr>
      <vt:lpstr>Презентация PowerPoint</vt:lpstr>
      <vt:lpstr>Презентация PowerPoint</vt:lpstr>
      <vt:lpstr>Презентация PowerPoint</vt:lpstr>
      <vt:lpstr>Мужской костюм</vt:lpstr>
      <vt:lpstr>РУБАХА </vt:lpstr>
      <vt:lpstr>РУБАХА УКРАШАЛАСЬ ВЫШИВКОЙ</vt:lpstr>
      <vt:lpstr>ПОРТЫ, ОНУЧИ, ЛАПТИ.  </vt:lpstr>
      <vt:lpstr>Презентация PowerPoint</vt:lpstr>
      <vt:lpstr>Презентация PowerPoint</vt:lpstr>
      <vt:lpstr>ОБУВЬ</vt:lpstr>
      <vt:lpstr>ОБУВЬ</vt:lpstr>
      <vt:lpstr>Женский костюм</vt:lpstr>
      <vt:lpstr>Презентация PowerPoint</vt:lpstr>
      <vt:lpstr>Презентация PowerPoint</vt:lpstr>
      <vt:lpstr>ДУШЕГРЕЯ</vt:lpstr>
      <vt:lpstr> ПОНЁВА  </vt:lpstr>
      <vt:lpstr>Презентация PowerPoint</vt:lpstr>
      <vt:lpstr>Презентация PowerPoint</vt:lpstr>
      <vt:lpstr>Головные уборы</vt:lpstr>
      <vt:lpstr>ПЛАТОК</vt:lpstr>
      <vt:lpstr>РАЗНООБРАЗИЕ ГОЛОВНЫХ УБОРОВ </vt:lpstr>
      <vt:lpstr>1. Кокошник -Московская губерния, 2 половина XVIII в.   2. "Сборник"-Вологодская губерния, 2 половина XIX в.  3. "Повязка"-Нижегородская губерния, начало XIX в.       4. "Повязка"-центр России, XVIII в.   5. "Сорока" с рогатой "кичкой"-Тамбовская губерния, 2 половина XIX в.  6. "Сорока с мохрами"-Орловская губерния, 2 половина XIX в.   </vt:lpstr>
      <vt:lpstr>ПУГОВИЦА</vt:lpstr>
      <vt:lpstr>СВАДЕБНЫЙ  КОСТЮМ</vt:lpstr>
      <vt:lpstr>СВАДЕБНЫЕ ГОЛОВНЫЕ УБОРЫ</vt:lpstr>
      <vt:lpstr>РУССКИЙ НАРОДНЫЙ                    КОСТЮМ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русского народного костюма</dc:title>
  <dc:creator>dunaeva</dc:creator>
  <cp:lastModifiedBy>dunaeva</cp:lastModifiedBy>
  <cp:revision>5</cp:revision>
  <cp:lastPrinted>1601-01-01T00:00:00Z</cp:lastPrinted>
  <dcterms:created xsi:type="dcterms:W3CDTF">2017-12-26T06:57:51Z</dcterms:created>
  <dcterms:modified xsi:type="dcterms:W3CDTF">2017-12-26T07:36:22Z</dcterms:modified>
</cp:coreProperties>
</file>