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9" r:id="rId1"/>
  </p:sldMasterIdLst>
  <p:sldIdLst>
    <p:sldId id="256" r:id="rId2"/>
    <p:sldId id="258" r:id="rId3"/>
    <p:sldId id="259" r:id="rId4"/>
    <p:sldId id="266" r:id="rId5"/>
    <p:sldId id="257" r:id="rId6"/>
    <p:sldId id="268" r:id="rId7"/>
    <p:sldId id="265" r:id="rId8"/>
    <p:sldId id="260" r:id="rId9"/>
    <p:sldId id="261" r:id="rId10"/>
    <p:sldId id="262" r:id="rId11"/>
    <p:sldId id="263" r:id="rId12"/>
    <p:sldId id="267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0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19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45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855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9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97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76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70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02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88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70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03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65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7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9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97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2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1305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</p:sldLayoutIdLst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3914" y="968827"/>
            <a:ext cx="11807881" cy="2342295"/>
          </a:xfrm>
        </p:spPr>
        <p:txBody>
          <a:bodyPr/>
          <a:lstStyle/>
          <a:p>
            <a:pPr algn="ctr"/>
            <a:r>
              <a:rPr lang="ru-RU" sz="4000" b="1" dirty="0" smtClean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bg2">
                      <a:lumMod val="40000"/>
                      <a:lumOff val="60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  <a:reflection blurRad="6350" stA="60000" endA="900" endPos="58000" dir="5400000" sy="-100000" algn="bl" rotWithShape="0"/>
                </a:effectLst>
              </a:rPr>
              <a:t>Прочитал сам – посоветуй другому</a:t>
            </a:r>
            <a:br>
              <a:rPr lang="ru-RU" sz="4000" b="1" dirty="0" smtClean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bg2">
                      <a:lumMod val="40000"/>
                      <a:lumOff val="60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  <a:reflection blurRad="6350" stA="60000" endA="900" endPos="58000" dir="5400000" sy="-100000" algn="bl" rotWithShape="0"/>
                </a:effectLst>
              </a:rPr>
            </a:br>
            <a:r>
              <a:rPr lang="ru-RU" sz="4000" b="1" dirty="0" smtClean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bg2">
                      <a:lumMod val="40000"/>
                      <a:lumOff val="60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  <a:reflection blurRad="6350" stA="60000" endA="900" endPos="58000" dir="5400000" sy="-100000" algn="bl" rotWithShape="0"/>
                </a:effectLst>
              </a:rPr>
              <a:t>(Виктор Гюго «Собор Парижской Богоматери»)</a:t>
            </a:r>
            <a:endParaRPr lang="ru-RU" sz="4000" b="1" dirty="0">
              <a:ln w="6600">
                <a:solidFill>
                  <a:srgbClr val="002060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bg2">
                    <a:lumMod val="40000"/>
                    <a:lumOff val="60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5030" y="91110"/>
            <a:ext cx="1048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Городской </a:t>
            </a:r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проект </a:t>
            </a:r>
            <a:r>
              <a:rPr lang="ru-RU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«</a:t>
            </a:r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История одной книги»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36080" y="4811485"/>
            <a:ext cx="3156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Работу выполнила ученица 11 «А» класса МОУ СШ №4</a:t>
            </a:r>
          </a:p>
          <a:p>
            <a:pPr algn="ctr"/>
            <a:r>
              <a:rPr lang="ru-RU" b="1" dirty="0" err="1" smtClean="0"/>
              <a:t>Облыгина</a:t>
            </a:r>
            <a:r>
              <a:rPr lang="ru-RU" b="1" dirty="0" smtClean="0"/>
              <a:t> Дарья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808515" y="6335486"/>
            <a:ext cx="6955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г. Переславль-Залесский, 2018 год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9186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26" y="0"/>
            <a:ext cx="10141632" cy="624968"/>
          </a:xfrm>
        </p:spPr>
        <p:txBody>
          <a:bodyPr/>
          <a:lstStyle/>
          <a:p>
            <a:pPr algn="ctr"/>
            <a:r>
              <a:rPr lang="ru-RU" b="1" dirty="0">
                <a:latin typeface="Garamond" panose="02020404030301010803" pitchFamily="18" charset="0"/>
                <a:cs typeface="Calibri" panose="020F0502020204030204" pitchFamily="34" charset="0"/>
              </a:rPr>
              <a:t>Клод </a:t>
            </a:r>
            <a:r>
              <a:rPr lang="ru-RU" b="1" dirty="0" err="1">
                <a:latin typeface="Garamond" panose="02020404030301010803" pitchFamily="18" charset="0"/>
                <a:cs typeface="Calibri" panose="020F0502020204030204" pitchFamily="34" charset="0"/>
              </a:rPr>
              <a:t>Фролло</a:t>
            </a:r>
            <a:r>
              <a:rPr lang="ru-RU" b="1" dirty="0">
                <a:latin typeface="Garamond" panose="02020404030301010803" pitchFamily="18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6572" y="1055914"/>
            <a:ext cx="6302828" cy="5312229"/>
          </a:xfrm>
        </p:spPr>
        <p:txBody>
          <a:bodyPr>
            <a:normAutofit lnSpcReduction="10000"/>
          </a:bodyPr>
          <a:lstStyle/>
          <a:p>
            <a:pPr marL="0" indent="358775" algn="just">
              <a:buNone/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Клод </a:t>
            </a:r>
            <a:r>
              <a:rPr lang="ru-RU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Фролло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 – священнослужитель, аскет и ученый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алхимик. Это умудренный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знаниями во многих науках, самолюбивый и рассудочный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человек.</a:t>
            </a:r>
          </a:p>
          <a:p>
            <a:pPr marL="0" indent="358775" algn="just">
              <a:buNone/>
            </a:pP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«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Среди множества лиц, озарённых багровым пламенем костра, выделялось лицо человека, казалось, более других поглощенного созерцанием плясуньи. Это было суровое, замкнутое, мрачное лицо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мужчины», - такова внешность героя.</a:t>
            </a: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358775" algn="just">
              <a:buNone/>
            </a:pP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Это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главный антагонист романа, выступающий воплощением религиозных догматов и мракобесия позднего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средневековья.</a:t>
            </a:r>
          </a:p>
          <a:p>
            <a:pPr marL="0" indent="358775" algn="just">
              <a:buNone/>
            </a:pP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Клод </a:t>
            </a:r>
            <a:r>
              <a:rPr lang="ru-RU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Фролло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 — это воплощение мрачного Средневековья. Он оказывается человеком, несущим в себе все самые тёмные и несовершенные стороны этого времени. Это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суеверия, та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идеология, то мировоззрения, которые были оплотом для Темного времени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846" y="724861"/>
            <a:ext cx="4579410" cy="58283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798" y="724861"/>
            <a:ext cx="4024261" cy="58201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1338146"/>
            <a:ext cx="5434360" cy="407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8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2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xit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42" presetClass="exit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258" y="1578429"/>
            <a:ext cx="5644717" cy="41379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8097" y="0"/>
            <a:ext cx="10118503" cy="472568"/>
          </a:xfrm>
        </p:spPr>
        <p:txBody>
          <a:bodyPr/>
          <a:lstStyle/>
          <a:p>
            <a:pPr algn="ctr"/>
            <a:r>
              <a:rPr lang="ru-RU" b="1" dirty="0" smtClean="0">
                <a:latin typeface="Garamond" panose="02020404030301010803" pitchFamily="18" charset="0"/>
                <a:cs typeface="Calibri" panose="020F0502020204030204" pitchFamily="34" charset="0"/>
              </a:rPr>
              <a:t>Париж трущоб и лачуг</a:t>
            </a:r>
            <a:endParaRPr lang="ru-RU" b="1" dirty="0"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972" y="936172"/>
            <a:ext cx="6259286" cy="5758543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Одним из главных действующих лиц является Париж, но не в привычном красивом облике. Гюго изображает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хаос домов, тупиков, перекрестков, темных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переулков. Это Париж трущоб и лачуг.</a:t>
            </a: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358775" algn="just">
              <a:buNone/>
            </a:pP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Город представляется мрачным и отнюдь не привлекательным: центральная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площадь производила мрачное впечатление, возникающее вследствие ужасных воспоминаний, которые с ней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связаны, вдоль улицы тащились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какие-то неясные, бесформенные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фигуры, квартал воров представлял из себя гниющий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поток пороков, нищенства и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бродяжничества. </a:t>
            </a:r>
          </a:p>
          <a:p>
            <a:pPr marL="0" indent="358775" algn="just">
              <a:buNone/>
            </a:pP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Кроме того, одним из мест событий стал Двор чудес — название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нескольких парижских кварталов, заселённых нищими, бродягами, публичными женщинами, монахами-расстригами и поэтами. Являясь зачастую физически здоровыми людьми, попрошайки изображали больных и увечных, прося подаяния. </a:t>
            </a:r>
            <a:endParaRPr lang="ru-RU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257" y="1380893"/>
            <a:ext cx="5681603" cy="42281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256" y="1467892"/>
            <a:ext cx="5559412" cy="370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20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xit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nodeType="click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nodeType="clickEffect">
                                  <p:stCondLst>
                                    <p:cond delay="3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2810" y="206829"/>
            <a:ext cx="10446432" cy="73382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Критика</a:t>
            </a:r>
            <a:endParaRPr lang="ru-RU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139" y="1290916"/>
            <a:ext cx="11175774" cy="5077225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«Роман поражает богатством и динамичностью действия. Гюго как бы переносит читателя из одного мира в совершенно другой. Роман поражает необычайной концентрированностью; в этом проявляется мастерство его построения. Нужно отметить необычайное мастерство Гюго в изображении массовых народных сцен». 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М.Е. Елизарова «История зарубежной литературы </a:t>
            </a:r>
            <a:r>
              <a:rPr lang="en-US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XIX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в.»</a:t>
            </a:r>
          </a:p>
          <a:p>
            <a:pPr marL="0" indent="357188" algn="just">
              <a:buNone/>
            </a:pP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«Собор Парижской богоматери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»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В. Гюго стал лучшим образцом романтического исторического романа, отразившим картину средневековой французской жизни. «Собор Парижской богоматери» был крупнейшим достижением Гюго, молодого вождя романтиков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Н.П. Козлова, Е.Г. Петраш «История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зарубежной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литературы»</a:t>
            </a:r>
          </a:p>
          <a:p>
            <a:pPr marL="0" indent="357188" algn="just">
              <a:buNone/>
            </a:pP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Гений его сознал себя вполне в первый раз,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и сознание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его было истинно гениальное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Но смотрите на роман Гюго как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 произведение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художника: дух творения может вам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не нравиться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но откажете ли творцу его в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гениальном исполнении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? Нет! Это Лаокоон, опутанный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змеями: кажется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вы слышите треск костей,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сдавленных змеиными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сгибами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!</a:t>
            </a:r>
          </a:p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Н.А.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Полевой, русский писатель, историк </a:t>
            </a:r>
            <a:endParaRPr lang="ru-RU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80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5951" y="140776"/>
            <a:ext cx="9957571" cy="797844"/>
          </a:xfrm>
        </p:spPr>
        <p:txBody>
          <a:bodyPr/>
          <a:lstStyle/>
          <a:p>
            <a:pPr algn="ctr"/>
            <a:r>
              <a:rPr lang="ru-RU" b="1" dirty="0" smtClean="0">
                <a:latin typeface="Garamond" panose="02020404030301010803" pitchFamily="18" charset="0"/>
              </a:rPr>
              <a:t>Экранизации и постановки</a:t>
            </a:r>
            <a:endParaRPr lang="ru-RU" b="1" dirty="0"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6705" y="6117680"/>
            <a:ext cx="10196059" cy="70116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«Собор Парижской Богоматери» (1956</a:t>
            </a:r>
            <a:r>
              <a:rPr lang="ru-RU" sz="2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) - </a:t>
            </a:r>
            <a:r>
              <a:rPr lang="ru-RU" sz="2600" dirty="0">
                <a:latin typeface="Calibri Light" panose="020F0302020204030204" pitchFamily="34" charset="0"/>
                <a:cs typeface="Calibri Light" panose="020F0302020204030204" pitchFamily="34" charset="0"/>
              </a:rPr>
              <a:t>фильм французского режиссера Жана </a:t>
            </a:r>
            <a:r>
              <a:rPr lang="ru-RU" sz="26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Деланнуа</a:t>
            </a:r>
            <a:endParaRPr lang="ru-RU" sz="26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5391" y="6008883"/>
            <a:ext cx="113646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«Горбун из </a:t>
            </a:r>
            <a:r>
              <a:rPr lang="ru-RU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Нотр</a:t>
            </a:r>
            <a:r>
              <a:rPr lang="ru-R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-Дама» (1982</a:t>
            </a:r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)- </a:t>
            </a:r>
            <a:r>
              <a:rPr lang="ru-R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фильм совместного производства США и Великобритании</a:t>
            </a:r>
          </a:p>
          <a:p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644936" y="5956771"/>
            <a:ext cx="9911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«Горбун из </a:t>
            </a:r>
            <a:r>
              <a:rPr lang="ru-RU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Нотр</a:t>
            </a:r>
            <a:r>
              <a:rPr lang="ru-R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-Дама» (1996</a:t>
            </a:r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) - мультфильм </a:t>
            </a:r>
            <a:r>
              <a:rPr lang="ru-R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студии </a:t>
            </a:r>
            <a:r>
              <a:rPr lang="ru-RU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Disney</a:t>
            </a:r>
            <a:r>
              <a:rPr lang="ru-R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«Горбун из </a:t>
            </a:r>
            <a:r>
              <a:rPr lang="ru-RU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Нотр</a:t>
            </a:r>
            <a:r>
              <a:rPr lang="ru-R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-Дама</a:t>
            </a:r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»</a:t>
            </a:r>
            <a:endParaRPr lang="ru-RU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18857" y="20029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215951" y="6008883"/>
            <a:ext cx="9652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«</a:t>
            </a:r>
            <a:r>
              <a:rPr lang="fr-FR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Notre </a:t>
            </a:r>
            <a:r>
              <a:rPr lang="fr-FR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Dame de </a:t>
            </a:r>
            <a:r>
              <a:rPr lang="fr-FR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Paris</a:t>
            </a:r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» -</a:t>
            </a:r>
            <a:r>
              <a:rPr lang="fr-FR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 французский</a:t>
            </a:r>
            <a:br>
              <a:rPr lang="fr-FR" sz="2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м</a:t>
            </a:r>
            <a:r>
              <a:rPr lang="fr-FR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юзикл</a:t>
            </a:r>
            <a:r>
              <a:rPr lang="fr-FR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  <a:r>
              <a:rPr lang="ru-RU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1998 года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46659" y="6013607"/>
            <a:ext cx="9168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«</a:t>
            </a:r>
            <a:r>
              <a:rPr lang="fr-FR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Notre </a:t>
            </a:r>
            <a:r>
              <a:rPr lang="fr-FR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Dame de </a:t>
            </a:r>
            <a:r>
              <a:rPr lang="fr-FR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Paris</a:t>
            </a:r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» -</a:t>
            </a:r>
            <a:r>
              <a:rPr lang="fr-FR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 российский</a:t>
            </a:r>
            <a:br>
              <a:rPr lang="fr-FR" sz="2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м</a:t>
            </a:r>
            <a:r>
              <a:rPr lang="fr-FR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юзикл</a:t>
            </a:r>
            <a:r>
              <a:rPr lang="fr-FR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  <a:endParaRPr lang="ru-RU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270" y="917030"/>
            <a:ext cx="6606930" cy="49551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0384" y="900457"/>
            <a:ext cx="8434701" cy="46030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1892" y="869848"/>
            <a:ext cx="7765687" cy="51556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3338" y="1022397"/>
            <a:ext cx="8462794" cy="47603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4936" y="1006514"/>
            <a:ext cx="9415346" cy="470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1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2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000"/>
                            </p:stCondLst>
                            <p:childTnLst>
                              <p:par>
                                <p:cTn id="68" presetID="42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85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9000"/>
                            </p:stCondLst>
                            <p:childTnLst>
                              <p:par>
                                <p:cTn id="8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9500"/>
                            </p:stCondLst>
                            <p:childTnLst>
                              <p:par>
                                <p:cTn id="91" presetID="42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2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500"/>
                            </p:stCondLst>
                            <p:childTnLst>
                              <p:par>
                                <p:cTn id="10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6000"/>
                            </p:stCondLst>
                            <p:childTnLst>
                              <p:par>
                                <p:cTn id="114" presetID="42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42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  <p:bldP spid="5" grpId="0"/>
      <p:bldP spid="5" grpId="1"/>
      <p:bldP spid="6" grpId="0"/>
      <p:bldP spid="6" grpId="1"/>
      <p:bldP spid="8" grpId="0"/>
      <p:bldP spid="8" grpId="1"/>
      <p:bldP spid="9" grpId="0"/>
      <p:bldP spid="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220" y="115261"/>
            <a:ext cx="9404723" cy="75559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Интернет-ресурсы</a:t>
            </a:r>
            <a:endParaRPr lang="ru-RU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89003"/>
            <a:ext cx="8330413" cy="2609370"/>
          </a:xfrm>
        </p:spPr>
        <p:txBody>
          <a:bodyPr>
            <a:normAutofit lnSpcReduction="10000"/>
          </a:bodyPr>
          <a:lstStyle/>
          <a:p>
            <a:pPr>
              <a:buBlip>
                <a:blip r:embed="rId2"/>
              </a:buBlip>
            </a:pPr>
            <a:r>
              <a:rPr lang="ru-RU" sz="24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Сайты</a:t>
            </a:r>
          </a:p>
          <a:p>
            <a:pPr lvl="1">
              <a:buBlip>
                <a:blip r:embed="rId2"/>
              </a:buBlip>
            </a:pPr>
            <a:r>
              <a:rPr lang="ru-RU" sz="20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http://</a:t>
            </a:r>
            <a:r>
              <a:rPr lang="en-US" sz="20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lib.ru</a:t>
            </a:r>
            <a:endParaRPr lang="ru-RU" sz="2000" dirty="0" smtClean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>
              <a:buBlip>
                <a:blip r:embed="rId2"/>
              </a:buBlip>
            </a:pPr>
            <a: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http</a:t>
            </a:r>
            <a:r>
              <a:rPr lang="en-US" sz="20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://rubook.org</a:t>
            </a:r>
            <a:endParaRPr lang="ru-RU" sz="2000" dirty="0" smtClean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>
              <a:buBlip>
                <a:blip r:embed="rId2"/>
              </a:buBlip>
            </a:pPr>
            <a: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https://</a:t>
            </a:r>
            <a:r>
              <a:rPr lang="en-US" sz="20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www.litmir.me</a:t>
            </a:r>
            <a:endParaRPr lang="ru-RU" sz="2000" dirty="0" smtClean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Blip>
                <a:blip r:embed="rId3"/>
              </a:buBlip>
            </a:pPr>
            <a:r>
              <a:rPr lang="ru-RU" sz="24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Наличие в библиотеках:</a:t>
            </a:r>
          </a:p>
          <a:p>
            <a:pPr lvl="1">
              <a:buBlip>
                <a:blip r:embed="rId3"/>
              </a:buBlip>
            </a:pPr>
            <a:r>
              <a:rPr lang="ru-RU" sz="20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Есть практически в каждой библиотеке в нескольких экземплярах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3395" y="1001484"/>
            <a:ext cx="3565834" cy="54325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0862" y="3298373"/>
            <a:ext cx="4644003" cy="347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2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539038" y="128829"/>
            <a:ext cx="9404723" cy="2424799"/>
          </a:xfrm>
        </p:spPr>
        <p:txBody>
          <a:bodyPr/>
          <a:lstStyle/>
          <a:p>
            <a:pPr algn="ctr"/>
            <a:r>
              <a:rPr lang="ru-RU" sz="5400" b="1" dirty="0" smtClean="0">
                <a:ln w="9525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Читайте и перечитывайте классику!</a:t>
            </a:r>
            <a:endParaRPr lang="ru-RU" sz="5400" b="1" dirty="0">
              <a:ln w="9525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654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772" y="0"/>
            <a:ext cx="11154003" cy="576941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О Викторе Гюго</a:t>
            </a:r>
            <a:endParaRPr lang="ru-RU" sz="4000" b="1" dirty="0">
              <a:solidFill>
                <a:schemeClr val="bg1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1" y="1045029"/>
            <a:ext cx="6683828" cy="5475514"/>
          </a:xfrm>
        </p:spPr>
        <p:txBody>
          <a:bodyPr>
            <a:normAutofit/>
          </a:bodyPr>
          <a:lstStyle/>
          <a:p>
            <a:pPr marL="0" indent="358775" algn="just">
              <a:spcBef>
                <a:spcPts val="120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Виктор Мари Гюго (1802 –1885 гг.) — французский писатель (поэт, прозаик и драматург), одна из главных фигур французского романтизма.</a:t>
            </a:r>
          </a:p>
          <a:p>
            <a:pPr marL="0" indent="358775" algn="just">
              <a:spcBef>
                <a:spcPts val="120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Вторая половина 1820-х годов в истории литературы Франции - время господства такого жанра, как исторический роман. Произведение Виктора Гюго "Собор Парижской Богоматери", созданное в 1831 году, является одним из высочайших достижений этого жанра. В романе нашла отражение история Франции. В произведении имеется и актуальная проблематика, связанная с положением в стране в годы написания книги.</a:t>
            </a:r>
          </a:p>
          <a:p>
            <a:pPr marL="0" indent="358775" algn="just">
              <a:spcBef>
                <a:spcPts val="120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Произведения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Виктора Гюго относятся к первой половине </a:t>
            </a:r>
            <a:r>
              <a:rPr lang="en-US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XIX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века. Наиболее известные из них - «Собор Парижской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Богоматери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», «Отверженные», «Человек, который смеется».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2" y="723606"/>
            <a:ext cx="4767941" cy="589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5425" y="76200"/>
            <a:ext cx="7855632" cy="918882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Garamond" panose="02020404030301010803" pitchFamily="18" charset="0"/>
                <a:cs typeface="Calibri" panose="020F0502020204030204" pitchFamily="34" charset="0"/>
              </a:rPr>
              <a:t>Собор Парижской Богоматери</a:t>
            </a:r>
            <a:endParaRPr lang="ru-RU" sz="6000" b="1" dirty="0"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7" y="995082"/>
            <a:ext cx="5301345" cy="5694190"/>
          </a:xfrm>
        </p:spPr>
        <p:txBody>
          <a:bodyPr>
            <a:normAutofit fontScale="85000" lnSpcReduction="10000"/>
          </a:bodyPr>
          <a:lstStyle/>
          <a:p>
            <a:pPr marL="0" indent="358775" algn="just">
              <a:buNone/>
            </a:pP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Собор Парижской Богоматери— </a:t>
            </a: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католический храм в центре Парижа, один из символов французской столицы</a:t>
            </a: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0" indent="358775" algn="just">
              <a:buNone/>
            </a:pP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История </a:t>
            </a:r>
            <a:r>
              <a:rPr lang="ru-RU" sz="21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Нотр</a:t>
            </a: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-Дама</a:t>
            </a: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 начинается в далёкие античные </a:t>
            </a: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времена. В </a:t>
            </a: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1163 году по воле епископа Мориса де </a:t>
            </a:r>
            <a:r>
              <a:rPr lang="ru-RU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Сулли</a:t>
            </a: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начато </a:t>
            </a: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строительство </a:t>
            </a: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Собора. Работы </a:t>
            </a: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закончились в 1345 </a:t>
            </a: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году. </a:t>
            </a:r>
          </a:p>
          <a:p>
            <a:pPr marL="0" indent="358775" algn="just">
              <a:buNone/>
            </a:pP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В </a:t>
            </a: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соборе </a:t>
            </a: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крестоносцы </a:t>
            </a: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возносили благодатные молитвы перед походами за гробом господним, в этих стенах впервые собрался парламент Франции. </a:t>
            </a: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Кроме того, в Соборе Парижской Богоматери до сих пор хранится одна из величайших реликвий  — терновый венец Христа.</a:t>
            </a:r>
            <a:endParaRPr lang="ru-RU" sz="2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358775" algn="just">
              <a:buNone/>
            </a:pP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Примечательно, что постройка </a:t>
            </a: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не имеет единого </a:t>
            </a: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стиля. Здание </a:t>
            </a: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наделено чертами нескольких стилей, что и объясняет его неповторимый </a:t>
            </a: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облик.</a:t>
            </a:r>
          </a:p>
          <a:p>
            <a:pPr marL="0" indent="358775" algn="just">
              <a:buNone/>
            </a:pP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За </a:t>
            </a: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почти тысячелетнюю историю </a:t>
            </a:r>
            <a:r>
              <a:rPr lang="ru-RU" sz="2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Нотр</a:t>
            </a:r>
            <a:r>
              <a:rPr lang="ru-RU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-Дам-де-Пари пережил несколько войн, пару десятков правителей и даже Революцию</a:t>
            </a:r>
            <a:r>
              <a:rPr lang="ru-RU" sz="21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0551" y="765186"/>
            <a:ext cx="6374674" cy="53122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2296" y="1289477"/>
            <a:ext cx="6454232" cy="51053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153" y="2191695"/>
            <a:ext cx="6297723" cy="418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0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xit" presetSubtype="4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2" presetClass="exit" presetSubtype="4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35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620" y="158804"/>
            <a:ext cx="10523123" cy="72293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История создания романа</a:t>
            </a:r>
            <a:endParaRPr lang="ru-RU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55" y="1029361"/>
            <a:ext cx="11970431" cy="2769753"/>
          </a:xfrm>
        </p:spPr>
        <p:txBody>
          <a:bodyPr/>
          <a:lstStyle/>
          <a:p>
            <a:pPr marL="0" indent="358775" algn="just">
              <a:buNone/>
            </a:pP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Роман Гюго «Собор парижской Богоматери»  относится к 1831 году. Он писался во время Июльской революции. Интерес к средним векам, описанным в произведении, был протестом против торжествовавшего буржуазного порядка, в котором не было место героическому и возвышенному. Гюго не ставил цели изучить исторические процессы. Он проводил идеалистическую точку зрения на историю, убеждённый, что историческое прошлое даёт возможность проверить проявление извечных общечеловеческих законов.</a:t>
            </a:r>
            <a:endParaRPr lang="ru-RU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527" y="3016605"/>
            <a:ext cx="8621486" cy="36785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</p:pic>
    </p:spTree>
    <p:extLst>
      <p:ext uri="{BB962C8B-B14F-4D97-AF65-F5344CB8AC3E}">
        <p14:creationId xmlns:p14="http://schemas.microsoft.com/office/powerpoint/2010/main" val="137356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030" y="272144"/>
            <a:ext cx="11832770" cy="3062422"/>
          </a:xfrm>
        </p:spPr>
        <p:txBody>
          <a:bodyPr>
            <a:normAutofit lnSpcReduction="10000"/>
          </a:bodyPr>
          <a:lstStyle/>
          <a:p>
            <a:pPr marL="0" indent="358775" algn="just">
              <a:buNone/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Чем может быть и что может </a:t>
            </a:r>
            <a:r>
              <a:rPr lang="ru-RU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произвесть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 любовь в век грубый, лишенный идеального о ней понятия, в сердцах людей, навеки разделённых неумолимою </a:t>
            </a:r>
            <a:r>
              <a:rPr lang="ru-RU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судьбою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</a:p>
          <a:p>
            <a:pPr marL="0" indent="358775" algn="just">
              <a:buNone/>
            </a:pP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Каменные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изваяния собора становятся свидетелями человеческих страданий, благородства и предательства, справедливого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возмездия.</a:t>
            </a: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358775" algn="just">
              <a:buNone/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Она — воплощение целомудрия и наивности, совсем не похожая на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остальных, влюбляется в легкомысленного аристократа. К чему же это приведёт?</a:t>
            </a:r>
          </a:p>
          <a:p>
            <a:pPr marL="0" indent="358775" algn="just">
              <a:buNone/>
            </a:pP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Роман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Гюго – это контрасты и противопоставления: красота и физическое уродство, искренность и лживость, самоотверженность и самовлюбленность, бескорыстная, жертвенная любовь и эгоистичное, похотливое смертоносное влечение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…</a:t>
            </a:r>
          </a:p>
          <a:p>
            <a:pPr algn="just"/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/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030" y="3543853"/>
            <a:ext cx="5704115" cy="31420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00" y="3193052"/>
            <a:ext cx="5437413" cy="324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5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69000">
              <a:schemeClr val="accent5">
                <a:lumMod val="20000"/>
                <a:lumOff val="80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5088" y="-131067"/>
            <a:ext cx="9404723" cy="483453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О чём </a:t>
            </a:r>
            <a:r>
              <a:rPr lang="ru-RU" sz="36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книга Виктора Гюго «Собор Парижской богоматери»?</a:t>
            </a:r>
            <a:endParaRPr lang="ru-RU" sz="36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25912"/>
            <a:ext cx="12192000" cy="2567436"/>
          </a:xfrm>
        </p:spPr>
        <p:txBody>
          <a:bodyPr/>
          <a:lstStyle/>
          <a:p>
            <a:pPr marL="0" indent="358775" algn="just">
              <a:buNone/>
            </a:pP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Роман представляет собой драматическую историю большой любви.</a:t>
            </a:r>
          </a:p>
          <a:p>
            <a:pPr marL="0" indent="358775" algn="just">
              <a:buNone/>
            </a:pP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Париже в праздник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Крещения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Пьер </a:t>
            </a:r>
            <a:r>
              <a:rPr lang="ru-RU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Гренгуар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наблюдает выступление красивой цыганки Эсмеральды, и позже идёт за ней. Цыганку пытаются похитить, но им мешает капитан королевских стрелков Феб, который покоряет сердце Эсмеральды.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девушку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же </a:t>
            </a:r>
            <a:r>
              <a:rPr lang="ru-RU" dirty="0" err="1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влюбляются</a:t>
            </a:r>
            <a:r>
              <a:rPr lang="ru-RU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Клод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Фролло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и его приёмный сын Квазимодо. Все эти события перерастают в удивительную историю о любви, страсти, красоте, роке.</a:t>
            </a:r>
            <a:endParaRPr lang="ru-RU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43" y="2856417"/>
            <a:ext cx="11571514" cy="371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6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050486" cy="3918857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ru-RU" sz="21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Народный дух в романе воплощает центральный образ романа. </a:t>
            </a:r>
            <a:r>
              <a:rPr lang="ru-RU" sz="21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ru-RU" sz="21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Собор Парижской </a:t>
            </a:r>
            <a:r>
              <a:rPr lang="ru-RU" sz="21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Богоматери. </a:t>
            </a:r>
            <a:r>
              <a:rPr lang="ru-RU" sz="21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Вот главный герой романа: «…огромный собор Богоматери, вырисовывающийся на звездном небе черным силуэтом двух своих башен, каменными боками и чудовищным крупом, подобно двухголовому сфинксу, дремлющему среди города</a:t>
            </a:r>
            <a:r>
              <a:rPr lang="ru-RU" sz="21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…»  </a:t>
            </a:r>
            <a:r>
              <a:rPr lang="ru-RU" sz="21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Собор - символ народного </a:t>
            </a:r>
            <a:r>
              <a:rPr lang="ru-RU" sz="21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средневековья, выражение </a:t>
            </a:r>
            <a:r>
              <a:rPr lang="ru-RU" sz="21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народного духа. </a:t>
            </a:r>
            <a:endParaRPr lang="ru-RU" sz="2100" dirty="0" smtClean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358775" algn="just">
              <a:buNone/>
            </a:pPr>
            <a:r>
              <a:rPr lang="ru-RU" sz="21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Одновременно </a:t>
            </a:r>
            <a:r>
              <a:rPr lang="ru-RU" sz="2100" dirty="0" err="1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Нотр</a:t>
            </a:r>
            <a:r>
              <a:rPr lang="ru-RU" sz="21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-Дам </a:t>
            </a:r>
            <a:r>
              <a:rPr lang="ru-RU" sz="21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 романе - арена житейских страстей. Он царит в художественном пространстве романа: все важнейшие события происходят либо в стенах собора, либо на площади перед ним. Он как бы принимает участие в действии, активно помогая одним </a:t>
            </a:r>
            <a:r>
              <a:rPr lang="ru-RU" sz="21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персонажам и противодействуя </a:t>
            </a:r>
            <a:r>
              <a:rPr lang="ru-RU" sz="21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другим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7514" y="2666040"/>
            <a:ext cx="5700032" cy="40665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4" y="2868814"/>
            <a:ext cx="5791200" cy="386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20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0" y="-47197"/>
            <a:ext cx="10555289" cy="598714"/>
          </a:xfrm>
        </p:spPr>
        <p:txBody>
          <a:bodyPr/>
          <a:lstStyle/>
          <a:p>
            <a:pPr algn="ctr"/>
            <a:r>
              <a:rPr lang="ru-RU" sz="4800" b="1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Главные герои</a:t>
            </a:r>
            <a:endParaRPr lang="ru-RU" sz="48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941" y="1600199"/>
            <a:ext cx="5323116" cy="5078224"/>
          </a:xfrm>
        </p:spPr>
        <p:txBody>
          <a:bodyPr>
            <a:normAutofit lnSpcReduction="10000"/>
          </a:bodyPr>
          <a:lstStyle/>
          <a:p>
            <a:pPr marL="0" indent="358775" algn="just">
              <a:buNone/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Эсмеральда — юная цыганка-танцовщица в Париже XV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в., красавица, сирота. Гюго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неоднократно подчеркивает, что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при её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появлении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все озаряется каким-то волшебным сиянием: «Она была словно факел, внесенный со света во мрак». </a:t>
            </a:r>
            <a:endParaRPr lang="ru-RU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358775" algn="just">
              <a:buNone/>
            </a:pP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В грубом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и жестоком мире она чудесным образом сохраняет чистоту и самоотверженность характера, готовность по мгновенному душевному порыву прийти на помощь незнакомому или даже антипатичному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человеку.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В то же время Эсмеральда слаба и уязвима, легко становится жертвой своих и чужих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страстей;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она беззащитна против машины парижской юстиции и королевской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власти.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250266" y="722109"/>
            <a:ext cx="9499375" cy="547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 smtClean="0">
                <a:latin typeface="Garamond" panose="02020404030301010803" pitchFamily="18" charset="0"/>
                <a:cs typeface="Calibri" panose="020F0502020204030204" pitchFamily="34" charset="0"/>
              </a:rPr>
              <a:t>Эсмеральда</a:t>
            </a:r>
            <a:endParaRPr lang="ru-RU" b="1" dirty="0"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678" y="1600199"/>
            <a:ext cx="5399789" cy="43991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995" y="1089249"/>
            <a:ext cx="3620410" cy="54210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7885" y="1600199"/>
            <a:ext cx="5302465" cy="459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66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 advTm="450">
        <p14:vortex dir="r"/>
      </p:transition>
    </mc:Choice>
    <mc:Fallback>
      <p:transition spd="slow" advTm="4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2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42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6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000"/>
                            </p:stCondLst>
                            <p:childTnLst>
                              <p:par>
                                <p:cTn id="57" presetID="42" presetClass="exit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769" y="137032"/>
            <a:ext cx="9815060" cy="570539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Garamond" panose="02020404030301010803" pitchFamily="18" charset="0"/>
                <a:cs typeface="Calibri" panose="020F0502020204030204" pitchFamily="34" charset="0"/>
              </a:rPr>
              <a:t>Квазимодо</a:t>
            </a:r>
            <a:endParaRPr lang="ru-RU" sz="4400" b="1" dirty="0">
              <a:solidFill>
                <a:schemeClr val="bg1"/>
              </a:solidFill>
              <a:latin typeface="Garamond" panose="02020404030301010803" pitchFamily="18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1" y="1023256"/>
            <a:ext cx="5802085" cy="5638801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Квазимодо — звонарь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Собора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Парижской богоматери. Сирота-найденыш, он усыновлен архидьяконом Клодом </a:t>
            </a:r>
            <a:r>
              <a:rPr lang="ru-RU" dirty="0" err="1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Фролло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Всё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тело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его было неправильной формы, он был горбат, хром и имел огромную бородавку на левом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глазу.</a:t>
            </a:r>
            <a:endParaRPr lang="ru-RU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358775" algn="just">
              <a:buNone/>
            </a:pP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первых же своих шагов среди людей он чувствовал, а затем и ясно осознал себя существом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отверженным,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заклейменным.</a:t>
            </a:r>
          </a:p>
          <a:p>
            <a:pPr marL="0" indent="358775" algn="just">
              <a:buNone/>
            </a:pP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Образ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поразительной силы, яркий и мощный, одновременно отталкивающий и притягательный.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именно Квазимодо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более всего соответствует эстетическим идеалам романтизма: он как гигант-исполин возвышается над чередой довольно заурядных, поглощенных своими обыденными занятиями людей. 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Он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воплощает в романе душу собора и 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дух народного средневековья</a:t>
            </a:r>
            <a:r>
              <a:rPr lang="ru-RU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ru-RU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0143" y="919760"/>
            <a:ext cx="4517572" cy="57422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8628" y="1023256"/>
            <a:ext cx="5733372" cy="5117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6822" y="1611135"/>
            <a:ext cx="6025178" cy="418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9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42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3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42" presetClass="exit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1071</TotalTime>
  <Words>982</Words>
  <Application>Microsoft Office PowerPoint</Application>
  <PresentationFormat>Широкоэкранный</PresentationFormat>
  <Paragraphs>66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Garamond</vt:lpstr>
      <vt:lpstr>Wingdings 3</vt:lpstr>
      <vt:lpstr>Ион</vt:lpstr>
      <vt:lpstr>Прочитал сам – посоветуй другому (Виктор Гюго «Собор Парижской Богоматери»)</vt:lpstr>
      <vt:lpstr>О Викторе Гюго</vt:lpstr>
      <vt:lpstr>Собор Парижской Богоматери</vt:lpstr>
      <vt:lpstr>История создания романа</vt:lpstr>
      <vt:lpstr>Презентация PowerPoint</vt:lpstr>
      <vt:lpstr>О чём книга Виктора Гюго «Собор Парижской богоматери»?</vt:lpstr>
      <vt:lpstr>Презентация PowerPoint</vt:lpstr>
      <vt:lpstr>Главные герои</vt:lpstr>
      <vt:lpstr>Квазимодо</vt:lpstr>
      <vt:lpstr>Клод Фролло </vt:lpstr>
      <vt:lpstr>Париж трущоб и лачуг</vt:lpstr>
      <vt:lpstr>Критика</vt:lpstr>
      <vt:lpstr>Экранизации и постановки</vt:lpstr>
      <vt:lpstr>Интернет-ресурсы</vt:lpstr>
      <vt:lpstr>Читайте и перечитывайте классику!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одной книги</dc:title>
  <dc:creator>DASHOK</dc:creator>
  <cp:lastModifiedBy>DASHOK</cp:lastModifiedBy>
  <cp:revision>70</cp:revision>
  <dcterms:created xsi:type="dcterms:W3CDTF">2018-04-15T19:27:41Z</dcterms:created>
  <dcterms:modified xsi:type="dcterms:W3CDTF">2018-04-18T20:09:35Z</dcterms:modified>
</cp:coreProperties>
</file>